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63"/>
  </p:notesMasterIdLst>
  <p:sldIdLst>
    <p:sldId id="268" r:id="rId2"/>
    <p:sldId id="401" r:id="rId3"/>
    <p:sldId id="402" r:id="rId4"/>
    <p:sldId id="403" r:id="rId5"/>
    <p:sldId id="404" r:id="rId6"/>
    <p:sldId id="405" r:id="rId7"/>
    <p:sldId id="406" r:id="rId8"/>
    <p:sldId id="408" r:id="rId9"/>
    <p:sldId id="407" r:id="rId10"/>
    <p:sldId id="410" r:id="rId11"/>
    <p:sldId id="327" r:id="rId12"/>
    <p:sldId id="400" r:id="rId13"/>
    <p:sldId id="332" r:id="rId14"/>
    <p:sldId id="333" r:id="rId15"/>
    <p:sldId id="409" r:id="rId16"/>
    <p:sldId id="334" r:id="rId17"/>
    <p:sldId id="331" r:id="rId18"/>
    <p:sldId id="269" r:id="rId19"/>
    <p:sldId id="418" r:id="rId20"/>
    <p:sldId id="270" r:id="rId21"/>
    <p:sldId id="271" r:id="rId22"/>
    <p:sldId id="419" r:id="rId23"/>
    <p:sldId id="420" r:id="rId24"/>
    <p:sldId id="347" r:id="rId25"/>
    <p:sldId id="421" r:id="rId26"/>
    <p:sldId id="413" r:id="rId27"/>
    <p:sldId id="411" r:id="rId28"/>
    <p:sldId id="412" r:id="rId29"/>
    <p:sldId id="371" r:id="rId30"/>
    <p:sldId id="354" r:id="rId31"/>
    <p:sldId id="313" r:id="rId32"/>
    <p:sldId id="362" r:id="rId33"/>
    <p:sldId id="363" r:id="rId34"/>
    <p:sldId id="364" r:id="rId35"/>
    <p:sldId id="414" r:id="rId36"/>
    <p:sldId id="415" r:id="rId37"/>
    <p:sldId id="276" r:id="rId38"/>
    <p:sldId id="391" r:id="rId39"/>
    <p:sldId id="392" r:id="rId40"/>
    <p:sldId id="272" r:id="rId41"/>
    <p:sldId id="278" r:id="rId42"/>
    <p:sldId id="279" r:id="rId43"/>
    <p:sldId id="280" r:id="rId44"/>
    <p:sldId id="284" r:id="rId45"/>
    <p:sldId id="337" r:id="rId46"/>
    <p:sldId id="283" r:id="rId47"/>
    <p:sldId id="294" r:id="rId48"/>
    <p:sldId id="394" r:id="rId49"/>
    <p:sldId id="292" r:id="rId50"/>
    <p:sldId id="291" r:id="rId51"/>
    <p:sldId id="395" r:id="rId52"/>
    <p:sldId id="396" r:id="rId53"/>
    <p:sldId id="372" r:id="rId54"/>
    <p:sldId id="339" r:id="rId55"/>
    <p:sldId id="314" r:id="rId56"/>
    <p:sldId id="317" r:id="rId57"/>
    <p:sldId id="318" r:id="rId58"/>
    <p:sldId id="325" r:id="rId59"/>
    <p:sldId id="365" r:id="rId60"/>
    <p:sldId id="326" r:id="rId61"/>
    <p:sldId id="422" r:id="rId6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85" autoAdjust="0"/>
    <p:restoredTop sz="94660"/>
  </p:normalViewPr>
  <p:slideViewPr>
    <p:cSldViewPr>
      <p:cViewPr varScale="1">
        <p:scale>
          <a:sx n="74" d="100"/>
          <a:sy n="74" d="100"/>
        </p:scale>
        <p:origin x="-127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85734-FB94-4FAA-B966-3F46E19D326C}" type="datetimeFigureOut">
              <a:rPr lang="es-AR" smtClean="0"/>
              <a:t>13/04/2018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6A58D8-B49A-4DE2-B585-456366D43099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37157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385EFBE-44CB-42E4-9F4B-555D5AC05E89}" type="slidenum">
              <a:rPr lang="en-US" smtClean="0"/>
              <a:pPr eaLnBrk="1" hangingPunct="1"/>
              <a:t>15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8457812-779C-49F0-9064-FBE42563178F}" type="slidenum">
              <a:rPr lang="en-US" smtClean="0"/>
              <a:pPr eaLnBrk="1" hangingPunct="1"/>
              <a:t>35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pPr>
              <a:defRPr/>
            </a:pPr>
            <a:fld id="{7FEF0BDA-95F6-4D27-879F-2A6D0F843E57}" type="datetimeFigureOut">
              <a:rPr lang="es-ES_tradnl" smtClean="0"/>
              <a:pPr>
                <a:defRPr/>
              </a:pPr>
              <a:t>13/04/2018</a:t>
            </a:fld>
            <a:endParaRPr lang="es-ES_tradnl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EB0BA382-ABB3-47D3-885D-6513C36B0533}" type="slidenum">
              <a:rPr lang="es-ES_tradnl" smtClean="0"/>
              <a:pPr>
                <a:defRPr/>
              </a:pPr>
              <a:t>‹Nº›</a:t>
            </a:fld>
            <a:endParaRPr lang="es-ES_tradnl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79085E-0139-493A-8560-FE6484475221}" type="datetimeFigureOut">
              <a:rPr lang="es-ES_tradnl" smtClean="0"/>
              <a:pPr>
                <a:defRPr/>
              </a:pPr>
              <a:t>13/04/2018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43D4E2-C2B4-4C20-85EA-683E2C6B18EE}" type="slidenum">
              <a:rPr lang="es-ES_tradnl" smtClean="0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3B8C00-611E-4EBB-9A69-E5B43C38CE87}" type="datetimeFigureOut">
              <a:rPr lang="es-ES_tradnl" smtClean="0"/>
              <a:pPr>
                <a:defRPr/>
              </a:pPr>
              <a:t>13/04/2018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54687C-27E5-476D-BC17-FF7E9546434D}" type="slidenum">
              <a:rPr lang="es-ES_tradnl" smtClean="0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FFABA-B7ED-4385-A2B6-C6B3A7373A1B}" type="slidenum">
              <a:rPr lang="es-AR"/>
              <a:pPr>
                <a:defRPr/>
              </a:pPr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42418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F894C5-FBD0-486E-A747-00D6C4224940}" type="datetimeFigureOut">
              <a:rPr lang="es-ES_tradnl" smtClean="0"/>
              <a:pPr>
                <a:defRPr/>
              </a:pPr>
              <a:t>13/04/2018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CC0ABD-BB88-4DEA-8B0F-2D5B29FF7029}" type="slidenum">
              <a:rPr lang="es-ES_tradnl" smtClean="0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EC70F2-8FC8-4094-9B48-B8897C435108}" type="datetimeFigureOut">
              <a:rPr lang="es-ES_tradnl" smtClean="0"/>
              <a:pPr>
                <a:defRPr/>
              </a:pPr>
              <a:t>13/04/2018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ED2DC-18AE-42E0-9B04-C0AD8E8ABDEE}" type="slidenum">
              <a:rPr lang="es-ES_tradnl" smtClean="0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418D459-E294-42D5-B22D-E293099913B3}" type="datetimeFigureOut">
              <a:rPr lang="es-ES_tradnl" smtClean="0"/>
              <a:pPr>
                <a:defRPr/>
              </a:pPr>
              <a:t>13/04/2018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C6A678-AF74-4129-969C-115D5B43F529}" type="slidenum">
              <a:rPr lang="es-ES_tradnl" smtClean="0"/>
              <a:pPr>
                <a:defRPr/>
              </a:pPr>
              <a:t>‹Nº›</a:t>
            </a:fld>
            <a:endParaRPr lang="es-ES_trad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38B3CC-1D1D-48D3-8526-843B087A6B13}" type="datetimeFigureOut">
              <a:rPr lang="es-ES_tradnl" smtClean="0"/>
              <a:pPr>
                <a:defRPr/>
              </a:pPr>
              <a:t>13/04/2018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120E05-B8F1-4411-AE93-40C4553F9CA4}" type="slidenum">
              <a:rPr lang="es-ES_tradnl" smtClean="0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66F377-EEBC-4321-B745-F8FED7ED190E}" type="datetimeFigureOut">
              <a:rPr lang="es-ES_tradnl" smtClean="0"/>
              <a:pPr>
                <a:defRPr/>
              </a:pPr>
              <a:t>13/04/2018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6081E6-43A7-4FCA-9F3C-367BD41EDEDE}" type="slidenum">
              <a:rPr lang="es-ES_tradnl" smtClean="0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28E937-6849-4F13-A257-A3EECDA22064}" type="datetimeFigureOut">
              <a:rPr lang="es-ES_tradnl" smtClean="0"/>
              <a:pPr>
                <a:defRPr/>
              </a:pPr>
              <a:t>13/04/2018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162879-E755-45A1-B384-1249A2CD854A}" type="slidenum">
              <a:rPr lang="es-ES_tradnl" smtClean="0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3A5D14-6D5F-444F-B5D4-32016B5F8113}" type="datetimeFigureOut">
              <a:rPr lang="es-ES_tradnl" smtClean="0"/>
              <a:pPr>
                <a:defRPr/>
              </a:pPr>
              <a:t>13/04/2018</a:t>
            </a:fld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58A196-F132-4127-8703-716CD5EFC09D}" type="slidenum">
              <a:rPr lang="es-ES_tradnl" smtClean="0"/>
              <a:pPr>
                <a:defRPr/>
              </a:pPr>
              <a:t>‹Nº›</a:t>
            </a:fld>
            <a:endParaRPr lang="es-ES_tradnl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pPr>
              <a:defRPr/>
            </a:pPr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02E046-3AF0-4E67-B7B8-3693B1AF25D2}" type="datetimeFigureOut">
              <a:rPr lang="es-ES_tradnl" smtClean="0"/>
              <a:pPr>
                <a:defRPr/>
              </a:pPr>
              <a:t>13/04/2018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pPr>
              <a:defRPr/>
            </a:pPr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E8B963-E9F4-4C97-8C64-AE54AEEF9B15}" type="slidenum">
              <a:rPr lang="es-ES_tradnl" smtClean="0"/>
              <a:pPr>
                <a:defRPr/>
              </a:pPr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fld id="{C1D99297-DA32-444B-AC53-7D1983C6C181}" type="datetimeFigureOut">
              <a:rPr lang="es-ES_tradnl" smtClean="0"/>
              <a:pPr>
                <a:defRPr/>
              </a:pPr>
              <a:t>13/04/2018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pPr>
              <a:defRPr/>
            </a:pPr>
            <a:fld id="{58628883-36AF-49C5-8CAC-03CAE85AA954}" type="slidenum">
              <a:rPr lang="es-ES_tradnl" smtClean="0"/>
              <a:pPr>
                <a:defRPr/>
              </a:pPr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9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16024" y="1268760"/>
            <a:ext cx="7988424" cy="1152128"/>
          </a:xfrm>
        </p:spPr>
        <p:txBody>
          <a:bodyPr lIns="92075" tIns="46038" rIns="92075" bIns="46038" anchor="b">
            <a:normAutofit fontScale="90000"/>
          </a:bodyPr>
          <a:lstStyle/>
          <a:p>
            <a:pPr eaLnBrk="1" hangingPunct="1">
              <a:defRPr/>
            </a:pPr>
            <a:r>
              <a:rPr lang="es-AR" dirty="0" smtClean="0"/>
              <a:t>Alimentación de los Reproductores  </a:t>
            </a:r>
            <a:endParaRPr lang="en-US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67544" y="4617091"/>
            <a:ext cx="4680520" cy="1944216"/>
          </a:xfrm>
        </p:spPr>
        <p:txBody>
          <a:bodyPr lIns="92075" tIns="46038" rIns="92075" bIns="46038" anchor="ctr">
            <a:normAutofit/>
          </a:bodyPr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es-ES_tradnl" sz="1800" dirty="0" smtClean="0"/>
              <a:t>Lucas </a:t>
            </a:r>
            <a:r>
              <a:rPr lang="es-ES_tradnl" sz="1800" dirty="0" err="1" smtClean="0"/>
              <a:t>Milanesio</a:t>
            </a:r>
            <a:endParaRPr lang="es-ES_tradnl" sz="1800" dirty="0" smtClean="0"/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es-ES_tradnl" sz="1800" dirty="0" smtClean="0"/>
              <a:t>Medico Veterinario</a:t>
            </a:r>
            <a:endParaRPr lang="es-ES_tradnl" sz="1800" dirty="0"/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es-ES_tradnl" sz="1800" dirty="0" smtClean="0"/>
              <a:t>Catedra Producción Porcina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es-ES_tradnl" sz="1800" dirty="0" err="1" smtClean="0"/>
              <a:t>UNRC</a:t>
            </a:r>
            <a:endParaRPr lang="es-ES_tradnl" sz="1800" dirty="0" smtClean="0"/>
          </a:p>
        </p:txBody>
      </p:sp>
      <p:pic>
        <p:nvPicPr>
          <p:cNvPr id="5" name="Picture 9" descr="IM0000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088" y="2688676"/>
            <a:ext cx="3347864" cy="3883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214313" y="0"/>
            <a:ext cx="51475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000" dirty="0" err="1"/>
              <a:t>Costos</a:t>
            </a:r>
            <a:r>
              <a:rPr lang="en-US" sz="4000" dirty="0"/>
              <a:t> de </a:t>
            </a:r>
            <a:r>
              <a:rPr lang="en-US" sz="4000" dirty="0" err="1" smtClean="0"/>
              <a:t>producción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7401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349500"/>
            <a:ext cx="7772400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s-MX" sz="5400" smtClean="0"/>
              <a:t>Futuras Reproductoras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469452"/>
            <a:ext cx="3831028" cy="2663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58" y="1299370"/>
            <a:ext cx="8502682" cy="5558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Marcador de contenido"/>
          <p:cNvSpPr>
            <a:spLocks noGrp="1"/>
          </p:cNvSpPr>
          <p:nvPr>
            <p:ph sz="half" idx="4294967295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  <p:sp>
        <p:nvSpPr>
          <p:cNvPr id="6" name="5 Marcador de contenido"/>
          <p:cNvSpPr>
            <a:spLocks noGrp="1"/>
          </p:cNvSpPr>
          <p:nvPr>
            <p:ph sz="half" idx="4294967295"/>
          </p:nvPr>
        </p:nvSpPr>
        <p:spPr>
          <a:xfrm>
            <a:off x="0" y="1714488"/>
            <a:ext cx="4043362" cy="3120854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prstClr val="black"/>
                </a:solidFill>
              </a:rPr>
              <a:t>Las cachorras púberes, presentan su primer celo entre 180 – 200 días de edad, esto influenciado por:</a:t>
            </a:r>
          </a:p>
          <a:p>
            <a:pPr>
              <a:buNone/>
            </a:pPr>
            <a:r>
              <a:rPr lang="es-ES" sz="2000" dirty="0" smtClean="0">
                <a:solidFill>
                  <a:prstClr val="black"/>
                </a:solidFill>
              </a:rPr>
              <a:t>      El nivel nutricional</a:t>
            </a:r>
          </a:p>
          <a:p>
            <a:pPr>
              <a:buNone/>
            </a:pPr>
            <a:r>
              <a:rPr lang="es-ES" sz="2000" dirty="0" smtClean="0">
                <a:solidFill>
                  <a:prstClr val="black"/>
                </a:solidFill>
              </a:rPr>
              <a:t>      El fotoperiodo                                                              El efecto padrillo, entre otros.</a:t>
            </a:r>
          </a:p>
          <a:p>
            <a:pPr>
              <a:buNone/>
            </a:pPr>
            <a:endParaRPr lang="es-E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54013"/>
            <a:ext cx="8229600" cy="990600"/>
          </a:xfrm>
          <a:prstGeom prst="rect">
            <a:avLst/>
          </a:prstGeom>
        </p:spPr>
        <p:txBody>
          <a:bodyPr vert="horz" lIns="92075" tIns="46038" rIns="92075" bIns="46038" rtlCol="0" anchor="b">
            <a:normAutofit fontScale="9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s-ES_tradnl" smtClean="0"/>
              <a:t>Alimentación de Futuras reproductoras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277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712"/>
            <a:ext cx="8229600" cy="9366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s-ES_tradnl" b="1" u="sng" dirty="0" smtClean="0"/>
              <a:t>Recomendaciones para la </a:t>
            </a:r>
            <a:r>
              <a:rPr lang="es-ES_tradnl" b="1" u="sng" dirty="0" err="1" smtClean="0"/>
              <a:t>1ra</a:t>
            </a:r>
            <a:r>
              <a:rPr lang="es-ES_tradnl" b="1" u="sng" dirty="0" smtClean="0"/>
              <a:t>. Cubrición</a:t>
            </a:r>
          </a:p>
        </p:txBody>
      </p:sp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143000" y="1556792"/>
            <a:ext cx="731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s-AR" sz="2800" dirty="0" smtClean="0">
                <a:latin typeface="Arial" charset="0"/>
              </a:rPr>
              <a:t>130 -140 </a:t>
            </a:r>
            <a:r>
              <a:rPr lang="es-AR" sz="2800" dirty="0">
                <a:latin typeface="Arial" charset="0"/>
              </a:rPr>
              <a:t>kg de peso </a:t>
            </a:r>
            <a:r>
              <a:rPr lang="es-AR" sz="2800" dirty="0" smtClean="0">
                <a:latin typeface="Arial" charset="0"/>
              </a:rPr>
              <a:t>vivo (150)</a:t>
            </a:r>
            <a:endParaRPr lang="es-ES" sz="2800" dirty="0">
              <a:latin typeface="Arial" charset="0"/>
            </a:endParaRP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1143000" y="2332665"/>
            <a:ext cx="487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s-AR" sz="2800" dirty="0">
                <a:latin typeface="Arial" charset="0"/>
              </a:rPr>
              <a:t>220-230 días de </a:t>
            </a:r>
            <a:r>
              <a:rPr lang="es-AR" sz="2800" dirty="0" smtClean="0">
                <a:latin typeface="Arial" charset="0"/>
              </a:rPr>
              <a:t>vida</a:t>
            </a:r>
            <a:endParaRPr lang="es-ES" sz="2800" dirty="0">
              <a:latin typeface="Arial" charset="0"/>
            </a:endParaRP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1143000" y="3212976"/>
            <a:ext cx="396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s-AR" sz="2800" dirty="0">
                <a:latin typeface="Arial" charset="0"/>
              </a:rPr>
              <a:t>Tercer celo</a:t>
            </a:r>
            <a:endParaRPr lang="es-ES" sz="2800" dirty="0">
              <a:latin typeface="Arial" charset="0"/>
            </a:endParaRPr>
          </a:p>
        </p:txBody>
      </p:sp>
      <p:sp>
        <p:nvSpPr>
          <p:cNvPr id="90120" name="Text Box 8"/>
          <p:cNvSpPr txBox="1">
            <a:spLocks noChangeArrowheads="1"/>
          </p:cNvSpPr>
          <p:nvPr/>
        </p:nvSpPr>
        <p:spPr bwMode="auto">
          <a:xfrm>
            <a:off x="1143000" y="4105547"/>
            <a:ext cx="7315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es-AR" sz="2800" dirty="0">
                <a:latin typeface="Arial" charset="0"/>
              </a:rPr>
              <a:t>18-20 mm de espesor de grasa (</a:t>
            </a:r>
            <a:r>
              <a:rPr lang="es-AR" sz="2800" dirty="0" err="1">
                <a:latin typeface="Arial" charset="0"/>
              </a:rPr>
              <a:t>P2</a:t>
            </a:r>
            <a:r>
              <a:rPr lang="es-AR" sz="2800" dirty="0">
                <a:latin typeface="Arial" charset="0"/>
              </a:rPr>
              <a:t>)</a:t>
            </a:r>
            <a:endParaRPr lang="es-ES" sz="2800" dirty="0"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93" y="2879770"/>
            <a:ext cx="7868344" cy="366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0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0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0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0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7" grpId="0" build="p" autoUpdateAnimBg="0"/>
      <p:bldP spid="90118" grpId="0" build="p" autoUpdateAnimBg="0"/>
      <p:bldP spid="90119" grpId="0" build="p" autoUpdateAnimBg="0"/>
      <p:bldP spid="90120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260350"/>
            <a:ext cx="7772400" cy="1287463"/>
          </a:xfrm>
        </p:spPr>
        <p:txBody>
          <a:bodyPr lIns="92075" tIns="46038" rIns="92075" bIns="46038">
            <a:normAutofit fontScale="90000"/>
          </a:bodyPr>
          <a:lstStyle/>
          <a:p>
            <a:pPr eaLnBrk="1" hangingPunct="1">
              <a:defRPr/>
            </a:pPr>
            <a:r>
              <a:rPr lang="es-ES_tradnl" b="0" smtClean="0"/>
              <a:t>Alimentación de Futuras reproductoras</a:t>
            </a:r>
            <a:endParaRPr lang="en-US" b="0" smtClean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95400" y="2349500"/>
            <a:ext cx="7848600" cy="39624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s-ES_tradnl" b="1" u="sng" smtClean="0"/>
              <a:t>Alimentación de 70 a 130 Kg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_tradnl" b="1" u="sng" smtClean="0"/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s-ES_tradnl" smtClean="0"/>
              <a:t>No acelerar el crecimiento: 600/650 grs/día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s-ES_tradnl" smtClean="0"/>
              <a:t>Lograr 18-20 mm de espesor de grasa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s-ES_tradnl" smtClean="0"/>
              <a:t>Fortalecer el aparato locomotor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s-ES_tradnl" smtClean="0"/>
              <a:t>Lograr un buen desarrollo corporal y del aparato reproductor</a:t>
            </a:r>
            <a:endParaRPr lang="en-US" b="1" u="sng" smtClean="0"/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1371600" y="3200400"/>
            <a:ext cx="723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MX">
              <a:latin typeface="Arial" charset="0"/>
            </a:endParaRPr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593725" y="3773488"/>
            <a:ext cx="7635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MX">
              <a:latin typeface="Arial" charset="0"/>
            </a:endParaRPr>
          </a:p>
        </p:txBody>
      </p:sp>
      <p:sp>
        <p:nvSpPr>
          <p:cNvPr id="7174" name="Text Box 7"/>
          <p:cNvSpPr txBox="1">
            <a:spLocks noChangeArrowheads="1"/>
          </p:cNvSpPr>
          <p:nvPr/>
        </p:nvSpPr>
        <p:spPr bwMode="auto">
          <a:xfrm>
            <a:off x="212725" y="4002088"/>
            <a:ext cx="7712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MX">
              <a:latin typeface="Arial" charset="0"/>
            </a:endParaRPr>
          </a:p>
        </p:txBody>
      </p:sp>
      <p:sp>
        <p:nvSpPr>
          <p:cNvPr id="7175" name="Text Box 8"/>
          <p:cNvSpPr txBox="1">
            <a:spLocks noChangeArrowheads="1"/>
          </p:cNvSpPr>
          <p:nvPr/>
        </p:nvSpPr>
        <p:spPr bwMode="auto">
          <a:xfrm>
            <a:off x="517525" y="4916488"/>
            <a:ext cx="6264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MX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1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183" name="Group 1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954"/>
              </p:ext>
            </p:extLst>
          </p:nvPr>
        </p:nvGraphicFramePr>
        <p:xfrm>
          <a:off x="395288" y="981075"/>
          <a:ext cx="7127875" cy="4608515"/>
        </p:xfrm>
        <a:graphic>
          <a:graphicData uri="http://schemas.openxmlformats.org/drawingml/2006/table">
            <a:tbl>
              <a:tblPr/>
              <a:tblGrid>
                <a:gridCol w="1782762"/>
                <a:gridCol w="1781175"/>
                <a:gridCol w="1782763"/>
                <a:gridCol w="1781175"/>
              </a:tblGrid>
              <a:tr h="776288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Resultados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reproductivos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en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primerizas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según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parámetros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de </a:t>
                      </a: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condición</a:t>
                      </a: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corporal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14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Peso a la 1º </a:t>
                      </a:r>
                      <a:r>
                        <a:rPr kumimoji="0" lang="fr-FR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cubrición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1675">
                          <a:srgbClr val="C9EF96"/>
                        </a:gs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mm en P2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1675">
                          <a:srgbClr val="C9EF96"/>
                        </a:gs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Lechones a el 1º parto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1675">
                          <a:srgbClr val="C9EF96"/>
                        </a:gs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Lechones nacidos del 1-5 parto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1675">
                          <a:srgbClr val="C9EF96"/>
                        </a:gs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1675">
                          <a:srgbClr val="C9EF96"/>
                        </a:gs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14.8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1675">
                          <a:srgbClr val="C9EF96"/>
                        </a:gs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7.1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1675">
                          <a:srgbClr val="C9EF96"/>
                        </a:gs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1675">
                          <a:srgbClr val="C9EF96"/>
                        </a:gs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126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1675">
                          <a:srgbClr val="C9EF96"/>
                        </a:gs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15.8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1675">
                          <a:srgbClr val="C9EF96"/>
                        </a:gs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9.8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1675">
                          <a:srgbClr val="C9EF96"/>
                        </a:gs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57.3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1675">
                          <a:srgbClr val="C9EF96"/>
                        </a:gs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65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136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1675">
                          <a:srgbClr val="C9EF96"/>
                        </a:gs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17.7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1675">
                          <a:srgbClr val="C9EF96"/>
                        </a:gs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1675">
                          <a:srgbClr val="C9EF96"/>
                        </a:gs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56.9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1675">
                          <a:srgbClr val="C9EF96"/>
                        </a:gs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157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1675">
                          <a:srgbClr val="C9EF96"/>
                        </a:gs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22.4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1675">
                          <a:srgbClr val="C9EF96"/>
                        </a:gs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1675">
                          <a:srgbClr val="C9EF96"/>
                        </a:gs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51.7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1675">
                          <a:srgbClr val="C9EF96"/>
                        </a:gs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63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166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1675">
                          <a:srgbClr val="C9EF96"/>
                        </a:gs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25.3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1675">
                          <a:srgbClr val="C9EF96"/>
                        </a:gs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9.9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1675">
                          <a:srgbClr val="C9EF96"/>
                        </a:gs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51.3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1675">
                          <a:srgbClr val="C9EF96"/>
                        </a:gs>
                        <a:gs pos="23350">
                          <a:srgbClr val="CEF0A1"/>
                        </a:gs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29737" name="Text Box 144"/>
          <p:cNvSpPr txBox="1">
            <a:spLocks noChangeArrowheads="1"/>
          </p:cNvSpPr>
          <p:nvPr/>
        </p:nvSpPr>
        <p:spPr bwMode="auto">
          <a:xfrm>
            <a:off x="7667625" y="1341438"/>
            <a:ext cx="1152847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1800" dirty="0">
                <a:latin typeface="Times New Roman" pitchFamily="18" charset="0"/>
              </a:rPr>
              <a:t>La </a:t>
            </a:r>
            <a:r>
              <a:rPr lang="fr-FR" sz="1800" dirty="0" err="1">
                <a:latin typeface="Times New Roman" pitchFamily="18" charset="0"/>
              </a:rPr>
              <a:t>diferencia</a:t>
            </a:r>
            <a:r>
              <a:rPr lang="fr-FR" sz="1800" dirty="0">
                <a:latin typeface="Times New Roman" pitchFamily="18" charset="0"/>
              </a:rPr>
              <a:t> de peso y en mm a 1er IA </a:t>
            </a:r>
            <a:r>
              <a:rPr lang="fr-FR" sz="1800" dirty="0" err="1">
                <a:latin typeface="Times New Roman" pitchFamily="18" charset="0"/>
              </a:rPr>
              <a:t>puede</a:t>
            </a:r>
            <a:r>
              <a:rPr lang="fr-FR" sz="1800" dirty="0">
                <a:latin typeface="Times New Roman" pitchFamily="18" charset="0"/>
              </a:rPr>
              <a:t> </a:t>
            </a:r>
            <a:r>
              <a:rPr lang="fr-FR" sz="1800" dirty="0" err="1">
                <a:latin typeface="Times New Roman" pitchFamily="18" charset="0"/>
              </a:rPr>
              <a:t>llegar</a:t>
            </a:r>
            <a:r>
              <a:rPr lang="fr-FR" sz="1800" dirty="0">
                <a:latin typeface="Times New Roman" pitchFamily="18" charset="0"/>
              </a:rPr>
              <a:t> a </a:t>
            </a:r>
            <a:r>
              <a:rPr lang="fr-FR" sz="1800" dirty="0" err="1">
                <a:latin typeface="Times New Roman" pitchFamily="18" charset="0"/>
              </a:rPr>
              <a:t>significar</a:t>
            </a:r>
            <a:r>
              <a:rPr lang="fr-FR" sz="1800" dirty="0">
                <a:latin typeface="Times New Roman" pitchFamily="18" charset="0"/>
              </a:rPr>
              <a:t> 9 </a:t>
            </a:r>
            <a:r>
              <a:rPr lang="fr-FR" sz="1800" dirty="0" err="1">
                <a:latin typeface="Times New Roman" pitchFamily="18" charset="0"/>
              </a:rPr>
              <a:t>lechones</a:t>
            </a:r>
            <a:r>
              <a:rPr lang="fr-FR" sz="1800" dirty="0">
                <a:latin typeface="Times New Roman" pitchFamily="18" charset="0"/>
              </a:rPr>
              <a:t> en 5 </a:t>
            </a:r>
            <a:r>
              <a:rPr lang="fr-FR" sz="1800" dirty="0" err="1">
                <a:latin typeface="Times New Roman" pitchFamily="18" charset="0"/>
              </a:rPr>
              <a:t>partos</a:t>
            </a:r>
            <a:r>
              <a:rPr lang="fr-FR" sz="1800" dirty="0">
                <a:latin typeface="Times New Roman" pitchFamily="18" charset="0"/>
              </a:rPr>
              <a:t> = </a:t>
            </a:r>
            <a:r>
              <a:rPr lang="fr-FR" sz="1800" dirty="0" err="1">
                <a:latin typeface="Times New Roman" pitchFamily="18" charset="0"/>
              </a:rPr>
              <a:t>una</a:t>
            </a:r>
            <a:r>
              <a:rPr lang="fr-FR" sz="1800" dirty="0">
                <a:latin typeface="Times New Roman" pitchFamily="18" charset="0"/>
              </a:rPr>
              <a:t> </a:t>
            </a:r>
            <a:r>
              <a:rPr lang="fr-FR" sz="1800" dirty="0" err="1">
                <a:latin typeface="Times New Roman" pitchFamily="18" charset="0"/>
              </a:rPr>
              <a:t>camada</a:t>
            </a:r>
            <a:r>
              <a:rPr lang="fr-FR" sz="1800" dirty="0">
                <a:latin typeface="Times New Roman" pitchFamily="18" charset="0"/>
              </a:rPr>
              <a:t> extra</a:t>
            </a:r>
          </a:p>
        </p:txBody>
      </p:sp>
      <p:sp>
        <p:nvSpPr>
          <p:cNvPr id="87188" name="Rectangle 148"/>
          <p:cNvSpPr>
            <a:spLocks noGrp="1" noRot="1" noChangeArrowheads="1"/>
          </p:cNvSpPr>
          <p:nvPr>
            <p:ph type="title"/>
          </p:nvPr>
        </p:nvSpPr>
        <p:spPr>
          <a:xfrm>
            <a:off x="179388" y="6237288"/>
            <a:ext cx="8385175" cy="358775"/>
          </a:xfrm>
        </p:spPr>
        <p:txBody>
          <a:bodyPr/>
          <a:lstStyle/>
          <a:p>
            <a:pPr>
              <a:defRPr/>
            </a:pPr>
            <a:r>
              <a:rPr lang="en-US" sz="1200">
                <a:latin typeface="Arial" charset="0"/>
              </a:rPr>
              <a:t>De Cuadro-Hansen</a:t>
            </a:r>
          </a:p>
        </p:txBody>
      </p:sp>
    </p:spTree>
    <p:extLst>
      <p:ext uri="{BB962C8B-B14F-4D97-AF65-F5344CB8AC3E}">
        <p14:creationId xmlns:p14="http://schemas.microsoft.com/office/powerpoint/2010/main" val="244558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0013" y="333375"/>
            <a:ext cx="7773987" cy="1347788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s-ES_tradnl" b="0" smtClean="0"/>
              <a:t>Alimentación de Futuras Reproductoras</a:t>
            </a:r>
            <a:endParaRPr lang="en-US" b="0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2420938"/>
            <a:ext cx="8496944" cy="3810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3600" dirty="0" smtClean="0"/>
              <a:t>Se </a:t>
            </a:r>
            <a:r>
              <a:rPr lang="en-US" sz="3600" dirty="0" err="1" smtClean="0"/>
              <a:t>debe</a:t>
            </a:r>
            <a:r>
              <a:rPr lang="en-US" sz="3600" dirty="0" smtClean="0"/>
              <a:t> </a:t>
            </a:r>
            <a:r>
              <a:rPr lang="en-US" sz="3600" dirty="0" err="1" smtClean="0"/>
              <a:t>dar</a:t>
            </a:r>
            <a:r>
              <a:rPr lang="en-US" sz="3600" dirty="0" smtClean="0"/>
              <a:t> </a:t>
            </a:r>
            <a:r>
              <a:rPr lang="en-US" sz="3600" dirty="0" err="1" smtClean="0"/>
              <a:t>alimento</a:t>
            </a:r>
            <a:r>
              <a:rPr lang="en-US" sz="3600" dirty="0" smtClean="0"/>
              <a:t> de </a:t>
            </a:r>
            <a:r>
              <a:rPr lang="en-US" sz="3600" dirty="0" err="1" smtClean="0"/>
              <a:t>Futuras</a:t>
            </a:r>
            <a:r>
              <a:rPr lang="en-US" sz="3600" dirty="0" smtClean="0"/>
              <a:t> </a:t>
            </a:r>
            <a:r>
              <a:rPr lang="en-US" sz="3600" dirty="0" err="1" smtClean="0"/>
              <a:t>Reproductoras</a:t>
            </a:r>
            <a:endParaRPr lang="en-US" sz="36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3600" dirty="0" smtClean="0"/>
              <a:t>Dar a Ad-Libitum/ </a:t>
            </a:r>
            <a:r>
              <a:rPr lang="en-US" sz="3600" dirty="0" err="1" smtClean="0"/>
              <a:t>restringido</a:t>
            </a:r>
            <a:endParaRPr lang="en-US" sz="36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n-US" sz="3600" dirty="0" err="1" smtClean="0"/>
              <a:t>Hacer</a:t>
            </a:r>
            <a:r>
              <a:rPr lang="en-US" sz="3600" dirty="0" smtClean="0"/>
              <a:t> Flushing 15 </a:t>
            </a:r>
            <a:r>
              <a:rPr lang="en-US" sz="3600" dirty="0" err="1" smtClean="0"/>
              <a:t>dias</a:t>
            </a:r>
            <a:r>
              <a:rPr lang="en-US" sz="3600" dirty="0" smtClean="0"/>
              <a:t> antes del </a:t>
            </a:r>
            <a:r>
              <a:rPr lang="en-US" sz="3600" dirty="0" err="1" smtClean="0"/>
              <a:t>sevicio</a:t>
            </a:r>
            <a:r>
              <a:rPr lang="en-US" sz="3600" dirty="0" smtClean="0"/>
              <a:t> con </a:t>
            </a:r>
            <a:r>
              <a:rPr lang="en-US" sz="3600" dirty="0" err="1" smtClean="0"/>
              <a:t>alimento</a:t>
            </a:r>
            <a:r>
              <a:rPr lang="en-US" sz="3600" dirty="0" smtClean="0"/>
              <a:t> de </a:t>
            </a:r>
            <a:r>
              <a:rPr lang="en-US" sz="3600" dirty="0" err="1" smtClean="0"/>
              <a:t>Lactancia</a:t>
            </a:r>
            <a:endParaRPr lang="en-U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713" y="1196752"/>
            <a:ext cx="7772400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s-MX" sz="5400" dirty="0" smtClean="0"/>
              <a:t>GESTACIÓN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24" y="2420888"/>
            <a:ext cx="7416824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38200"/>
            <a:ext cx="7772400" cy="1143000"/>
          </a:xfrm>
        </p:spPr>
        <p:txBody>
          <a:bodyPr lIns="92075" tIns="46038" rIns="92075" bIns="46038">
            <a:normAutofit fontScale="90000"/>
          </a:bodyPr>
          <a:lstStyle/>
          <a:p>
            <a:pPr eaLnBrk="1" hangingPunct="1">
              <a:defRPr/>
            </a:pPr>
            <a:r>
              <a:rPr lang="es-ES_tradnl" sz="3600" b="0" u="sng" smtClean="0"/>
              <a:t>Objetivos de la Nutrición en Gestación</a:t>
            </a:r>
            <a:r>
              <a:rPr lang="en-US" smtClean="0"/>
              <a:t>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85938"/>
            <a:ext cx="7848600" cy="4268787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s-ES_tradnl" sz="2800" b="1" u="sng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 smtClean="0"/>
              <a:t>Mantenimiento de la cerda.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 smtClean="0"/>
              <a:t>Crecimiento corporal en cachorras.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 smtClean="0"/>
              <a:t>Recuperación del estado corporal en multíparas.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 smtClean="0"/>
              <a:t>Maximizar el numero de embriones implantados.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 smtClean="0"/>
              <a:t>Promover la generación de fibras musculares en los embriones.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 smtClean="0"/>
              <a:t>Promover el crecimiento de los fetos.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 smtClean="0"/>
              <a:t>Desarrollo de la glándula mamaria.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 smtClean="0"/>
              <a:t>Desarrollo del aparato digestivo de la cerda.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b="1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38200"/>
            <a:ext cx="7772400" cy="1143000"/>
          </a:xfrm>
        </p:spPr>
        <p:txBody>
          <a:bodyPr lIns="92075" tIns="46038" rIns="92075" bIns="46038">
            <a:normAutofit fontScale="90000"/>
          </a:bodyPr>
          <a:lstStyle/>
          <a:p>
            <a:pPr eaLnBrk="1" hangingPunct="1">
              <a:defRPr/>
            </a:pPr>
            <a:r>
              <a:rPr lang="es-ES_tradnl" sz="3600" u="sng" dirty="0" smtClean="0"/>
              <a:t>Componentes de la productividad de las cerdas en relación a la nutrición</a:t>
            </a:r>
            <a:endParaRPr lang="en-US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785938"/>
            <a:ext cx="7848600" cy="4268787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s-ES_tradnl" sz="2800" b="1" u="sng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 smtClean="0"/>
              <a:t>Numero de lechones destetados/cerda/año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/>
              <a:t> </a:t>
            </a:r>
            <a:r>
              <a:rPr lang="es-ES_tradnl" sz="2800" dirty="0" smtClean="0"/>
              <a:t>        - N° de lechones Nacidos Vivos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/>
              <a:t> </a:t>
            </a:r>
            <a:r>
              <a:rPr lang="es-ES_tradnl" sz="2800" dirty="0" smtClean="0"/>
              <a:t>        - Mortalidad hasta destete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 smtClean="0"/>
              <a:t>Producción de Leche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 smtClean="0"/>
              <a:t>Regularidad reproductiva (Intervalo </a:t>
            </a:r>
            <a:r>
              <a:rPr lang="es-ES_tradnl" sz="2800" dirty="0" err="1" smtClean="0"/>
              <a:t>dest-concep</a:t>
            </a:r>
            <a:r>
              <a:rPr lang="es-ES_tradnl" sz="2800" dirty="0" smtClean="0"/>
              <a:t>).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201273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uiExpand="1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229600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AR" smtClean="0"/>
              <a:t>Motivos de avances en nutrición</a:t>
            </a:r>
            <a:br>
              <a:rPr lang="es-AR" smtClean="0"/>
            </a:br>
            <a:endParaRPr lang="es-AR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229600" cy="54864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s-AR" sz="2600" dirty="0" smtClean="0"/>
              <a:t>En los últimos años hay un gran avance genético para producción de carne magra y de calidad y se debe acompañar de una nutrición acorde.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AR" sz="2600" dirty="0" smtClean="0"/>
          </a:p>
          <a:p>
            <a:pPr eaLnBrk="1" hangingPunct="1">
              <a:lnSpc>
                <a:spcPct val="80000"/>
              </a:lnSpc>
            </a:pPr>
            <a:r>
              <a:rPr lang="es-AR" sz="2600" dirty="0" smtClean="0"/>
              <a:t>La nutrición representa el 70 % del costo de producción.</a:t>
            </a:r>
          </a:p>
          <a:p>
            <a:pPr eaLnBrk="1" hangingPunct="1">
              <a:lnSpc>
                <a:spcPct val="80000"/>
              </a:lnSpc>
            </a:pPr>
            <a:endParaRPr lang="es-AR" sz="2600" dirty="0" smtClean="0"/>
          </a:p>
          <a:p>
            <a:pPr eaLnBrk="1" hangingPunct="1">
              <a:lnSpc>
                <a:spcPct val="80000"/>
              </a:lnSpc>
            </a:pPr>
            <a:r>
              <a:rPr lang="es-AR" sz="2600" dirty="0" smtClean="0"/>
              <a:t>La </a:t>
            </a:r>
            <a:r>
              <a:rPr lang="es-AR" sz="2600" dirty="0" err="1" smtClean="0"/>
              <a:t>GMD</a:t>
            </a:r>
            <a:r>
              <a:rPr lang="es-AR" sz="2600" dirty="0" smtClean="0"/>
              <a:t> y el </a:t>
            </a:r>
            <a:r>
              <a:rPr lang="es-AR" sz="2600" dirty="0" err="1" smtClean="0"/>
              <a:t>I.C</a:t>
            </a:r>
            <a:r>
              <a:rPr lang="es-AR" sz="2600" dirty="0" smtClean="0"/>
              <a:t>. tienen gran impacto económico.</a:t>
            </a:r>
          </a:p>
          <a:p>
            <a:pPr eaLnBrk="1" hangingPunct="1">
              <a:lnSpc>
                <a:spcPct val="80000"/>
              </a:lnSpc>
            </a:pPr>
            <a:endParaRPr lang="es-AR" sz="2600" dirty="0" smtClean="0"/>
          </a:p>
          <a:p>
            <a:pPr eaLnBrk="1" hangingPunct="1">
              <a:lnSpc>
                <a:spcPct val="80000"/>
              </a:lnSpc>
            </a:pPr>
            <a:r>
              <a:rPr lang="es-AR" sz="2600" dirty="0" smtClean="0"/>
              <a:t>Dado el aumento de precio de las materias primas se debe ser eficiente en la utilización de las mismas.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s-AR" sz="2600" dirty="0" smtClean="0"/>
          </a:p>
          <a:p>
            <a:pPr eaLnBrk="1" hangingPunct="1">
              <a:lnSpc>
                <a:spcPct val="80000"/>
              </a:lnSpc>
            </a:pPr>
            <a:r>
              <a:rPr lang="es-AR" sz="2600" dirty="0" smtClean="0"/>
              <a:t>Se debe preservar el medio ambiente disminuyendo la excreción de nutrientes.</a:t>
            </a:r>
          </a:p>
          <a:p>
            <a:pPr eaLnBrk="1" hangingPunct="1">
              <a:lnSpc>
                <a:spcPct val="80000"/>
              </a:lnSpc>
            </a:pPr>
            <a:endParaRPr lang="es-AR" sz="2800" dirty="0" smtClean="0"/>
          </a:p>
        </p:txBody>
      </p:sp>
    </p:spTree>
    <p:extLst>
      <p:ext uri="{BB962C8B-B14F-4D97-AF65-F5344CB8AC3E}">
        <p14:creationId xmlns:p14="http://schemas.microsoft.com/office/powerpoint/2010/main" val="105661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7772400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mtClean="0"/>
              <a:t> Gestacion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06588"/>
            <a:ext cx="7772400" cy="3840162"/>
          </a:xfrm>
        </p:spPr>
        <p:txBody>
          <a:bodyPr/>
          <a:lstStyle/>
          <a:p>
            <a:pPr eaLnBrk="1" hangingPunct="1">
              <a:defRPr/>
            </a:pPr>
            <a:r>
              <a:rPr lang="es-ES_tradnl" smtClean="0"/>
              <a:t>En los dos primeros tercios de gestación se desarrolla el 20 % del peso fetal.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_tradnl" smtClean="0"/>
          </a:p>
          <a:p>
            <a:pPr eaLnBrk="1" hangingPunct="1">
              <a:defRPr/>
            </a:pPr>
            <a:r>
              <a:rPr lang="es-ES_tradnl" smtClean="0"/>
              <a:t>En el último tercio las necesidades aumentan ya que los fetos desarrollan el 80 % del peso con el cuál nacen.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2915"/>
            <a:ext cx="6148908" cy="45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85800"/>
            <a:ext cx="7772400" cy="12192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s-ES_tradnl" sz="3600" smtClean="0"/>
              <a:t>La alimentación en gestación</a:t>
            </a:r>
            <a:br>
              <a:rPr lang="es-ES_tradnl" sz="3600" smtClean="0"/>
            </a:br>
            <a:r>
              <a:rPr lang="es-ES_tradnl" sz="3600" smtClean="0"/>
              <a:t> influye sobre:</a:t>
            </a:r>
            <a:endParaRPr lang="en-US" sz="3600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2752725"/>
            <a:ext cx="7772400" cy="3208338"/>
          </a:xfrm>
        </p:spPr>
        <p:txBody>
          <a:bodyPr/>
          <a:lstStyle/>
          <a:p>
            <a:pPr eaLnBrk="1" hangingPunct="1">
              <a:defRPr/>
            </a:pPr>
            <a:r>
              <a:rPr lang="es-ES_tradnl" dirty="0" smtClean="0"/>
              <a:t>Mortalidad embrionaria.</a:t>
            </a:r>
          </a:p>
          <a:p>
            <a:pPr eaLnBrk="1" hangingPunct="1">
              <a:defRPr/>
            </a:pPr>
            <a:r>
              <a:rPr lang="es-ES_tradnl" dirty="0" smtClean="0"/>
              <a:t>Desarrollo de la glándula mamaria.</a:t>
            </a:r>
          </a:p>
          <a:p>
            <a:pPr eaLnBrk="1" hangingPunct="1">
              <a:defRPr/>
            </a:pPr>
            <a:r>
              <a:rPr lang="es-ES_tradnl" dirty="0" smtClean="0"/>
              <a:t>Peso al Nacimiento.</a:t>
            </a:r>
          </a:p>
          <a:p>
            <a:pPr eaLnBrk="1" hangingPunct="1">
              <a:defRPr/>
            </a:pPr>
            <a:r>
              <a:rPr lang="es-ES_tradnl" dirty="0" smtClean="0"/>
              <a:t>Desempeño productivo de la progenie.</a:t>
            </a:r>
          </a:p>
          <a:p>
            <a:pPr eaLnBrk="1" hangingPunct="1">
              <a:defRPr/>
            </a:pPr>
            <a:r>
              <a:rPr lang="es-ES_tradnl" dirty="0" smtClean="0"/>
              <a:t>Supervivencia de lechones post parto.</a:t>
            </a:r>
          </a:p>
          <a:p>
            <a:pPr eaLnBrk="1" hangingPunct="1">
              <a:defRPr/>
            </a:pPr>
            <a:r>
              <a:rPr lang="es-ES_tradnl" dirty="0" smtClean="0"/>
              <a:t>Consumo de la cerda en lactancia.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UCAS\Desktop\alimentacion cerdas\IMG_20180412_1619265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9928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213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UCAS\Desktop\alimentacion cerdas\IMG_20180412_1619349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9" y="0"/>
            <a:ext cx="86907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277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764705"/>
            <a:ext cx="8135615" cy="864096"/>
          </a:xfrm>
        </p:spPr>
        <p:txBody>
          <a:bodyPr lIns="92075" tIns="46038" rIns="92075" bIns="46038">
            <a:normAutofit fontScale="90000"/>
          </a:bodyPr>
          <a:lstStyle/>
          <a:p>
            <a:pPr eaLnBrk="1" hangingPunct="1">
              <a:defRPr/>
            </a:pPr>
            <a:r>
              <a:rPr lang="es-AR" dirty="0" smtClean="0"/>
              <a:t>Alimentación durante la Gestación</a:t>
            </a:r>
            <a:endParaRPr lang="en-US" dirty="0" smtClean="0"/>
          </a:p>
        </p:txBody>
      </p:sp>
      <p:pic>
        <p:nvPicPr>
          <p:cNvPr id="1026" name="Picture 2" descr="C:\Users\LUCAS\Desktop\alimentacion cerdas\IMG_20180412_1614478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28" y="188640"/>
            <a:ext cx="9144000" cy="478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482" name="Group 2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213088785"/>
              </p:ext>
            </p:extLst>
          </p:nvPr>
        </p:nvGraphicFramePr>
        <p:xfrm>
          <a:off x="395536" y="3070681"/>
          <a:ext cx="8208912" cy="3470181"/>
        </p:xfrm>
        <a:graphic>
          <a:graphicData uri="http://schemas.openxmlformats.org/drawingml/2006/table">
            <a:tbl>
              <a:tblPr/>
              <a:tblGrid>
                <a:gridCol w="2479660"/>
                <a:gridCol w="5729252"/>
              </a:tblGrid>
              <a:tr h="493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0 a 48 </a:t>
                      </a:r>
                      <a:r>
                        <a:rPr kumimoji="0" lang="es-AR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hs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Restringir a 2 kg</a:t>
                      </a:r>
                      <a:r>
                        <a:rPr kumimoji="0" lang="es-A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/día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0944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 a 30 </a:t>
                      </a:r>
                      <a:r>
                        <a:rPr kumimoji="0" lang="es-AR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dias</a:t>
                      </a:r>
                      <a:r>
                        <a:rPr kumimoji="0" lang="es-A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1,8 a 3,5 kg/día en multíparas para recuperar estado </a:t>
                      </a:r>
                      <a:r>
                        <a:rPr kumimoji="0" lang="es-ES_tradn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corporal</a:t>
                      </a:r>
                      <a:endParaRPr kumimoji="0" lang="es-ES_tradn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93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30-90 días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 kg/día para mantener estado corporal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Dot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93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A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90-110 días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3,5 kg/día para favorecer el crecimiento fetal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Dot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772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111-114 dias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Disminuir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la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cantidad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de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alimento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2 kg/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dia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UCAS\Desktop\alimentacion cerdas\IMG_20180413_0716089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37" y="0"/>
            <a:ext cx="5360767" cy="415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UCAS\Desktop\alimentacion cerdas\IMG_20180413_0716089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9" y="2204864"/>
            <a:ext cx="8712745" cy="464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01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Condici</a:t>
            </a:r>
            <a:r>
              <a:rPr lang="es-AR" dirty="0" err="1" smtClean="0"/>
              <a:t>ón</a:t>
            </a:r>
            <a:r>
              <a:rPr lang="es-AR" dirty="0" smtClean="0"/>
              <a:t> </a:t>
            </a:r>
            <a:r>
              <a:rPr lang="es-AR" dirty="0" err="1" smtClean="0"/>
              <a:t>corpora</a:t>
            </a:r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09" y="0"/>
            <a:ext cx="9144000" cy="508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52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"/>
            <a:ext cx="914400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61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GRUPO UNIAO (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175"/>
            <a:ext cx="9144000" cy="66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74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Documents and Settings\andres\Mis documentos\Andres Moore\Fotos\Brasil\Fotos UPL 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ndres\Mis documentos\Andres Moore\Fotos\Tránsito\Imagen 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73638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Documents and Settings\andres\Mis documentos\Andres Moore\Fotos\Tránsito\Imagen 220.jpg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0363" y="3127375"/>
            <a:ext cx="4973637" cy="3730625"/>
          </a:xfrm>
          <a:noFill/>
        </p:spPr>
      </p:pic>
      <p:pic>
        <p:nvPicPr>
          <p:cNvPr id="8196" name="Picture 4" descr="C:\Documents and Settings\andres\Mis documentos\Andres Moore\Fotos\Tránsito\Imagen 2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7375"/>
            <a:ext cx="4973638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:\Documents and Settings\andres\Mis documentos\Andres Moore\Fotos\Tránsito\Imagen 2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70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SCN00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SCN00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DSC001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IM00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IM0002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IMG_1733komp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8995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2" descr="Granja marcuera , entrada cerdas 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" y="53975"/>
            <a:ext cx="9072563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1125538"/>
            <a:ext cx="6192838" cy="1008062"/>
          </a:xfrm>
        </p:spPr>
        <p:txBody>
          <a:bodyPr/>
          <a:lstStyle/>
          <a:p>
            <a:pPr>
              <a:defRPr/>
            </a:pPr>
            <a:r>
              <a:rPr lang="es-ES" sz="3400" smtClean="0">
                <a:solidFill>
                  <a:srgbClr val="A50021"/>
                </a:solidFill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53607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914400"/>
            <a:ext cx="7772400" cy="990600"/>
          </a:xfrm>
        </p:spPr>
        <p:txBody>
          <a:bodyPr lIns="92075" tIns="46038" rIns="92075" bIns="46038">
            <a:normAutofit fontScale="90000"/>
          </a:bodyPr>
          <a:lstStyle/>
          <a:p>
            <a:pPr eaLnBrk="1" hangingPunct="1">
              <a:defRPr/>
            </a:pPr>
            <a:r>
              <a:rPr lang="es-ES_tradnl" sz="3600" b="0" u="sng" smtClean="0"/>
              <a:t>Consecuencias de una mala nutrición</a:t>
            </a:r>
            <a:br>
              <a:rPr lang="es-ES_tradnl" sz="3600" b="0" u="sng" smtClean="0"/>
            </a:br>
            <a:endParaRPr lang="en-US" sz="3600" b="0" u="sng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1200"/>
            <a:ext cx="8001000" cy="4876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ES_tradnl" b="1" dirty="0" smtClean="0"/>
              <a:t>Cerdas Gordas: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 smtClean="0"/>
              <a:t>Estreches del canal blando de parto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 smtClean="0"/>
              <a:t>Aumenta el numero de lechones aplastados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 smtClean="0"/>
              <a:t>Menor apetito durante la lactancia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 smtClean="0"/>
              <a:t>Aumento de los nacidos muertos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s-ES_tradnl" b="1" dirty="0" smtClean="0"/>
              <a:t>Cerdas Flacas: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 smtClean="0"/>
              <a:t>Falta de reservas corporales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 smtClean="0"/>
              <a:t>Mala producción de leche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 smtClean="0"/>
              <a:t>Retraso en la aparición del celo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dirty="0" smtClean="0"/>
              <a:t>Bajo nacidos vivos en el siguiente parto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MX" smtClean="0"/>
              <a:t>Recomendaciones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2133600"/>
            <a:ext cx="7772400" cy="43275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s-MX" smtClean="0"/>
              <a:t>Controlar el plan de alimentación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s-MX" sz="14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s-MX" smtClean="0"/>
              <a:t>Controlar el estado corporal 1 vez/semana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s-MX" sz="14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s-MX" smtClean="0"/>
              <a:t>Regular los dosificadores de acuerdo al estado y época de gestación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s-MX" sz="14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s-MX" smtClean="0"/>
              <a:t>Controlar el peso y volumen del dosificador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s-MX" sz="14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s-MX" smtClean="0"/>
              <a:t>Mantener la higiene del dosificador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47625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MX" smtClean="0"/>
              <a:t>Recomendaciones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2060575"/>
            <a:ext cx="7772400" cy="4537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s-MX" smtClean="0"/>
              <a:t>Mantener el normal funcionamiento de todo el sistema de alimentación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s-MX" sz="14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s-MX" smtClean="0"/>
              <a:t>Controlar la presión de agua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s-MX" sz="14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s-MX" smtClean="0"/>
              <a:t>Manejar el ambiente y las cortinas correctamente.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s-MX" sz="140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es-MX" smtClean="0"/>
              <a:t>Controlar el estado de los silos (filtraciones y limpieza)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orge Labala\Mis documentos\Fotos\Cerdos\Cerdos 07-07-05\DSCN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1400"/>
            <a:ext cx="4495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Jorge Labala\Mis documentos\Fotos\Cerdos\Fotos cerdos varias\Imagen 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72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C:\Users\Jorge Labala\Mis documentos\Fotos\Cerdos\000_09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34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C:\Users\Jorge Labala\Mis documentos\Fotos\Cerdos\000_03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418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01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89040"/>
            <a:ext cx="3674745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85800"/>
            <a:ext cx="7772400" cy="10668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s-AR" sz="3600" b="0" u="sng" smtClean="0"/>
              <a:t>Agua en Gestación</a:t>
            </a:r>
            <a:endParaRPr lang="en-US" sz="3600" b="0" u="sng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92275"/>
            <a:ext cx="8229600" cy="44386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s-AR" sz="3600" b="1" u="sng" dirty="0" smtClean="0"/>
          </a:p>
          <a:p>
            <a:pPr eaLnBrk="1" hangingPunct="1">
              <a:defRPr/>
            </a:pPr>
            <a:r>
              <a:rPr lang="es-ES_tradnl" dirty="0" smtClean="0">
                <a:solidFill>
                  <a:schemeClr val="tx1"/>
                </a:solidFill>
              </a:rPr>
              <a:t>Limpia y Fresca</a:t>
            </a:r>
          </a:p>
          <a:p>
            <a:pPr eaLnBrk="1" hangingPunct="1">
              <a:defRPr/>
            </a:pPr>
            <a:r>
              <a:rPr lang="es-ES_tradnl" dirty="0" smtClean="0">
                <a:solidFill>
                  <a:schemeClr val="tx1"/>
                </a:solidFill>
              </a:rPr>
              <a:t>Libre Disponibilidad</a:t>
            </a:r>
          </a:p>
          <a:p>
            <a:pPr eaLnBrk="1" hangingPunct="1">
              <a:defRPr/>
            </a:pPr>
            <a:r>
              <a:rPr lang="es-ES_tradnl" dirty="0" smtClean="0">
                <a:solidFill>
                  <a:schemeClr val="tx1"/>
                </a:solidFill>
              </a:rPr>
              <a:t>Consumo promedio: </a:t>
            </a:r>
            <a:r>
              <a:rPr lang="es-ES_tradnl" b="1" dirty="0" smtClean="0">
                <a:solidFill>
                  <a:schemeClr val="tx1"/>
                </a:solidFill>
              </a:rPr>
              <a:t>10-15 litros/día</a:t>
            </a:r>
          </a:p>
          <a:p>
            <a:pPr eaLnBrk="1" hangingPunct="1">
              <a:defRPr/>
            </a:pPr>
            <a:r>
              <a:rPr lang="es-ES_tradnl" dirty="0" smtClean="0">
                <a:solidFill>
                  <a:schemeClr val="tx1"/>
                </a:solidFill>
              </a:rPr>
              <a:t>La restricción favorece la </a:t>
            </a:r>
            <a:r>
              <a:rPr lang="es-ES_tradnl" b="1" dirty="0" smtClean="0">
                <a:solidFill>
                  <a:schemeClr val="tx1"/>
                </a:solidFill>
              </a:rPr>
              <a:t>cistitis</a:t>
            </a:r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3568" y="644557"/>
            <a:ext cx="7772400" cy="1512763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s-AR" sz="6600" dirty="0" smtClean="0"/>
              <a:t>LACTANCIA</a:t>
            </a:r>
            <a:endParaRPr lang="en-US" sz="6600" dirty="0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194050"/>
            <a:ext cx="6777038" cy="1930400"/>
          </a:xfrm>
        </p:spPr>
        <p:txBody>
          <a:bodyPr lIns="92075" tIns="46038" rIns="92075" bIns="46038" anchor="ctr"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en-US" smtClean="0"/>
              <a:t>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6031"/>
            <a:ext cx="7344816" cy="453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06413"/>
            <a:ext cx="8229600" cy="762000"/>
          </a:xfrm>
        </p:spPr>
        <p:txBody>
          <a:bodyPr lIns="92075" tIns="46038" rIns="92075" bIns="46038">
            <a:normAutofit fontScale="90000"/>
          </a:bodyPr>
          <a:lstStyle/>
          <a:p>
            <a:pPr algn="l" eaLnBrk="1" hangingPunct="1">
              <a:defRPr/>
            </a:pPr>
            <a:r>
              <a:rPr lang="es-ES_tradnl" sz="4800" b="0" u="sng" smtClean="0"/>
              <a:t>Objetivos</a:t>
            </a:r>
            <a:br>
              <a:rPr lang="es-ES_tradnl" sz="4800" b="0" u="sng" smtClean="0"/>
            </a:br>
            <a:endParaRPr lang="en-US" sz="4800" b="0" u="sng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40768"/>
            <a:ext cx="7772400" cy="36703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dirty="0" smtClean="0"/>
              <a:t>Alta producción láctea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_tradnl" sz="1200" dirty="0" smtClean="0"/>
          </a:p>
          <a:p>
            <a:pPr eaLnBrk="1" hangingPunct="1">
              <a:defRPr/>
            </a:pPr>
            <a:r>
              <a:rPr lang="es-ES_tradnl" dirty="0" smtClean="0"/>
              <a:t>Perder poco estado corporal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_tradnl" sz="1200" dirty="0" smtClean="0"/>
          </a:p>
          <a:p>
            <a:pPr eaLnBrk="1" hangingPunct="1">
              <a:defRPr/>
            </a:pPr>
            <a:r>
              <a:rPr lang="es-ES_tradnl" dirty="0" smtClean="0"/>
              <a:t>Rápido retorno al celo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_tradnl" sz="1200" dirty="0" smtClean="0"/>
          </a:p>
          <a:p>
            <a:pPr eaLnBrk="1" hangingPunct="1">
              <a:defRPr/>
            </a:pPr>
            <a:r>
              <a:rPr lang="es-ES_tradnl" dirty="0" smtClean="0"/>
              <a:t>Buena performance en el siguiente parto</a:t>
            </a:r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4099" name="Picture 3" descr="C:\Users\LUCAS\Desktop\alimentacion cerdas\IMG_20180412_1619138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6" y="2636912"/>
            <a:ext cx="9144000" cy="405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58813"/>
            <a:ext cx="8229600" cy="762000"/>
          </a:xfrm>
        </p:spPr>
        <p:txBody>
          <a:bodyPr lIns="92075" tIns="46038" rIns="92075" bIns="46038">
            <a:normAutofit fontScale="90000"/>
          </a:bodyPr>
          <a:lstStyle/>
          <a:p>
            <a:pPr algn="l" eaLnBrk="1" hangingPunct="1">
              <a:defRPr/>
            </a:pPr>
            <a:r>
              <a:rPr lang="en-US" smtClean="0"/>
              <a:t>Recomendaciones </a:t>
            </a:r>
            <a:br>
              <a:rPr lang="en-US" smtClean="0"/>
            </a:br>
            <a:endParaRPr 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149475"/>
            <a:ext cx="8134350" cy="425132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Char char="&gt;"/>
              <a:defRPr/>
            </a:pPr>
            <a:r>
              <a:rPr lang="es-ES_tradnl" sz="2400" b="1" dirty="0" smtClean="0"/>
              <a:t>El día del parto no come y los 3 días siguientes 1/3 kg/</a:t>
            </a:r>
            <a:r>
              <a:rPr lang="es-ES_tradnl" sz="2400" b="1" dirty="0" err="1" smtClean="0"/>
              <a:t>dia</a:t>
            </a:r>
            <a:r>
              <a:rPr lang="es-ES_tradnl" sz="2400" b="1" dirty="0" smtClean="0"/>
              <a:t>.</a:t>
            </a:r>
          </a:p>
          <a:p>
            <a:pPr eaLnBrk="1" hangingPunct="1">
              <a:lnSpc>
                <a:spcPct val="80000"/>
              </a:lnSpc>
              <a:buFontTx/>
              <a:buChar char="&gt;"/>
              <a:defRPr/>
            </a:pPr>
            <a:endParaRPr lang="es-ES_tradnl" sz="2400" b="1" dirty="0" smtClean="0"/>
          </a:p>
          <a:p>
            <a:pPr eaLnBrk="1" hangingPunct="1">
              <a:lnSpc>
                <a:spcPct val="80000"/>
              </a:lnSpc>
              <a:buFontTx/>
              <a:buChar char="&gt;"/>
              <a:defRPr/>
            </a:pPr>
            <a:r>
              <a:rPr lang="es-ES_tradnl" sz="2400" b="1" dirty="0" smtClean="0"/>
              <a:t>Del día 4 en adelante dar Ad Libitum.</a:t>
            </a:r>
          </a:p>
          <a:p>
            <a:pPr eaLnBrk="1" hangingPunct="1">
              <a:lnSpc>
                <a:spcPct val="80000"/>
              </a:lnSpc>
              <a:buFontTx/>
              <a:buChar char="&gt;"/>
              <a:defRPr/>
            </a:pPr>
            <a:endParaRPr lang="es-ES_tradnl" sz="2400" b="1" u="sng" dirty="0" smtClean="0"/>
          </a:p>
          <a:p>
            <a:pPr eaLnBrk="1" hangingPunct="1">
              <a:lnSpc>
                <a:spcPct val="80000"/>
              </a:lnSpc>
              <a:buFontTx/>
              <a:buChar char="&gt;"/>
              <a:defRPr/>
            </a:pPr>
            <a:r>
              <a:rPr lang="es-ES_tradnl" sz="2400" b="1" dirty="0" smtClean="0"/>
              <a:t>Controlar la provisión de agua en calidad y cantidad.</a:t>
            </a:r>
          </a:p>
          <a:p>
            <a:pPr eaLnBrk="1" hangingPunct="1">
              <a:lnSpc>
                <a:spcPct val="80000"/>
              </a:lnSpc>
              <a:buFontTx/>
              <a:buChar char="&gt;"/>
              <a:defRPr/>
            </a:pPr>
            <a:endParaRPr lang="es-ES_tradnl" sz="2400" b="1" dirty="0" smtClean="0"/>
          </a:p>
          <a:p>
            <a:pPr eaLnBrk="1" hangingPunct="1">
              <a:lnSpc>
                <a:spcPct val="80000"/>
              </a:lnSpc>
              <a:buFontTx/>
              <a:buChar char="&gt;"/>
              <a:defRPr/>
            </a:pPr>
            <a:r>
              <a:rPr lang="es-ES_tradnl" sz="2400" b="1" dirty="0" smtClean="0"/>
              <a:t>Llevar registros de consumos</a:t>
            </a:r>
          </a:p>
          <a:p>
            <a:pPr eaLnBrk="1" hangingPunct="1">
              <a:lnSpc>
                <a:spcPct val="80000"/>
              </a:lnSpc>
              <a:buFontTx/>
              <a:buChar char="&gt;"/>
              <a:defRPr/>
            </a:pPr>
            <a:endParaRPr lang="es-ES_tradnl" sz="2400" b="1" dirty="0" smtClean="0"/>
          </a:p>
          <a:p>
            <a:pPr eaLnBrk="1" hangingPunct="1">
              <a:lnSpc>
                <a:spcPct val="80000"/>
              </a:lnSpc>
              <a:buFontTx/>
              <a:buChar char="&gt;"/>
              <a:defRPr/>
            </a:pPr>
            <a:r>
              <a:rPr lang="es-ES_tradnl" sz="2400" b="1" dirty="0" smtClean="0"/>
              <a:t>Una buena alimentación en calidad y cantidad mejora el crecimiento de los lechones y la función reproductora en el post destete.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2800" dirty="0" smtClean="0"/>
          </a:p>
        </p:txBody>
      </p:sp>
      <p:pic>
        <p:nvPicPr>
          <p:cNvPr id="5122" name="Picture 2" descr="C:\Users\LUCAS\Desktop\alimentacion cerdas\IMG_20180412_1619059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474"/>
            <a:ext cx="9144000" cy="609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-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30213"/>
            <a:ext cx="8229600" cy="9144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s-ES_tradnl" sz="4800" b="0" u="sng" smtClean="0"/>
              <a:t>Consumo de alimento</a:t>
            </a:r>
            <a:endParaRPr lang="en-US" sz="4800" b="0" u="sng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717032"/>
            <a:ext cx="7848600" cy="2592288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endParaRPr lang="es-ES_tradnl" sz="3600" b="1" u="sng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ES_tradnl" b="1" dirty="0" smtClean="0">
                <a:solidFill>
                  <a:schemeClr val="tx1"/>
                </a:solidFill>
              </a:rPr>
              <a:t>Una hembra con 10-12 lechones produce 10 a 12 litros de leche por día y debe consumir alrededor de 8 kg de ración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s-AR" smtClean="0"/>
              <a:t>Frecuencia de Alimentación</a:t>
            </a:r>
            <a:endParaRPr lang="es-ES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s-AR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es-AR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AR" dirty="0" smtClean="0"/>
              <a:t>El aumento de la frecuencia de 2 a 4 veces por día aumenta un 12 % el </a:t>
            </a:r>
            <a:r>
              <a:rPr lang="es-AR" dirty="0" smtClean="0"/>
              <a:t>consumo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s-AR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s-AR" dirty="0" smtClean="0"/>
              <a:t>Calculo de la cantidad: 2 kg para la cerda + 450 </a:t>
            </a:r>
            <a:r>
              <a:rPr lang="es-AR" dirty="0" err="1" smtClean="0"/>
              <a:t>grs</a:t>
            </a:r>
            <a:r>
              <a:rPr lang="es-AR" dirty="0" smtClean="0"/>
              <a:t>/</a:t>
            </a:r>
            <a:r>
              <a:rPr lang="es-AR" dirty="0" err="1" smtClean="0"/>
              <a:t>lechon</a:t>
            </a:r>
            <a:endParaRPr lang="es-AR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es-AR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AR" sz="1800" dirty="0" smtClean="0"/>
              <a:t>Fuente: O Grady y Lincha, 1981</a:t>
            </a:r>
            <a:endParaRPr lang="es-E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58813"/>
            <a:ext cx="8229600" cy="762000"/>
          </a:xfrm>
        </p:spPr>
        <p:txBody>
          <a:bodyPr lIns="92075" tIns="46038" rIns="92075" bIns="46038">
            <a:normAutofit fontScale="90000"/>
          </a:bodyPr>
          <a:lstStyle/>
          <a:p>
            <a:pPr algn="l" eaLnBrk="1" hangingPunct="1">
              <a:defRPr/>
            </a:pPr>
            <a:r>
              <a:rPr lang="es-ES_tradnl" sz="4800" b="0" u="sng" smtClean="0"/>
              <a:t>Agua</a:t>
            </a:r>
            <a:endParaRPr lang="en-US" sz="4800" b="0" u="sng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981200"/>
            <a:ext cx="8153400" cy="46482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s-ES_tradnl" sz="3600" b="1" u="sng" dirty="0" smtClean="0"/>
          </a:p>
          <a:p>
            <a:pPr eaLnBrk="1" hangingPunct="1">
              <a:defRPr/>
            </a:pPr>
            <a:r>
              <a:rPr lang="es-ES_tradnl" b="1" dirty="0" smtClean="0">
                <a:solidFill>
                  <a:schemeClr val="tx1"/>
                </a:solidFill>
              </a:rPr>
              <a:t>Consumo aproximado: 20 a 40 litros por día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_tradnl" sz="1200" b="1" dirty="0" smtClean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es-ES_tradnl" b="1" dirty="0" smtClean="0">
                <a:solidFill>
                  <a:schemeClr val="tx1"/>
                </a:solidFill>
              </a:rPr>
              <a:t>Limpia y Fresca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_tradnl" sz="1200" b="1" dirty="0" smtClean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es-ES_tradnl" b="1" dirty="0" smtClean="0">
                <a:solidFill>
                  <a:schemeClr val="tx1"/>
                </a:solidFill>
              </a:rPr>
              <a:t>Buena disponibilidad (2 a 3 </a:t>
            </a:r>
            <a:r>
              <a:rPr lang="es-ES_tradnl" b="1" dirty="0" err="1" smtClean="0">
                <a:solidFill>
                  <a:schemeClr val="tx1"/>
                </a:solidFill>
              </a:rPr>
              <a:t>lts</a:t>
            </a:r>
            <a:r>
              <a:rPr lang="es-ES_tradnl" b="1" dirty="0" smtClean="0">
                <a:solidFill>
                  <a:schemeClr val="tx1"/>
                </a:solidFill>
              </a:rPr>
              <a:t>/minuto)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_tradnl" sz="1200" b="1" dirty="0" smtClean="0">
              <a:solidFill>
                <a:schemeClr val="tx1"/>
              </a:solidFill>
            </a:endParaRPr>
          </a:p>
          <a:p>
            <a:pPr eaLnBrk="1" hangingPunct="1">
              <a:defRPr/>
            </a:pPr>
            <a:r>
              <a:rPr lang="es-ES_tradnl" b="1" dirty="0" smtClean="0">
                <a:solidFill>
                  <a:schemeClr val="tx1"/>
                </a:solidFill>
              </a:rPr>
              <a:t>Controlar la calidad en forma periódica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"/>
            <a:ext cx="8001000" cy="2057400"/>
          </a:xfrm>
        </p:spPr>
        <p:txBody>
          <a:bodyPr lIns="92075" tIns="46038" rIns="92075" bIns="46038">
            <a:normAutofit fontScale="90000"/>
          </a:bodyPr>
          <a:lstStyle/>
          <a:p>
            <a:pPr eaLnBrk="1" hangingPunct="1">
              <a:defRPr/>
            </a:pPr>
            <a:r>
              <a:rPr lang="es-ES_tradnl" sz="4800" b="0" u="sng" smtClean="0"/>
              <a:t>Recomendaciones para Mejorar Consumo</a:t>
            </a:r>
            <a:br>
              <a:rPr lang="es-ES_tradnl" sz="4800" b="0" u="sng" smtClean="0"/>
            </a:br>
            <a:endParaRPr lang="en-US" sz="4800" b="0" u="sng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2362200"/>
            <a:ext cx="8001000" cy="43434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mtClean="0"/>
              <a:t>Dar alimento limpio y fresco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_tradnl" sz="1200" smtClean="0"/>
          </a:p>
          <a:p>
            <a:pPr eaLnBrk="1" hangingPunct="1">
              <a:defRPr/>
            </a:pPr>
            <a:r>
              <a:rPr lang="es-ES_tradnl" smtClean="0"/>
              <a:t>Suministrar agua en cantidad suficiente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_tradnl" sz="1200" smtClean="0"/>
          </a:p>
          <a:p>
            <a:pPr eaLnBrk="1" hangingPunct="1">
              <a:defRPr/>
            </a:pPr>
            <a:r>
              <a:rPr lang="es-ES_tradnl" smtClean="0"/>
              <a:t>Humedecer la ración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_tradnl" sz="1200" smtClean="0"/>
          </a:p>
          <a:p>
            <a:pPr eaLnBrk="1" hangingPunct="1">
              <a:defRPr/>
            </a:pPr>
            <a:r>
              <a:rPr lang="es-ES_tradnl" smtClean="0"/>
              <a:t>Concentración de Nutrientes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_tradnl" sz="1200" smtClean="0"/>
          </a:p>
          <a:p>
            <a:pPr eaLnBrk="1" hangingPunct="1">
              <a:defRPr/>
            </a:pPr>
            <a:r>
              <a:rPr lang="es-ES_tradnl" smtClean="0"/>
              <a:t>Suplementar con grasa</a:t>
            </a:r>
          </a:p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8001000" cy="2057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_tradnl" sz="4800" b="0" u="sng" smtClean="0"/>
              <a:t>Recomendaciones para Mejorar Consumo</a:t>
            </a:r>
            <a:br>
              <a:rPr lang="es-ES_tradnl" sz="4800" b="0" u="sng" smtClean="0"/>
            </a:br>
            <a:endParaRPr lang="en-US" sz="4800" b="0" u="sng" smtClean="0"/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819400"/>
            <a:ext cx="8001000" cy="4038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mtClean="0"/>
              <a:t>Correcto manejo del alimento en gestación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_tradnl" sz="1200" smtClean="0"/>
          </a:p>
          <a:p>
            <a:pPr eaLnBrk="1" hangingPunct="1">
              <a:defRPr/>
            </a:pPr>
            <a:r>
              <a:rPr lang="es-ES_tradnl" smtClean="0"/>
              <a:t>Control de Temp., Humedad y Ventilación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_tradnl" sz="1200" smtClean="0"/>
          </a:p>
          <a:p>
            <a:pPr eaLnBrk="1" hangingPunct="1">
              <a:defRPr/>
            </a:pPr>
            <a:r>
              <a:rPr lang="es-ES_tradnl" smtClean="0"/>
              <a:t>Dar de comer de 4 a 6 veces por día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_tradnl" sz="1200" smtClean="0"/>
          </a:p>
          <a:p>
            <a:pPr eaLnBrk="1" hangingPunct="1">
              <a:defRPr/>
            </a:pPr>
            <a:r>
              <a:rPr lang="es-ES_tradnl" smtClean="0"/>
              <a:t>Respetar horarios de alimentación</a:t>
            </a:r>
          </a:p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8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08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08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0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08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5" grpId="0" build="p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404813"/>
            <a:ext cx="7772400" cy="2219325"/>
          </a:xfrm>
        </p:spPr>
        <p:txBody>
          <a:bodyPr lIns="92075" tIns="46038" rIns="92075" bIns="46038">
            <a:normAutofit fontScale="90000"/>
          </a:bodyPr>
          <a:lstStyle/>
          <a:p>
            <a:pPr eaLnBrk="1" hangingPunct="1">
              <a:defRPr/>
            </a:pPr>
            <a:r>
              <a:rPr lang="es-ES_tradnl" sz="4000" b="0" u="sng" smtClean="0"/>
              <a:t>Intervalo Destete – Cubrición</a:t>
            </a:r>
            <a:br>
              <a:rPr lang="es-ES_tradnl" sz="4000" b="0" u="sng" smtClean="0"/>
            </a:br>
            <a:r>
              <a:rPr lang="es-ES_tradnl" sz="4000" b="0" u="sng" smtClean="0"/>
              <a:t/>
            </a:r>
            <a:br>
              <a:rPr lang="es-ES_tradnl" sz="4000" b="0" u="sng" smtClean="0"/>
            </a:br>
            <a:r>
              <a:rPr lang="es-ES_tradnl" sz="3200" smtClean="0"/>
              <a:t>No debe ser mayor a 7 días</a:t>
            </a:r>
            <a:br>
              <a:rPr lang="es-ES_tradnl" sz="3200" smtClean="0"/>
            </a:br>
            <a:endParaRPr lang="en-US" sz="3200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590800"/>
            <a:ext cx="7924800" cy="4038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s-ES_tradnl" sz="3600" b="1" u="sng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s-ES_tradnl" smtClean="0"/>
              <a:t>Influenciado por: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_tradnl" smtClean="0"/>
          </a:p>
          <a:p>
            <a:pPr eaLnBrk="1" hangingPunct="1">
              <a:defRPr/>
            </a:pPr>
            <a:r>
              <a:rPr lang="es-ES_tradnl" smtClean="0"/>
              <a:t>Perdida del estado corporal</a:t>
            </a:r>
          </a:p>
          <a:p>
            <a:pPr eaLnBrk="1" hangingPunct="1">
              <a:defRPr/>
            </a:pPr>
            <a:r>
              <a:rPr lang="es-ES_tradnl" smtClean="0"/>
              <a:t>Cantidad de lechones destetados</a:t>
            </a:r>
          </a:p>
          <a:p>
            <a:pPr eaLnBrk="1" hangingPunct="1">
              <a:defRPr/>
            </a:pPr>
            <a:r>
              <a:rPr lang="es-ES_tradnl" smtClean="0"/>
              <a:t>Estrés en el post destete</a:t>
            </a:r>
          </a:p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C:\Users\Jorge Labala\AppData\Local\Microsoft\Windows\Temporary Internet Files\Content.IE5\9FVON3H4\camada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51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75"/>
            <a:ext cx="7772400" cy="14478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s-ES_tradnl" sz="4800" b="0" u="sng" smtClean="0"/>
              <a:t>Fase Destete - Cubrición</a:t>
            </a:r>
            <a:endParaRPr lang="en-US" sz="4800" b="0" u="sng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2349500"/>
            <a:ext cx="7772400" cy="39465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es-ES_tradnl" sz="3600" b="1" u="sng" smtClean="0"/>
          </a:p>
          <a:p>
            <a:pPr eaLnBrk="1" hangingPunct="1">
              <a:defRPr/>
            </a:pPr>
            <a:r>
              <a:rPr lang="es-ES_tradnl" smtClean="0"/>
              <a:t>Hacer Flushing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_tradnl" sz="1200" smtClean="0"/>
          </a:p>
          <a:p>
            <a:pPr eaLnBrk="1" hangingPunct="1">
              <a:defRPr/>
            </a:pPr>
            <a:r>
              <a:rPr lang="es-ES_tradnl" smtClean="0"/>
              <a:t>Dar alimento de Lactancia o Post destete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_tradnl" sz="1200" smtClean="0"/>
          </a:p>
          <a:p>
            <a:pPr eaLnBrk="1" hangingPunct="1">
              <a:defRPr/>
            </a:pPr>
            <a:r>
              <a:rPr lang="es-ES_tradnl" smtClean="0"/>
              <a:t>Suministrar alimento a discreción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s-ES_tradnl" sz="1200" smtClean="0"/>
          </a:p>
          <a:p>
            <a:pPr eaLnBrk="1" hangingPunct="1">
              <a:defRPr/>
            </a:pPr>
            <a:r>
              <a:rPr lang="es-ES_tradnl" smtClean="0"/>
              <a:t>Ayuno máximo 12 hs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br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AR" smtClean="0"/>
              <a:t>CONCLUSIONES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AR" smtClean="0"/>
              <a:t>Trabajar en las Cachorras para lograr los objetivos de la primera cubrición</a:t>
            </a:r>
          </a:p>
          <a:p>
            <a:pPr eaLnBrk="1" hangingPunct="1">
              <a:defRPr/>
            </a:pPr>
            <a:r>
              <a:rPr lang="es-AR" smtClean="0"/>
              <a:t>La producción de lechones comienza al servicio y no al parto.</a:t>
            </a:r>
          </a:p>
          <a:p>
            <a:pPr eaLnBrk="1" hangingPunct="1">
              <a:defRPr/>
            </a:pPr>
            <a:r>
              <a:rPr lang="es-AR" smtClean="0"/>
              <a:t>Hacer un correcto plan de alimentación en gestación para obtener tanto cantidad como calidad de lechones.</a:t>
            </a:r>
          </a:p>
          <a:p>
            <a:pPr eaLnBrk="1" hangingPunct="1">
              <a:defRPr/>
            </a:pPr>
            <a:endParaRPr lang="es-AR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AR" smtClean="0"/>
              <a:t>CONCLUSIONES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AR" smtClean="0"/>
              <a:t>Para lograr altos pesos al destete debemos lograr altos consumos en la hembra en lactancia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AR" smtClean="0"/>
              <a:t>Luego del destete hacer un Flushing con un alimento rico en energía.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AR" smtClean="0"/>
              <a:t>Cuando hablamos de alimentación siempre tener en cuenta el agua que es el nutriente mas económico.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3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IM0002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4638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SCN00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SCN00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SCN00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SCN006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SCN00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IM000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Truie et Porcel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95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67544" y="908720"/>
            <a:ext cx="7772400" cy="1080120"/>
          </a:xfrm>
        </p:spPr>
        <p:txBody>
          <a:bodyPr lIns="92075" tIns="46038" rIns="92075" bIns="46038" anchor="b">
            <a:normAutofit fontScale="90000"/>
          </a:bodyPr>
          <a:lstStyle/>
          <a:p>
            <a:pPr eaLnBrk="1" hangingPunct="1">
              <a:defRPr/>
            </a:pPr>
            <a:r>
              <a:rPr lang="es-AR" sz="7200" dirty="0" smtClean="0"/>
              <a:t>Padrillos </a:t>
            </a:r>
            <a:endParaRPr lang="es-ES" sz="7200" dirty="0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3194050"/>
            <a:ext cx="6777038" cy="1930400"/>
          </a:xfrm>
        </p:spPr>
        <p:txBody>
          <a:bodyPr lIns="92075" tIns="46038" rIns="92075" bIns="46038" anchor="ctr"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es-AR" smtClean="0"/>
              <a:t>  </a:t>
            </a:r>
            <a:endParaRPr lang="es-ES" smtClean="0"/>
          </a:p>
        </p:txBody>
      </p:sp>
      <p:sp>
        <p:nvSpPr>
          <p:cNvPr id="2" name="1 CuadroTexto"/>
          <p:cNvSpPr txBox="1"/>
          <p:nvPr/>
        </p:nvSpPr>
        <p:spPr>
          <a:xfrm>
            <a:off x="899592" y="2420888"/>
            <a:ext cx="720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err="1" smtClean="0"/>
              <a:t>Alimentacion</a:t>
            </a:r>
            <a:r>
              <a:rPr lang="es-AR" dirty="0" smtClean="0"/>
              <a:t> depende de:</a:t>
            </a:r>
          </a:p>
          <a:p>
            <a:pPr marL="342900" indent="-342900">
              <a:buFont typeface="Arial" pitchFamily="34" charset="0"/>
              <a:buChar char="•"/>
            </a:pPr>
            <a:endParaRPr lang="es-AR" dirty="0"/>
          </a:p>
          <a:p>
            <a:pPr marL="342900" indent="-342900">
              <a:buFont typeface="Arial" pitchFamily="34" charset="0"/>
              <a:buChar char="•"/>
            </a:pPr>
            <a:r>
              <a:rPr lang="es-AR" dirty="0" smtClean="0"/>
              <a:t>Edad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AR" dirty="0" smtClean="0"/>
              <a:t>Periodo ( inactivos 1-1,5 kg / pre-servicio / servicio)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AR" dirty="0" smtClean="0"/>
              <a:t>Ambiente</a:t>
            </a:r>
          </a:p>
          <a:p>
            <a:endParaRPr lang="es-AR" dirty="0"/>
          </a:p>
          <a:p>
            <a:r>
              <a:rPr lang="es-AR" dirty="0" smtClean="0"/>
              <a:t>Vitaminas </a:t>
            </a:r>
          </a:p>
          <a:p>
            <a:r>
              <a:rPr lang="es-AR" dirty="0" smtClean="0"/>
              <a:t>Minerales </a:t>
            </a:r>
            <a:endParaRPr lang="es-ES" dirty="0"/>
          </a:p>
        </p:txBody>
      </p:sp>
      <p:pic>
        <p:nvPicPr>
          <p:cNvPr id="5" name="Picture 6" descr="I:\2012-03 (mar)\2012-04 (abr)\agosto10-alb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4008" y="836712"/>
            <a:ext cx="3757645" cy="2376264"/>
          </a:xfrm>
          <a:prstGeom prst="rect">
            <a:avLst/>
          </a:prstGeom>
          <a:noFill/>
        </p:spPr>
      </p:pic>
      <p:pic>
        <p:nvPicPr>
          <p:cNvPr id="6" name="Picture 2" descr="C:\Documents and Settings\Usuario\Escritorio\LUCAS\FOTOS LOGOS\Landrace belga pur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1492" y="4016010"/>
            <a:ext cx="3707939" cy="25093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LUCAS\Desktop\alimentacion cerdas\IMG_20180412_1617472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3715"/>
            <a:ext cx="9144000" cy="531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52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CARNEAY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1676400"/>
            <a:ext cx="6184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1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1 Imagen" descr="Carca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40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AR" smtClean="0"/>
              <a:t>Potencial Genético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2546486"/>
              </p:ext>
            </p:extLst>
          </p:nvPr>
        </p:nvGraphicFramePr>
        <p:xfrm>
          <a:off x="381000" y="2276872"/>
          <a:ext cx="8458200" cy="4420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4568"/>
                <a:gridCol w="1574504"/>
                <a:gridCol w="1728192"/>
                <a:gridCol w="1890936"/>
              </a:tblGrid>
              <a:tr h="145365">
                <a:tc>
                  <a:txBody>
                    <a:bodyPr/>
                    <a:lstStyle/>
                    <a:p>
                      <a:endParaRPr lang="es-AR" sz="18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800" dirty="0" smtClean="0">
                          <a:solidFill>
                            <a:schemeClr val="tx1"/>
                          </a:solidFill>
                        </a:rPr>
                        <a:t>1990</a:t>
                      </a:r>
                      <a:endParaRPr lang="es-AR" sz="28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800" dirty="0" smtClean="0">
                          <a:solidFill>
                            <a:schemeClr val="tx1"/>
                          </a:solidFill>
                        </a:rPr>
                        <a:t>2009</a:t>
                      </a:r>
                      <a:endParaRPr lang="es-AR" sz="28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800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es-AR" sz="2800" dirty="0">
                        <a:solidFill>
                          <a:schemeClr val="tx1"/>
                        </a:solidFill>
                      </a:endParaRPr>
                    </a:p>
                  </a:txBody>
                  <a:tcPr marT="45724" marB="45724"/>
                </a:tc>
              </a:tr>
              <a:tr h="766903">
                <a:tc>
                  <a:txBody>
                    <a:bodyPr/>
                    <a:lstStyle/>
                    <a:p>
                      <a:r>
                        <a:rPr lang="es-AR" sz="2200" dirty="0" smtClean="0"/>
                        <a:t>Lechones</a:t>
                      </a:r>
                      <a:r>
                        <a:rPr lang="es-AR" sz="2200" baseline="0" dirty="0" smtClean="0"/>
                        <a:t> des./h/parto</a:t>
                      </a:r>
                      <a:endParaRPr lang="es-AR" sz="22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200" dirty="0" smtClean="0"/>
                        <a:t>9</a:t>
                      </a:r>
                      <a:endParaRPr lang="es-AR" sz="22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200" dirty="0" smtClean="0"/>
                        <a:t>11</a:t>
                      </a:r>
                      <a:endParaRPr lang="es-AR" sz="22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200" dirty="0" smtClean="0"/>
                        <a:t>12</a:t>
                      </a:r>
                      <a:endParaRPr lang="es-AR" sz="2200" dirty="0"/>
                    </a:p>
                  </a:txBody>
                  <a:tcPr marT="45724" marB="45724"/>
                </a:tc>
              </a:tr>
              <a:tr h="593437">
                <a:tc>
                  <a:txBody>
                    <a:bodyPr/>
                    <a:lstStyle/>
                    <a:p>
                      <a:r>
                        <a:rPr lang="es-AR" sz="2200" dirty="0" smtClean="0"/>
                        <a:t>GMD</a:t>
                      </a:r>
                      <a:r>
                        <a:rPr lang="es-AR" sz="2200" baseline="0" dirty="0" smtClean="0"/>
                        <a:t> Nac-Vta</a:t>
                      </a:r>
                      <a:endParaRPr lang="es-AR" sz="22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200" dirty="0" smtClean="0"/>
                        <a:t>600</a:t>
                      </a:r>
                      <a:endParaRPr lang="es-AR" sz="22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200" dirty="0" smtClean="0"/>
                        <a:t>710</a:t>
                      </a:r>
                      <a:endParaRPr lang="es-AR" sz="22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200" dirty="0" smtClean="0"/>
                        <a:t>740</a:t>
                      </a:r>
                      <a:endParaRPr lang="es-AR" sz="2200" dirty="0"/>
                    </a:p>
                  </a:txBody>
                  <a:tcPr marT="45724" marB="45724"/>
                </a:tc>
              </a:tr>
              <a:tr h="593437">
                <a:tc>
                  <a:txBody>
                    <a:bodyPr/>
                    <a:lstStyle/>
                    <a:p>
                      <a:r>
                        <a:rPr lang="es-AR" sz="2200" dirty="0" smtClean="0"/>
                        <a:t>Índice Conversión</a:t>
                      </a:r>
                      <a:endParaRPr lang="es-AR" sz="22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200" dirty="0" smtClean="0"/>
                        <a:t>3,2</a:t>
                      </a:r>
                      <a:endParaRPr lang="es-AR" sz="22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200" dirty="0" smtClean="0"/>
                        <a:t>2,85</a:t>
                      </a:r>
                      <a:endParaRPr lang="es-AR" sz="22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200" dirty="0" smtClean="0"/>
                        <a:t>2,70</a:t>
                      </a:r>
                      <a:endParaRPr lang="es-AR" sz="2200" dirty="0"/>
                    </a:p>
                  </a:txBody>
                  <a:tcPr marT="45724" marB="45724"/>
                </a:tc>
              </a:tr>
              <a:tr h="593437">
                <a:tc>
                  <a:txBody>
                    <a:bodyPr/>
                    <a:lstStyle/>
                    <a:p>
                      <a:r>
                        <a:rPr lang="es-AR" sz="2200" dirty="0" smtClean="0"/>
                        <a:t>% de Carne Magra</a:t>
                      </a:r>
                      <a:endParaRPr lang="es-AR" sz="22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200" dirty="0" smtClean="0"/>
                        <a:t>45</a:t>
                      </a:r>
                      <a:endParaRPr lang="es-AR" sz="22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200" dirty="0" smtClean="0"/>
                        <a:t>50</a:t>
                      </a:r>
                      <a:endParaRPr lang="es-AR" sz="22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200" dirty="0" smtClean="0"/>
                        <a:t>51</a:t>
                      </a:r>
                      <a:endParaRPr lang="es-AR" sz="2200" dirty="0"/>
                    </a:p>
                  </a:txBody>
                  <a:tcPr marT="45724" marB="45724"/>
                </a:tc>
              </a:tr>
              <a:tr h="593437">
                <a:tc>
                  <a:txBody>
                    <a:bodyPr/>
                    <a:lstStyle/>
                    <a:p>
                      <a:r>
                        <a:rPr lang="es-AR" sz="2200" dirty="0" smtClean="0"/>
                        <a:t>Peso de Faena</a:t>
                      </a:r>
                      <a:endParaRPr lang="es-AR" sz="22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200" dirty="0" smtClean="0"/>
                        <a:t>100</a:t>
                      </a:r>
                      <a:endParaRPr lang="es-AR" sz="22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200" dirty="0" smtClean="0"/>
                        <a:t>120</a:t>
                      </a:r>
                      <a:endParaRPr lang="es-AR" sz="22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200" dirty="0" smtClean="0"/>
                        <a:t>110</a:t>
                      </a:r>
                      <a:endParaRPr lang="es-AR" sz="2200" dirty="0"/>
                    </a:p>
                  </a:txBody>
                  <a:tcPr marT="45724" marB="45724"/>
                </a:tc>
              </a:tr>
              <a:tr h="593437">
                <a:tc>
                  <a:txBody>
                    <a:bodyPr/>
                    <a:lstStyle/>
                    <a:p>
                      <a:r>
                        <a:rPr lang="es-AR" sz="2200" dirty="0" smtClean="0"/>
                        <a:t>Kg de carne/hembra/ano</a:t>
                      </a:r>
                      <a:endParaRPr lang="es-AR" sz="22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200" dirty="0" smtClean="0"/>
                        <a:t>2300</a:t>
                      </a:r>
                      <a:endParaRPr lang="es-AR" sz="22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200" dirty="0" smtClean="0"/>
                        <a:t>3000</a:t>
                      </a:r>
                      <a:endParaRPr lang="es-AR" sz="22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200" dirty="0" smtClean="0"/>
                        <a:t>3300</a:t>
                      </a:r>
                      <a:endParaRPr lang="es-AR" sz="2200" dirty="0"/>
                    </a:p>
                  </a:txBody>
                  <a:tcPr marT="45724" marB="4572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601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2275</TotalTime>
  <Words>1106</Words>
  <Application>Microsoft Office PowerPoint</Application>
  <PresentationFormat>Presentación en pantalla (4:3)</PresentationFormat>
  <Paragraphs>269</Paragraphs>
  <Slides>61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61</vt:i4>
      </vt:variant>
    </vt:vector>
  </HeadingPairs>
  <TitlesOfParts>
    <vt:vector size="62" baseType="lpstr">
      <vt:lpstr>Austin</vt:lpstr>
      <vt:lpstr>Alimentación de los Reproductores  </vt:lpstr>
      <vt:lpstr>Motivos de avances en nutrición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Potencial Genético</vt:lpstr>
      <vt:lpstr>Presentación de PowerPoint</vt:lpstr>
      <vt:lpstr>Futuras Reproductoras</vt:lpstr>
      <vt:lpstr>Presentación de PowerPoint</vt:lpstr>
      <vt:lpstr>Presentación de PowerPoint</vt:lpstr>
      <vt:lpstr>Alimentación de Futuras reproductoras</vt:lpstr>
      <vt:lpstr>De Cuadro-Hansen</vt:lpstr>
      <vt:lpstr>Alimentación de Futuras Reproductoras</vt:lpstr>
      <vt:lpstr>GESTACIÓN</vt:lpstr>
      <vt:lpstr>Objetivos de la Nutrición en Gestación </vt:lpstr>
      <vt:lpstr>Componentes de la productividad de las cerdas en relación a la nutrición</vt:lpstr>
      <vt:lpstr> Gestacion</vt:lpstr>
      <vt:lpstr>La alimentación en gestación  influye sobre:</vt:lpstr>
      <vt:lpstr>Presentación de PowerPoint</vt:lpstr>
      <vt:lpstr>Presentación de PowerPoint</vt:lpstr>
      <vt:lpstr>Alimentación durante la Gestación</vt:lpstr>
      <vt:lpstr>Presentación de PowerPoint</vt:lpstr>
      <vt:lpstr>Condición corporal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;</vt:lpstr>
      <vt:lpstr>Consecuencias de una mala nutrición </vt:lpstr>
      <vt:lpstr>Recomendaciones</vt:lpstr>
      <vt:lpstr>Recomendaciones</vt:lpstr>
      <vt:lpstr>Agua en Gestación</vt:lpstr>
      <vt:lpstr>LACTANCIA</vt:lpstr>
      <vt:lpstr>Objetivos </vt:lpstr>
      <vt:lpstr>Recomendaciones  </vt:lpstr>
      <vt:lpstr>Consumo de alimento</vt:lpstr>
      <vt:lpstr>Frecuencia de Alimentación</vt:lpstr>
      <vt:lpstr>Agua</vt:lpstr>
      <vt:lpstr>Recomendaciones para Mejorar Consumo </vt:lpstr>
      <vt:lpstr>Recomendaciones para Mejorar Consumo </vt:lpstr>
      <vt:lpstr>Intervalo Destete – Cubrición  No debe ser mayor a 7 días </vt:lpstr>
      <vt:lpstr>Fase Destete - Cubrición</vt:lpstr>
      <vt:lpstr>CONCLUSIONES</vt:lpstr>
      <vt:lpstr>CONCLUSIONES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Padrillos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FOREZER</dc:title>
  <dc:creator>win98</dc:creator>
  <cp:lastModifiedBy>LUCAS</cp:lastModifiedBy>
  <cp:revision>66</cp:revision>
  <dcterms:created xsi:type="dcterms:W3CDTF">2004-04-24T19:34:41Z</dcterms:created>
  <dcterms:modified xsi:type="dcterms:W3CDTF">2018-04-13T10:53:38Z</dcterms:modified>
</cp:coreProperties>
</file>