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3" r:id="rId6"/>
    <p:sldId id="260" r:id="rId7"/>
    <p:sldId id="261" r:id="rId8"/>
    <p:sldId id="262" r:id="rId9"/>
    <p:sldId id="264" r:id="rId10"/>
    <p:sldId id="265" r:id="rId11"/>
    <p:sldId id="266" r:id="rId12"/>
    <p:sldId id="268" r:id="rId13"/>
    <p:sldId id="269" r:id="rId14"/>
    <p:sldId id="267" r:id="rId15"/>
    <p:sldId id="270" r:id="rId16"/>
    <p:sldId id="271" r:id="rId17"/>
    <p:sldId id="272" r:id="rId18"/>
    <p:sldId id="273" r:id="rId19"/>
    <p:sldId id="274" r:id="rId20"/>
    <p:sldId id="278" r:id="rId21"/>
    <p:sldId id="277" r:id="rId22"/>
    <p:sldId id="276" r:id="rId23"/>
    <p:sldId id="275" r:id="rId24"/>
    <p:sldId id="279" r:id="rId25"/>
    <p:sldId id="280" r:id="rId26"/>
    <p:sldId id="281" r:id="rId27"/>
    <p:sldId id="282" r:id="rId28"/>
    <p:sldId id="283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61" d="100"/>
          <a:sy n="61" d="100"/>
        </p:scale>
        <p:origin x="-394" y="22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419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0EC2E3-F55B-46AB-822C-5862694C1FF5}" type="datetimeFigureOut">
              <a:rPr lang="es-419" smtClean="0"/>
              <a:t>23/10/2019</a:t>
            </a:fld>
            <a:endParaRPr lang="es-419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419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419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ED211B-B67D-4C3E-84DD-F27F168EE8F3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528563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10/23/2019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10/23/2019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10/23/2019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image" Target="../media/image31.jp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F77F299-2D7F-4F8E-A21D-D269B31EB0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436451"/>
            <a:ext cx="7766936" cy="1646302"/>
          </a:xfrm>
        </p:spPr>
        <p:txBody>
          <a:bodyPr/>
          <a:lstStyle/>
          <a:p>
            <a:pPr algn="ctr"/>
            <a:r>
              <a:rPr lang="es-419" dirty="0"/>
              <a:t>UNIDAD 9</a:t>
            </a:r>
            <a:br>
              <a:rPr lang="es-419" dirty="0"/>
            </a:br>
            <a:r>
              <a:rPr lang="es-419" dirty="0"/>
              <a:t>MANEJO DEL LECHÓN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415AB963-650C-4AD9-9C31-E28EAACA7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1066" y="2082753"/>
            <a:ext cx="6951821" cy="4185525"/>
          </a:xfrm>
          <a:prstGeom prst="roundRect">
            <a:avLst>
              <a:gd name="adj" fmla="val 8594"/>
            </a:avLst>
          </a:prstGeom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877634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43BC9DB-DF51-4A3B-A88C-91D258B35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264" y="278231"/>
            <a:ext cx="10223748" cy="1320800"/>
          </a:xfrm>
        </p:spPr>
        <p:txBody>
          <a:bodyPr>
            <a:noAutofit/>
          </a:bodyPr>
          <a:lstStyle/>
          <a:p>
            <a:r>
              <a:rPr lang="es-419" sz="4400" dirty="0" smtClean="0"/>
              <a:t>POR LO QUE EL </a:t>
            </a:r>
            <a:r>
              <a:rPr lang="es-419" sz="4400" dirty="0" smtClean="0"/>
              <a:t>MANEJO </a:t>
            </a:r>
            <a:r>
              <a:rPr lang="es-419" sz="4400" dirty="0"/>
              <a:t>DEL LECHÓN </a:t>
            </a:r>
            <a:r>
              <a:rPr lang="es-419" sz="4400" dirty="0" smtClean="0"/>
              <a:t>AL PARTO TOMA UNA GRAN IMPORTANCIA</a:t>
            </a:r>
            <a:r>
              <a:rPr lang="es-419" sz="1800" dirty="0"/>
              <a:t/>
            </a:r>
            <a:br>
              <a:rPr lang="es-419" sz="1800" dirty="0"/>
            </a:br>
            <a:endParaRPr lang="es-419" sz="1800" dirty="0"/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xmlns="" id="{7816E928-9D52-4088-8091-B50E978025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1311" y="1792942"/>
            <a:ext cx="9573654" cy="4786827"/>
          </a:xfrm>
        </p:spPr>
      </p:pic>
    </p:spTree>
    <p:extLst>
      <p:ext uri="{BB962C8B-B14F-4D97-AF65-F5344CB8AC3E}">
        <p14:creationId xmlns:p14="http://schemas.microsoft.com/office/powerpoint/2010/main" val="949197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8558A15F-2C63-453C-ACDD-B712123BA2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474" y="242048"/>
            <a:ext cx="10152031" cy="6615952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s-419" sz="3200" dirty="0"/>
              <a:t>SECADO Y LIMPIEZA DE VIAS RESPIRATORIAS</a:t>
            </a:r>
          </a:p>
          <a:p>
            <a:pPr marL="514350" indent="-514350">
              <a:buFont typeface="+mj-lt"/>
              <a:buAutoNum type="arabicPeriod"/>
            </a:pPr>
            <a:r>
              <a:rPr lang="es-419" sz="3200" dirty="0"/>
              <a:t>REANIMACIÓN DE LECHONES APARENTEMENTE MUERTOS</a:t>
            </a:r>
          </a:p>
          <a:p>
            <a:pPr marL="514350" indent="-514350">
              <a:buFont typeface="+mj-lt"/>
              <a:buAutoNum type="arabicPeriod"/>
            </a:pPr>
            <a:r>
              <a:rPr lang="es-419" sz="3200" dirty="0"/>
              <a:t>CORTE Y DESINFECCIÓN DE OMBLIGOS</a:t>
            </a:r>
          </a:p>
          <a:p>
            <a:pPr marL="514350" indent="-514350">
              <a:buFont typeface="+mj-lt"/>
              <a:buAutoNum type="arabicPeriod"/>
            </a:pPr>
            <a:r>
              <a:rPr lang="es-419" sz="3200" dirty="0"/>
              <a:t>CONTROL DEL PESO</a:t>
            </a:r>
          </a:p>
          <a:p>
            <a:pPr marL="514350" indent="-514350">
              <a:buFont typeface="+mj-lt"/>
              <a:buAutoNum type="arabicPeriod"/>
            </a:pPr>
            <a:r>
              <a:rPr lang="es-419" sz="3200" dirty="0"/>
              <a:t>SUMINISTRO DE CALOR SUPLEMENTARIO</a:t>
            </a:r>
          </a:p>
          <a:p>
            <a:pPr marL="514350" indent="-514350">
              <a:buFont typeface="+mj-lt"/>
              <a:buAutoNum type="arabicPeriod"/>
            </a:pPr>
            <a:r>
              <a:rPr lang="es-419" sz="3200" dirty="0"/>
              <a:t>CONSUMO CALOSTRO</a:t>
            </a:r>
          </a:p>
          <a:p>
            <a:pPr marL="514350" indent="-514350">
              <a:buFont typeface="+mj-lt"/>
              <a:buAutoNum type="arabicPeriod"/>
            </a:pPr>
            <a:r>
              <a:rPr lang="es-419" sz="3200" dirty="0"/>
              <a:t>IDENTIFICACIÓN </a:t>
            </a:r>
          </a:p>
          <a:p>
            <a:pPr marL="514350" indent="-514350">
              <a:buFont typeface="+mj-lt"/>
              <a:buAutoNum type="arabicPeriod"/>
            </a:pPr>
            <a:r>
              <a:rPr lang="es-419" sz="3200" dirty="0"/>
              <a:t>CORTE COLMILLOS Y COLAS</a:t>
            </a:r>
          </a:p>
          <a:p>
            <a:pPr marL="514350" indent="-514350">
              <a:buFont typeface="+mj-lt"/>
              <a:buAutoNum type="arabicPeriod"/>
            </a:pPr>
            <a:r>
              <a:rPr lang="es-419" sz="3200" dirty="0"/>
              <a:t>COLOCACIÓN HIERRO DEXTRANO</a:t>
            </a:r>
          </a:p>
          <a:p>
            <a:pPr marL="514350" indent="-514350">
              <a:buFont typeface="+mj-lt"/>
              <a:buAutoNum type="arabicPeriod"/>
            </a:pPr>
            <a:r>
              <a:rPr lang="es-419" sz="3200" dirty="0" smtClean="0"/>
              <a:t>CASTRACIÓN</a:t>
            </a:r>
          </a:p>
          <a:p>
            <a:pPr marL="514350" indent="-514350">
              <a:buFont typeface="+mj-lt"/>
              <a:buAutoNum type="arabicPeriod"/>
            </a:pPr>
            <a:r>
              <a:rPr lang="es-419" sz="3200" dirty="0" smtClean="0"/>
              <a:t>VACUNACIONES</a:t>
            </a:r>
            <a:endParaRPr lang="es-419" sz="3200" dirty="0"/>
          </a:p>
          <a:p>
            <a:pPr marL="514350" indent="-514350">
              <a:buFont typeface="+mj-lt"/>
              <a:buAutoNum type="arabicPeriod"/>
            </a:pPr>
            <a:r>
              <a:rPr lang="es-419" sz="3200" dirty="0"/>
              <a:t>SUMINISTRO DE LA PRIMER RACIÓN</a:t>
            </a:r>
          </a:p>
          <a:p>
            <a:pPr marL="514350" indent="-514350">
              <a:buFont typeface="+mj-lt"/>
              <a:buAutoNum type="arabicPeriod"/>
            </a:pPr>
            <a:r>
              <a:rPr lang="es-419" sz="3200" dirty="0"/>
              <a:t>SUMINISTRO DE AGUA LIMPIA </a:t>
            </a:r>
            <a:r>
              <a:rPr lang="es-419" sz="3200" dirty="0" smtClean="0"/>
              <a:t>(SIEMPRE)</a:t>
            </a:r>
            <a:endParaRPr lang="es-419" sz="3200" dirty="0"/>
          </a:p>
        </p:txBody>
      </p:sp>
    </p:spTree>
    <p:extLst>
      <p:ext uri="{BB962C8B-B14F-4D97-AF65-F5344CB8AC3E}">
        <p14:creationId xmlns:p14="http://schemas.microsoft.com/office/powerpoint/2010/main" val="2474082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xmlns="" id="{2A3E51DB-9C64-4420-843F-B55B1416E8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9765" y="877408"/>
            <a:ext cx="7807526" cy="5496498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2CC3B726-A0A6-44AC-86C3-EE4A3D84B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237" y="697834"/>
            <a:ext cx="7807526" cy="585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38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0D4012E5-FBB0-40DC-B02C-EEE3600292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00" t="23827" r="38043" b="5054"/>
          <a:stretch/>
        </p:blipFill>
        <p:spPr>
          <a:xfrm>
            <a:off x="3881157" y="1344706"/>
            <a:ext cx="4653243" cy="353209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B93CC463-3A75-46E4-A611-21F84702FF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5604" y="401161"/>
            <a:ext cx="7916396" cy="6014006"/>
          </a:xfrm>
          <a:prstGeom prst="rect">
            <a:avLst/>
          </a:prstGeom>
        </p:spPr>
      </p:pic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xmlns="" id="{8CCA9004-0ED8-48F8-BA2A-7C83EE9EE8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3705" y="991256"/>
            <a:ext cx="6223049" cy="5396752"/>
          </a:xfr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DD8C39F6-BCAA-4C31-B6A9-8C170DFC7FA1}"/>
              </a:ext>
            </a:extLst>
          </p:cNvPr>
          <p:cNvSpPr/>
          <p:nvPr/>
        </p:nvSpPr>
        <p:spPr>
          <a:xfrm>
            <a:off x="1217436" y="170329"/>
            <a:ext cx="84465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s-419" sz="2400" dirty="0">
                <a:solidFill>
                  <a:schemeClr val="tx1">
                    <a:lumMod val="95000"/>
                  </a:schemeClr>
                </a:solidFill>
              </a:rPr>
              <a:t>SECADO Y LIMPIEZA DE VIAS RESPIRATORIAS</a:t>
            </a:r>
          </a:p>
        </p:txBody>
      </p:sp>
    </p:spTree>
    <p:extLst>
      <p:ext uri="{BB962C8B-B14F-4D97-AF65-F5344CB8AC3E}">
        <p14:creationId xmlns:p14="http://schemas.microsoft.com/office/powerpoint/2010/main" val="970997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n relacionada">
            <a:extLst>
              <a:ext uri="{FF2B5EF4-FFF2-40B4-BE49-F238E27FC236}">
                <a16:creationId xmlns:a16="http://schemas.microsoft.com/office/drawing/2014/main" xmlns="" id="{6221BF66-E468-4EEF-A3B3-92122835B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719" y="370690"/>
            <a:ext cx="5560562" cy="6116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09EEB0B1-9FB3-4DDB-BD52-9A50CA3665B3}"/>
              </a:ext>
            </a:extLst>
          </p:cNvPr>
          <p:cNvSpPr txBox="1"/>
          <p:nvPr/>
        </p:nvSpPr>
        <p:spPr>
          <a:xfrm>
            <a:off x="448235" y="627529"/>
            <a:ext cx="24801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s-419" sz="2400" dirty="0"/>
              <a:t>REANIMACIÓN</a:t>
            </a:r>
            <a:r>
              <a:rPr lang="es-419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64321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DC870DE5-9371-47B7-B356-2A5BC6A2F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280" y="1836915"/>
            <a:ext cx="6223538" cy="4643717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F7B9BB9A-F63C-459A-8B76-73672B8E57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647" y="278001"/>
            <a:ext cx="8596668" cy="3880773"/>
          </a:xfrm>
        </p:spPr>
        <p:txBody>
          <a:bodyPr/>
          <a:lstStyle/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419" sz="2800" dirty="0"/>
              <a:t>CORTE Y DESINFECCIÓN DE OMBLIGOS</a:t>
            </a:r>
          </a:p>
          <a:p>
            <a:endParaRPr lang="es-419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DD81501F-EC27-43E2-983F-3FF0E0B4E4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3277" y="822238"/>
            <a:ext cx="6879581" cy="464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84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20141115_225311 (1)">
            <a:extLst>
              <a:ext uri="{FF2B5EF4-FFF2-40B4-BE49-F238E27FC236}">
                <a16:creationId xmlns:a16="http://schemas.microsoft.com/office/drawing/2014/main" xmlns="" id="{48AB321E-ED1F-48AD-90DA-894ED9576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26988"/>
            <a:ext cx="460851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xmlns="" id="{9CCB67E1-68E3-42D2-8196-7A03BF13F9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817" y="278000"/>
            <a:ext cx="8596668" cy="3880773"/>
          </a:xfrm>
        </p:spPr>
        <p:txBody>
          <a:bodyPr/>
          <a:lstStyle/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419" sz="2400" dirty="0"/>
              <a:t>CONTROL DEL PESO</a:t>
            </a:r>
          </a:p>
          <a:p>
            <a:endParaRPr lang="es-419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6C0FAB90-E998-47FC-93E7-6BBF346DD0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2253" y="143341"/>
            <a:ext cx="4827494" cy="6436659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2ACB6B1E-C18E-4C61-9031-5C17141FB54F}"/>
              </a:ext>
            </a:extLst>
          </p:cNvPr>
          <p:cNvSpPr txBox="1"/>
          <p:nvPr/>
        </p:nvSpPr>
        <p:spPr>
          <a:xfrm>
            <a:off x="470507" y="1107181"/>
            <a:ext cx="321174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altLang="es-419" sz="2800" b="1" dirty="0">
                <a:solidFill>
                  <a:schemeClr val="accent1"/>
                </a:solidFill>
              </a:rPr>
              <a:t>Manejo en gestación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altLang="es-419" sz="2800" b="1" dirty="0">
                <a:solidFill>
                  <a:schemeClr val="accent1"/>
                </a:solidFill>
              </a:rPr>
              <a:t> Mortalidad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altLang="es-419" sz="2800" b="1" dirty="0">
                <a:solidFill>
                  <a:schemeClr val="accent1"/>
                </a:solidFill>
              </a:rPr>
              <a:t> Desarrollo posterior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altLang="es-419" sz="2800" b="1" dirty="0">
                <a:solidFill>
                  <a:schemeClr val="accent1"/>
                </a:solidFill>
              </a:rPr>
              <a:t> Manejo diferente para </a:t>
            </a:r>
          </a:p>
          <a:p>
            <a:r>
              <a:rPr lang="es-ES" altLang="es-419" sz="2800" b="1" dirty="0">
                <a:solidFill>
                  <a:schemeClr val="accent1"/>
                </a:solidFill>
              </a:rPr>
              <a:t>     los chicos o    </a:t>
            </a:r>
          </a:p>
          <a:p>
            <a:r>
              <a:rPr lang="es-ES" altLang="es-419" sz="2800" b="1" dirty="0">
                <a:solidFill>
                  <a:schemeClr val="accent1"/>
                </a:solidFill>
              </a:rPr>
              <a:t>     livianos.</a:t>
            </a:r>
          </a:p>
        </p:txBody>
      </p:sp>
    </p:spTree>
    <p:extLst>
      <p:ext uri="{BB962C8B-B14F-4D97-AF65-F5344CB8AC3E}">
        <p14:creationId xmlns:p14="http://schemas.microsoft.com/office/powerpoint/2010/main" val="1985096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CuadroTexto 9">
            <a:extLst>
              <a:ext uri="{FF2B5EF4-FFF2-40B4-BE49-F238E27FC236}">
                <a16:creationId xmlns:a16="http://schemas.microsoft.com/office/drawing/2014/main" xmlns="" id="{B346E610-46D2-41A5-A993-98E1B94CFE85}"/>
              </a:ext>
            </a:extLst>
          </p:cNvPr>
          <p:cNvSpPr txBox="1"/>
          <p:nvPr/>
        </p:nvSpPr>
        <p:spPr>
          <a:xfrm>
            <a:off x="793877" y="1699985"/>
            <a:ext cx="9251577" cy="403187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s-419" sz="4000" dirty="0"/>
              <a:t>-</a:t>
            </a:r>
            <a:r>
              <a:rPr lang="es-419" sz="3600" dirty="0"/>
              <a:t>LOS LECHONES NACEN A UNA TEMPERATURA DE 38-39°C </a:t>
            </a:r>
          </a:p>
          <a:p>
            <a:r>
              <a:rPr lang="es-419" sz="3600" dirty="0"/>
              <a:t>-LA SALA DEBE ESTAR ENTRE LOS 15 Y LOS 25°C PARA EL CONFORT DE LAS HEMBRAS</a:t>
            </a:r>
          </a:p>
          <a:p>
            <a:r>
              <a:rPr lang="es-419" sz="3600" dirty="0"/>
              <a:t>-LOS LECHONES NECESITAN DURANTE LA PRIMER SEMANA DE VIDA ESTAR A POR LO MENOS 32- 35 °C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0F55B972-0087-42EB-9E55-9276E194B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028" y="260071"/>
            <a:ext cx="8596668" cy="3880773"/>
          </a:xfrm>
        </p:spPr>
        <p:txBody>
          <a:bodyPr/>
          <a:lstStyle/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419" sz="2400" dirty="0"/>
              <a:t>SUMINISTRO DE CALOR SUPLEMENTARIO</a:t>
            </a:r>
          </a:p>
          <a:p>
            <a:endParaRPr lang="es-419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30435BF5-6214-433A-9250-7598B35E3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457" y="1037790"/>
            <a:ext cx="5529543" cy="389279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ADBB4D14-4111-43D3-B9FC-D6C17CF39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037" y="752940"/>
            <a:ext cx="5844989" cy="584498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D1C24185-5559-4AC6-A041-E84157AB77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0358" y="950164"/>
            <a:ext cx="5647765" cy="5647765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AE231DB4-5444-4DE8-95E3-A113412828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3397" y="260071"/>
            <a:ext cx="8405206" cy="633785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C98AFD56-4097-4C46-B26E-E119D2F5AF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118" y="260072"/>
            <a:ext cx="11006006" cy="637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94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3566A49D-5F19-4DAC-83B5-E2ECD7677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394447"/>
            <a:ext cx="8596668" cy="5646915"/>
          </a:xfrm>
        </p:spPr>
        <p:txBody>
          <a:bodyPr/>
          <a:lstStyle/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419" sz="2400" dirty="0"/>
              <a:t>CONSUMO CALOSTRO</a:t>
            </a:r>
          </a:p>
          <a:p>
            <a:endParaRPr lang="es-419" dirty="0"/>
          </a:p>
        </p:txBody>
      </p:sp>
      <p:sp useBgFill="1">
        <p:nvSpPr>
          <p:cNvPr id="6" name="CuadroTexto 5">
            <a:extLst>
              <a:ext uri="{FF2B5EF4-FFF2-40B4-BE49-F238E27FC236}">
                <a16:creationId xmlns:a16="http://schemas.microsoft.com/office/drawing/2014/main" xmlns="" id="{32A20B03-F06C-47D1-B345-82C60F26B838}"/>
              </a:ext>
            </a:extLst>
          </p:cNvPr>
          <p:cNvSpPr txBox="1"/>
          <p:nvPr/>
        </p:nvSpPr>
        <p:spPr>
          <a:xfrm>
            <a:off x="1252077" y="1290919"/>
            <a:ext cx="9362135" cy="156966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s-ES" altLang="es-419" sz="3200" dirty="0">
                <a:latin typeface="+mj-lt"/>
              </a:rPr>
              <a:t> Es rico en energía, vitaminas y minerales.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s-ES" altLang="es-419" sz="3200" dirty="0">
                <a:latin typeface="+mj-lt"/>
              </a:rPr>
              <a:t> Rico en ANTICUERPOS (</a:t>
            </a:r>
            <a:r>
              <a:rPr lang="es-ES" altLang="es-419" sz="3200" dirty="0" err="1">
                <a:latin typeface="+mj-lt"/>
              </a:rPr>
              <a:t>Ig</a:t>
            </a:r>
            <a:r>
              <a:rPr lang="es-ES" altLang="es-419" sz="3200" dirty="0">
                <a:latin typeface="+mj-lt"/>
              </a:rPr>
              <a:t> G, </a:t>
            </a:r>
            <a:r>
              <a:rPr lang="es-ES" altLang="es-419" sz="3200" dirty="0" err="1">
                <a:latin typeface="+mj-lt"/>
              </a:rPr>
              <a:t>Ig</a:t>
            </a:r>
            <a:r>
              <a:rPr lang="es-ES" altLang="es-419" sz="3200" dirty="0">
                <a:latin typeface="+mj-lt"/>
              </a:rPr>
              <a:t> A, </a:t>
            </a:r>
            <a:r>
              <a:rPr lang="es-ES" altLang="es-419" sz="3200" dirty="0" err="1">
                <a:latin typeface="+mj-lt"/>
              </a:rPr>
              <a:t>Ig</a:t>
            </a:r>
            <a:r>
              <a:rPr lang="es-ES" altLang="es-419" sz="3200" dirty="0">
                <a:latin typeface="+mj-lt"/>
              </a:rPr>
              <a:t> M)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s-ES" altLang="es-419" sz="3200" dirty="0">
                <a:latin typeface="+mj-lt"/>
              </a:rPr>
              <a:t> Es laxativo (favorece la limpieza de meconio)</a:t>
            </a:r>
          </a:p>
        </p:txBody>
      </p:sp>
      <p:sp useBgFill="1">
        <p:nvSpPr>
          <p:cNvPr id="7" name="CuadroTexto 6">
            <a:extLst>
              <a:ext uri="{FF2B5EF4-FFF2-40B4-BE49-F238E27FC236}">
                <a16:creationId xmlns:a16="http://schemas.microsoft.com/office/drawing/2014/main" xmlns="" id="{E47B5502-4D81-4F3F-A6CD-AB4B7FBC645B}"/>
              </a:ext>
            </a:extLst>
          </p:cNvPr>
          <p:cNvSpPr txBox="1"/>
          <p:nvPr/>
        </p:nvSpPr>
        <p:spPr>
          <a:xfrm>
            <a:off x="1708420" y="2960030"/>
            <a:ext cx="8775159" cy="233910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s-419" sz="3200" dirty="0"/>
              <a:t>LA PERMEABILIDAD DE LA MUCOSA DIGESTIVA </a:t>
            </a:r>
          </a:p>
          <a:p>
            <a:r>
              <a:rPr lang="es-419" sz="3200" dirty="0"/>
              <a:t>DE LOS LECHONES DISMINUYE </a:t>
            </a:r>
          </a:p>
          <a:p>
            <a:r>
              <a:rPr lang="es-419" sz="3200" dirty="0"/>
              <a:t>UN 50% EN LAS PRIMERAS 3 HORAS DE NACIDOS</a:t>
            </a:r>
          </a:p>
          <a:p>
            <a:r>
              <a:rPr lang="es-419" sz="3200" dirty="0"/>
              <a:t>PERDIENDOSE APROX LUEGO DE 18Hs.</a:t>
            </a:r>
          </a:p>
          <a:p>
            <a:endParaRPr lang="es-419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14A7CC94-1993-4615-A805-670DE23B4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196" y="1290919"/>
            <a:ext cx="6889545" cy="381896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D6336F86-9EE9-445C-AB1C-7FB423E3C4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8195" y="1379823"/>
            <a:ext cx="7115911" cy="4735315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FD5E5353-E6E6-49D8-B95A-6E5E13812149}"/>
              </a:ext>
            </a:extLst>
          </p:cNvPr>
          <p:cNvSpPr txBox="1"/>
          <p:nvPr/>
        </p:nvSpPr>
        <p:spPr>
          <a:xfrm>
            <a:off x="2177700" y="6214589"/>
            <a:ext cx="70963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/>
              <a:t>DEBEN CONSUMIR AL MENOS 170gr DE CALOSTRO/Kg DE PESO VIVO </a:t>
            </a:r>
          </a:p>
          <a:p>
            <a:r>
              <a:rPr lang="es-419" dirty="0"/>
              <a:t>PARA PODER MANTENER SU </a:t>
            </a:r>
            <a:r>
              <a:rPr lang="es-419" dirty="0" err="1"/>
              <a:t>T°ENTRE</a:t>
            </a:r>
            <a:r>
              <a:rPr lang="es-419" dirty="0"/>
              <a:t> 30 Y 35°C Y SOBREVIVIR</a:t>
            </a:r>
          </a:p>
        </p:txBody>
      </p:sp>
    </p:spTree>
    <p:extLst>
      <p:ext uri="{BB962C8B-B14F-4D97-AF65-F5344CB8AC3E}">
        <p14:creationId xmlns:p14="http://schemas.microsoft.com/office/powerpoint/2010/main" val="18854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8AFEF067-EC75-40D2-9DD5-5940489789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294" y="0"/>
            <a:ext cx="10869720" cy="4015339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419" sz="2400" dirty="0"/>
              <a:t>IDENTIFICACIÓN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DC92A061-1BC4-492E-990C-83A5C1A57D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25" t="14812" r="2273" b="3027"/>
          <a:stretch/>
        </p:blipFill>
        <p:spPr>
          <a:xfrm>
            <a:off x="2940425" y="932329"/>
            <a:ext cx="5193752" cy="4015338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D6B1A0FB-B391-49C2-8D15-0F366943A532}"/>
              </a:ext>
            </a:extLst>
          </p:cNvPr>
          <p:cNvSpPr txBox="1"/>
          <p:nvPr/>
        </p:nvSpPr>
        <p:spPr>
          <a:xfrm>
            <a:off x="4810071" y="4947667"/>
            <a:ext cx="1627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/>
              <a:t>(</a:t>
            </a:r>
            <a:r>
              <a:rPr lang="es-419" sz="2400" dirty="0"/>
              <a:t>MUESCAS)</a:t>
            </a:r>
          </a:p>
        </p:txBody>
      </p:sp>
    </p:spTree>
    <p:extLst>
      <p:ext uri="{BB962C8B-B14F-4D97-AF65-F5344CB8AC3E}">
        <p14:creationId xmlns:p14="http://schemas.microsoft.com/office/powerpoint/2010/main" val="2238851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3906EBD-B5ED-4EF3-8108-DB43D02B8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100" y="246722"/>
            <a:ext cx="8596668" cy="1320800"/>
          </a:xfrm>
        </p:spPr>
        <p:txBody>
          <a:bodyPr>
            <a:normAutofit/>
          </a:bodyPr>
          <a:lstStyle/>
          <a:p>
            <a:r>
              <a:rPr lang="es-419" sz="4400" dirty="0"/>
              <a:t>MIENTRAS MAS LECHONES </a:t>
            </a:r>
          </a:p>
        </p:txBody>
      </p:sp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xmlns="" id="{5A5684AA-598B-421E-9B1E-85F3BAB9B5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44603" y="1399491"/>
            <a:ext cx="4451754" cy="4451754"/>
          </a:xfr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7924D56B-8F3A-44ED-A174-6961CEB1DEFB}"/>
              </a:ext>
            </a:extLst>
          </p:cNvPr>
          <p:cNvSpPr txBox="1"/>
          <p:nvPr/>
        </p:nvSpPr>
        <p:spPr>
          <a:xfrm>
            <a:off x="1266092" y="3249637"/>
            <a:ext cx="5297604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7000" dirty="0">
                <a:solidFill>
                  <a:schemeClr val="accent1">
                    <a:lumMod val="75000"/>
                  </a:schemeClr>
                </a:solidFill>
              </a:rPr>
              <a:t>MAS VENTAS </a:t>
            </a:r>
          </a:p>
        </p:txBody>
      </p:sp>
    </p:spTree>
    <p:extLst>
      <p:ext uri="{BB962C8B-B14F-4D97-AF65-F5344CB8AC3E}">
        <p14:creationId xmlns:p14="http://schemas.microsoft.com/office/powerpoint/2010/main" val="3620052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9F986D36-4423-424B-B404-B0D258AFF3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017" y="177068"/>
            <a:ext cx="5006290" cy="887411"/>
          </a:xfrm>
        </p:spPr>
        <p:txBody>
          <a:bodyPr/>
          <a:lstStyle/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419" sz="2400" dirty="0"/>
              <a:t>CORTE </a:t>
            </a:r>
            <a:r>
              <a:rPr lang="es-419" sz="2400" dirty="0" smtClean="0"/>
              <a:t>COLMILLOS</a:t>
            </a:r>
            <a:endParaRPr lang="es-419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791B3EA5-0E42-4F5F-855E-E6066855EF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195" y="3254092"/>
            <a:ext cx="4022925" cy="301719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9C7C6E59-62B0-4D9C-8999-F0468B526213}"/>
              </a:ext>
            </a:extLst>
          </p:cNvPr>
          <p:cNvSpPr txBox="1"/>
          <p:nvPr/>
        </p:nvSpPr>
        <p:spPr>
          <a:xfrm>
            <a:off x="5591480" y="3164576"/>
            <a:ext cx="535332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/>
              <a:t>EL CORTE DEBE REALIZARSE ENTRE </a:t>
            </a:r>
          </a:p>
          <a:p>
            <a:r>
              <a:rPr lang="es-419" dirty="0"/>
              <a:t>EL 2do Y 3er DIA DE VIDA</a:t>
            </a:r>
          </a:p>
          <a:p>
            <a:r>
              <a:rPr lang="es-419" dirty="0"/>
              <a:t>DEBE RETIRARSE EL 1/3 DE LA PIEZA DENTAL PARA </a:t>
            </a:r>
          </a:p>
          <a:p>
            <a:r>
              <a:rPr lang="es-419" dirty="0"/>
              <a:t>EVITAR POSIBLES COMPLICACIONES.</a:t>
            </a:r>
          </a:p>
          <a:p>
            <a:endParaRPr lang="es-419" dirty="0"/>
          </a:p>
          <a:p>
            <a:endParaRPr lang="es-419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D220E179-4366-4D2A-8A6D-E01A405521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60" t="50517" r="8212" b="19648"/>
          <a:stretch/>
        </p:blipFill>
        <p:spPr>
          <a:xfrm>
            <a:off x="1014112" y="833717"/>
            <a:ext cx="7351059" cy="1918447"/>
          </a:xfrm>
          <a:prstGeom prst="rect">
            <a:avLst/>
          </a:prstGeom>
        </p:spPr>
      </p:pic>
      <p:pic>
        <p:nvPicPr>
          <p:cNvPr id="10" name="Picture 13" descr="636880-Foto">
            <a:extLst>
              <a:ext uri="{FF2B5EF4-FFF2-40B4-BE49-F238E27FC236}">
                <a16:creationId xmlns:a16="http://schemas.microsoft.com/office/drawing/2014/main" xmlns="" id="{C21C4C98-6DE1-49B2-993C-DC619536C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729" y="1552800"/>
            <a:ext cx="5353325" cy="4008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AF8CF706-6D43-4931-840B-178472CAF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2088" y="1785737"/>
            <a:ext cx="8355106" cy="6266330"/>
          </a:xfrm>
          <a:prstGeom prst="rect">
            <a:avLst/>
          </a:prstGeom>
        </p:spPr>
      </p:pic>
      <p:graphicFrame>
        <p:nvGraphicFramePr>
          <p:cNvPr id="15" name="Object 3">
            <a:extLst>
              <a:ext uri="{FF2B5EF4-FFF2-40B4-BE49-F238E27FC236}">
                <a16:creationId xmlns:a16="http://schemas.microsoft.com/office/drawing/2014/main" xmlns="" id="{16D60BFA-6807-42DA-ABB5-8078779E0D5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3349392"/>
              </p:ext>
            </p:extLst>
          </p:nvPr>
        </p:nvGraphicFramePr>
        <p:xfrm>
          <a:off x="2457817" y="80251"/>
          <a:ext cx="9144000" cy="6840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6" name="Acrobat Document" r:id="rId7" imgW="6858000" imgH="5143500" progId="AcroExch.Document.DC">
                  <p:embed/>
                </p:oleObj>
              </mc:Choice>
              <mc:Fallback>
                <p:oleObj name="Acrobat Document" r:id="rId7" imgW="6858000" imgH="5143500" progId="AcroExch.Document.DC">
                  <p:embed/>
                  <p:pic>
                    <p:nvPicPr>
                      <p:cNvPr id="25603" name="Object 3">
                        <a:extLst>
                          <a:ext uri="{FF2B5EF4-FFF2-40B4-BE49-F238E27FC236}">
                            <a16:creationId xmlns:a16="http://schemas.microsoft.com/office/drawing/2014/main" xmlns="" id="{F26343EE-CB03-487A-8B61-F4327D00FD4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7817" y="80251"/>
                        <a:ext cx="9144000" cy="6840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62067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1F023D51-D78B-448A-A6F1-3B730C788EEE}"/>
              </a:ext>
            </a:extLst>
          </p:cNvPr>
          <p:cNvSpPr txBox="1"/>
          <p:nvPr/>
        </p:nvSpPr>
        <p:spPr>
          <a:xfrm>
            <a:off x="678640" y="25544"/>
            <a:ext cx="95052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1000"/>
              </a:spcBef>
              <a:buClr>
                <a:prstClr val="white"/>
              </a:buClr>
              <a:buSzPct val="80000"/>
            </a:pPr>
            <a:r>
              <a:rPr lang="es-419" sz="2400" dirty="0" smtClean="0">
                <a:solidFill>
                  <a:prstClr val="white">
                    <a:lumMod val="75000"/>
                    <a:lumOff val="25000"/>
                  </a:prstClr>
                </a:solidFill>
              </a:rPr>
              <a:t> CORTE COLA</a:t>
            </a:r>
            <a:endParaRPr lang="es-419" sz="2400" dirty="0">
              <a:solidFill>
                <a:prstClr val="white">
                  <a:lumMod val="75000"/>
                  <a:lumOff val="25000"/>
                </a:prstClr>
              </a:solidFill>
            </a:endParaRPr>
          </a:p>
          <a:p>
            <a:pPr algn="ctr"/>
            <a:r>
              <a:rPr lang="es-419" sz="2400" dirty="0" smtClean="0"/>
              <a:t>DEBE REALIZARSE DE LA FORMA MAS ACÉPTICA POSIBLE, DE ESTA MANERA SE MINIMIZA EL ESTRÉS Y SANGRADO DEL LECHON , Y SE EVITAN PROBLEMAS DE CANIVALISMO EN LAS ETAPAS POSTERIORES.</a:t>
            </a:r>
            <a:endParaRPr lang="es-419" sz="2400" dirty="0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xmlns="" id="{42AFB024-2F00-4051-A7CB-CBE472040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9202" y="1595204"/>
            <a:ext cx="7584141" cy="489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756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B193A52-16E9-405F-8FE1-51533B765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altLang="es-419" sz="4000" dirty="0">
                <a:latin typeface="+mn-lt"/>
              </a:rPr>
              <a:t>UNIFORMAR LAS CAMADAS MEDIANTE</a:t>
            </a:r>
            <a:br>
              <a:rPr lang="es-ES" altLang="es-419" sz="4000" dirty="0">
                <a:latin typeface="+mn-lt"/>
              </a:rPr>
            </a:br>
            <a:r>
              <a:rPr lang="es-ES" altLang="es-419" sz="4000" dirty="0">
                <a:latin typeface="+mn-lt"/>
              </a:rPr>
              <a:t> LA TRANSFERENCIA DE LECHONES</a:t>
            </a:r>
            <a:r>
              <a:rPr lang="es-ES" altLang="es-419" dirty="0">
                <a:latin typeface="Comic Sans MS" panose="030F0702030302020204" pitchFamily="66" charset="0"/>
              </a:rPr>
              <a:t/>
            </a:r>
            <a:br>
              <a:rPr lang="es-ES" altLang="es-419" dirty="0">
                <a:latin typeface="Comic Sans MS" panose="030F0702030302020204" pitchFamily="66" charset="0"/>
              </a:rPr>
            </a:br>
            <a:endParaRPr lang="es-419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D8DE7B9C-A3A0-4D92-A50F-0D6C8E654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10044945" cy="429399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s-ES" altLang="es-419" sz="2400" b="1" dirty="0">
                <a:solidFill>
                  <a:schemeClr val="tx1"/>
                </a:solidFill>
                <a:latin typeface="+mj-lt"/>
              </a:rPr>
              <a:t> CONTROLAR TETAS FUNCIONALES Y REALIZAR LAS TRANSFERENCIAS O REAGRUPAMIENTOS, SI FUERA NECESARIO DENTRO DE  LAS PRIMERAS 24 HS (NUNCA DESPUÉS)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ES" altLang="es-419" sz="2400" b="1" dirty="0">
                <a:solidFill>
                  <a:schemeClr val="tx1"/>
                </a:solidFill>
                <a:latin typeface="+mj-lt"/>
              </a:rPr>
              <a:t> PONER LOS MAS CHICOS Y/O LIVIANOS CON LA MISMA CERDA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ES" altLang="es-419" sz="2400" b="1" dirty="0">
                <a:solidFill>
                  <a:schemeClr val="tx1"/>
                </a:solidFill>
                <a:latin typeface="+mj-lt"/>
              </a:rPr>
              <a:t> USAR UNA CERDA CON PEZONES FINOS Y LARGOS </a:t>
            </a:r>
            <a:r>
              <a:rPr lang="es-ES" altLang="es-419" sz="2400" b="1" dirty="0" smtClean="0">
                <a:solidFill>
                  <a:schemeClr val="tx1"/>
                </a:solidFill>
                <a:latin typeface="+mj-lt"/>
              </a:rPr>
              <a:t>(</a:t>
            </a:r>
            <a:r>
              <a:rPr lang="es-ES" altLang="es-419" sz="2400" b="1" dirty="0" smtClean="0">
                <a:solidFill>
                  <a:schemeClr val="tx1"/>
                </a:solidFill>
                <a:latin typeface="+mj-lt"/>
              </a:rPr>
              <a:t>1-2do parto</a:t>
            </a:r>
            <a:r>
              <a:rPr lang="es-ES" altLang="es-419" sz="2400" b="1" dirty="0" smtClean="0">
                <a:solidFill>
                  <a:schemeClr val="tx1"/>
                </a:solidFill>
                <a:latin typeface="+mj-lt"/>
              </a:rPr>
              <a:t>)</a:t>
            </a:r>
            <a:endParaRPr lang="es-ES" altLang="es-419" sz="2400" b="1" dirty="0">
              <a:solidFill>
                <a:schemeClr val="tx1"/>
              </a:solidFill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s-ES" altLang="es-419" sz="2400" b="1" dirty="0">
                <a:solidFill>
                  <a:schemeClr val="tx1"/>
                </a:solidFill>
                <a:latin typeface="+mj-lt"/>
              </a:rPr>
              <a:t> PONER UN 20% DE LECHONES MENOS QUE EL NÚMERO DE PEZONES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ES" altLang="es-419" sz="2400" b="1" dirty="0">
                <a:solidFill>
                  <a:schemeClr val="tx1"/>
                </a:solidFill>
                <a:latin typeface="+mj-lt"/>
              </a:rPr>
              <a:t> AYUDAR A LOS LECHONES MÁS FLACOS A MAMAR</a:t>
            </a:r>
          </a:p>
          <a:p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24298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8069BD5-E9B3-4322-8DEC-8100D2B3B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/>
              <a:t>PREVENCION DE ANEMIA FERROPRIVA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09E345EB-A2BF-487C-950C-7D9D52A3BB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534" y="1488613"/>
            <a:ext cx="8596668" cy="1308375"/>
          </a:xfrm>
        </p:spPr>
        <p:txBody>
          <a:bodyPr>
            <a:normAutofit/>
          </a:bodyPr>
          <a:lstStyle/>
          <a:p>
            <a:pPr algn="ctr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419" sz="2400" dirty="0"/>
              <a:t>COLOCACIÓN HIERRO DEXTRANO 200 mg VIA IM </a:t>
            </a:r>
          </a:p>
          <a:p>
            <a:pPr marL="0" indent="0" algn="ctr">
              <a:buClr>
                <a:schemeClr val="tx1"/>
              </a:buClr>
              <a:buNone/>
            </a:pPr>
            <a:r>
              <a:rPr lang="es-419" sz="2400" dirty="0"/>
              <a:t>(hidróxido de hierro + polímero polisacárido)</a:t>
            </a:r>
          </a:p>
          <a:p>
            <a:pPr marL="0" indent="0" algn="ctr">
              <a:buClr>
                <a:schemeClr val="tx1"/>
              </a:buClr>
              <a:buNone/>
            </a:pPr>
            <a:endParaRPr lang="es-419" sz="240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B38171B4-C69C-41ED-9E4D-D634F9CFDC8F}"/>
              </a:ext>
            </a:extLst>
          </p:cNvPr>
          <p:cNvSpPr txBox="1"/>
          <p:nvPr/>
        </p:nvSpPr>
        <p:spPr>
          <a:xfrm>
            <a:off x="677334" y="3429000"/>
            <a:ext cx="678807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3600" dirty="0"/>
              <a:t>MINIMAS RESERVAS CORPORALES</a:t>
            </a:r>
          </a:p>
          <a:p>
            <a:r>
              <a:rPr lang="es-419" sz="3600" dirty="0"/>
              <a:t>MINIMO APORTE POR LECHE</a:t>
            </a:r>
          </a:p>
          <a:p>
            <a:r>
              <a:rPr lang="es-419" sz="3600" dirty="0"/>
              <a:t>ALTOS REQUERIMIENTOS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FD16A0BC-7988-4DF7-9D42-FA8D1D5DD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534" y="1270000"/>
            <a:ext cx="5467835" cy="544353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26B9C59E-15F4-400F-AEEE-C6921C5E33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5668" y="2570232"/>
            <a:ext cx="6588935" cy="3471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884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91E7D81F-59FC-4F9B-8F9A-3A65B2E748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252" y="295930"/>
            <a:ext cx="8596668" cy="3880773"/>
          </a:xfrm>
        </p:spPr>
        <p:txBody>
          <a:bodyPr/>
          <a:lstStyle/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419" sz="2400" dirty="0"/>
              <a:t>CASTRACIÓN</a:t>
            </a:r>
          </a:p>
          <a:p>
            <a:endParaRPr lang="es-419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9D7CDF0C-0BDD-4007-A257-06B96B670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757" y="982413"/>
            <a:ext cx="5958160" cy="4462869"/>
          </a:xfrm>
          <a:prstGeom prst="rect">
            <a:avLst/>
          </a:prstGeom>
        </p:spPr>
      </p:pic>
      <p:pic>
        <p:nvPicPr>
          <p:cNvPr id="12" name="Picture 4" descr="3273_420">
            <a:extLst>
              <a:ext uri="{FF2B5EF4-FFF2-40B4-BE49-F238E27FC236}">
                <a16:creationId xmlns:a16="http://schemas.microsoft.com/office/drawing/2014/main" xmlns="" id="{478E5D2F-0596-4F56-BF69-865C4897A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329" y="74114"/>
            <a:ext cx="5463341" cy="6709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13" name="CuadroTexto 12">
            <a:extLst>
              <a:ext uri="{FF2B5EF4-FFF2-40B4-BE49-F238E27FC236}">
                <a16:creationId xmlns:a16="http://schemas.microsoft.com/office/drawing/2014/main" xmlns="" id="{7F849B14-C2A1-4DE5-8E1F-FFB4EA0899F7}"/>
              </a:ext>
            </a:extLst>
          </p:cNvPr>
          <p:cNvSpPr txBox="1"/>
          <p:nvPr/>
        </p:nvSpPr>
        <p:spPr>
          <a:xfrm>
            <a:off x="369335" y="2690627"/>
            <a:ext cx="11914672" cy="138499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s-419" sz="2800" dirty="0"/>
              <a:t>PUEDE REALIZARSE DESDE EL 3er DÍA HASTA APROXIMADAMENTE EL 10mo.</a:t>
            </a:r>
          </a:p>
          <a:p>
            <a:pPr algn="ctr"/>
            <a:endParaRPr lang="es-419" sz="2800" dirty="0"/>
          </a:p>
          <a:p>
            <a:pPr algn="ctr"/>
            <a:r>
              <a:rPr lang="es-419" sz="2800" dirty="0"/>
              <a:t>CUIDADO CON HERNIAS ESCROTALES</a:t>
            </a:r>
          </a:p>
        </p:txBody>
      </p:sp>
    </p:spTree>
    <p:extLst>
      <p:ext uri="{BB962C8B-B14F-4D97-AF65-F5344CB8AC3E}">
        <p14:creationId xmlns:p14="http://schemas.microsoft.com/office/powerpoint/2010/main" val="1898926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EBF70C1D-3BC6-4735-88C7-4951D6B68B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887" y="242142"/>
            <a:ext cx="8596668" cy="3880773"/>
          </a:xfrm>
        </p:spPr>
        <p:txBody>
          <a:bodyPr/>
          <a:lstStyle/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419" sz="2400" dirty="0"/>
              <a:t>SUMINISTRO DE LA PRIMER RACIÓN</a:t>
            </a:r>
          </a:p>
          <a:p>
            <a:endParaRPr lang="es-419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7971E641-0A30-41BA-AA31-69795710E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0791" y="962139"/>
            <a:ext cx="6647688" cy="316077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0C499EBF-DA17-420B-BA07-532572B04B78}"/>
              </a:ext>
            </a:extLst>
          </p:cNvPr>
          <p:cNvSpPr txBox="1"/>
          <p:nvPr/>
        </p:nvSpPr>
        <p:spPr>
          <a:xfrm>
            <a:off x="186074" y="4326201"/>
            <a:ext cx="1149712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2400" dirty="0"/>
              <a:t>PUEDE OFRECERSE DESDE LA PRIMER SEMANA DE VIDA, PEQUEÑAS CANTIDADES </a:t>
            </a:r>
          </a:p>
          <a:p>
            <a:r>
              <a:rPr lang="es-419" sz="2400" dirty="0"/>
              <a:t>DE PRE INICIADORES</a:t>
            </a:r>
          </a:p>
          <a:p>
            <a:r>
              <a:rPr lang="es-419" sz="2400" dirty="0"/>
              <a:t>LA COLOCACION DE LOS COMEDEROS DEBE HACERSE EN LA PARTE FRONTAL DE LA </a:t>
            </a:r>
          </a:p>
          <a:p>
            <a:r>
              <a:rPr lang="es-419" sz="2400" dirty="0"/>
              <a:t>JAULA PARA EVITAR QUE LA HEMBRA LOS CONTAMINE CON MATERIA FECAL Y ORINA 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43C044BE-8854-476E-9900-D2356C22ED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170"/>
          <a:stretch/>
        </p:blipFill>
        <p:spPr>
          <a:xfrm>
            <a:off x="1364658" y="466165"/>
            <a:ext cx="9139954" cy="561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15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6CAC889B-0D4C-4470-B9B6-7986110B5E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9099" y="295930"/>
            <a:ext cx="8596668" cy="3880773"/>
          </a:xfrm>
        </p:spPr>
        <p:txBody>
          <a:bodyPr/>
          <a:lstStyle/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419" sz="2400" dirty="0"/>
              <a:t>SUMINISTRO DE AGUA LIMPIA </a:t>
            </a:r>
          </a:p>
          <a:p>
            <a:endParaRPr lang="es-419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BF3EED76-310F-445A-BCE5-C9EA033C6192}"/>
              </a:ext>
            </a:extLst>
          </p:cNvPr>
          <p:cNvSpPr txBox="1"/>
          <p:nvPr/>
        </p:nvSpPr>
        <p:spPr>
          <a:xfrm>
            <a:off x="430305" y="1201270"/>
            <a:ext cx="1047113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2400" dirty="0"/>
              <a:t>debemos cuidar que los lechones consuman la suficiente agua </a:t>
            </a:r>
            <a:r>
              <a:rPr lang="es-419" sz="2400" dirty="0">
                <a:latin typeface="+mj-lt"/>
              </a:rPr>
              <a:t>ya que </a:t>
            </a:r>
          </a:p>
          <a:p>
            <a:r>
              <a:rPr lang="es-419" sz="2400" dirty="0">
                <a:latin typeface="+mj-lt"/>
              </a:rPr>
              <a:t>no comerán concentrado si no consumen el agua necesaria </a:t>
            </a:r>
          </a:p>
          <a:p>
            <a:r>
              <a:rPr lang="es-419" sz="2400" dirty="0">
                <a:latin typeface="+mj-lt"/>
              </a:rPr>
              <a:t>para poder digerir correctamente ese alimento seco.</a:t>
            </a:r>
          </a:p>
          <a:p>
            <a:r>
              <a:rPr lang="es-419" sz="2400" dirty="0"/>
              <a:t>El consumo de agua es directamente proporcional al consumo de alimento</a:t>
            </a:r>
            <a:endParaRPr lang="es-419" sz="2400" dirty="0">
              <a:latin typeface="+mj-lt"/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xmlns="" id="{DA7B623F-338B-404D-A40F-A45205D7F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4459" y="3022022"/>
            <a:ext cx="2698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s-ES" altLang="es-419" sz="2400" b="1">
                <a:latin typeface="Comic Sans MS" panose="030F0702030302020204" pitchFamily="66" charset="0"/>
              </a:rPr>
              <a:t>Edad en semanas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xmlns="" id="{4DFB89F9-9EF7-4B9A-802A-6F8E5CD887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9734" y="3742747"/>
            <a:ext cx="4683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s-ES" altLang="es-419" sz="2400">
                <a:latin typeface="Comic Sans MS" panose="030F0702030302020204" pitchFamily="66" charset="0"/>
              </a:rPr>
              <a:t>1          2          3          4          5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xmlns="" id="{94630348-39AC-43C2-883D-EE3913134C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4109" y="4534909"/>
            <a:ext cx="7991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s-ES" altLang="es-419" sz="2400" b="1" dirty="0">
                <a:latin typeface="Comic Sans MS" panose="030F0702030302020204" pitchFamily="66" charset="0"/>
              </a:rPr>
              <a:t>Peso medio en kg   2,5    3,7    4,0     6,3     8,0</a:t>
            </a:r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xmlns="" id="{61DAA27D-5764-4516-B89F-F6E4C5370C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3472" y="5233409"/>
            <a:ext cx="80105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s-ES" altLang="es-419" sz="2400" b="1">
                <a:latin typeface="Comic Sans MS" panose="030F0702030302020204" pitchFamily="66" charset="0"/>
              </a:rPr>
              <a:t>Cantidad de agua</a:t>
            </a:r>
          </a:p>
          <a:p>
            <a:pPr eaLnBrk="1" hangingPunct="1"/>
            <a:r>
              <a:rPr lang="es-ES" altLang="es-419" sz="2400" b="1">
                <a:latin typeface="Comic Sans MS" panose="030F0702030302020204" pitchFamily="66" charset="0"/>
              </a:rPr>
              <a:t>Ingerida en gr     480     570   620    690     815</a:t>
            </a:r>
          </a:p>
        </p:txBody>
      </p:sp>
      <p:sp>
        <p:nvSpPr>
          <p:cNvPr id="11" name="Line 11">
            <a:extLst>
              <a:ext uri="{FF2B5EF4-FFF2-40B4-BE49-F238E27FC236}">
                <a16:creationId xmlns:a16="http://schemas.microsoft.com/office/drawing/2014/main" xmlns="" id="{DB4F2EC7-0C99-4463-8C63-BD0573760459}"/>
              </a:ext>
            </a:extLst>
          </p:cNvPr>
          <p:cNvSpPr>
            <a:spLocks noChangeShapeType="1"/>
          </p:cNvSpPr>
          <p:nvPr/>
        </p:nvSpPr>
        <p:spPr bwMode="auto">
          <a:xfrm>
            <a:off x="4514197" y="3552247"/>
            <a:ext cx="46799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419"/>
          </a:p>
        </p:txBody>
      </p:sp>
      <p:sp>
        <p:nvSpPr>
          <p:cNvPr id="12" name="Line 12">
            <a:extLst>
              <a:ext uri="{FF2B5EF4-FFF2-40B4-BE49-F238E27FC236}">
                <a16:creationId xmlns:a16="http://schemas.microsoft.com/office/drawing/2014/main" xmlns="" id="{55407EE1-AAE9-4958-96FA-77CB2D10BA87}"/>
              </a:ext>
            </a:extLst>
          </p:cNvPr>
          <p:cNvSpPr>
            <a:spLocks noChangeShapeType="1"/>
          </p:cNvSpPr>
          <p:nvPr/>
        </p:nvSpPr>
        <p:spPr bwMode="auto">
          <a:xfrm>
            <a:off x="1345547" y="4271384"/>
            <a:ext cx="79216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419"/>
          </a:p>
        </p:txBody>
      </p:sp>
      <p:sp>
        <p:nvSpPr>
          <p:cNvPr id="13" name="Line 14">
            <a:extLst>
              <a:ext uri="{FF2B5EF4-FFF2-40B4-BE49-F238E27FC236}">
                <a16:creationId xmlns:a16="http://schemas.microsoft.com/office/drawing/2014/main" xmlns="" id="{BD759C41-3BAF-4176-AB1B-17A15745B080}"/>
              </a:ext>
            </a:extLst>
          </p:cNvPr>
          <p:cNvSpPr>
            <a:spLocks noChangeShapeType="1"/>
          </p:cNvSpPr>
          <p:nvPr/>
        </p:nvSpPr>
        <p:spPr bwMode="auto">
          <a:xfrm>
            <a:off x="1345547" y="6287509"/>
            <a:ext cx="79216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419"/>
          </a:p>
        </p:txBody>
      </p:sp>
      <p:sp>
        <p:nvSpPr>
          <p:cNvPr id="14" name="Text Box 15">
            <a:extLst>
              <a:ext uri="{FF2B5EF4-FFF2-40B4-BE49-F238E27FC236}">
                <a16:creationId xmlns:a16="http://schemas.microsoft.com/office/drawing/2014/main" xmlns="" id="{A5FF8C9D-1DFB-474B-8BA1-FCC48863F1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6497" y="6362122"/>
            <a:ext cx="20462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s-ES" altLang="es-419" sz="1400">
                <a:latin typeface="Comic Sans MS" panose="030F0702030302020204" pitchFamily="66" charset="0"/>
              </a:rPr>
              <a:t>Fuente: Aumaitre (s.d)</a:t>
            </a:r>
          </a:p>
        </p:txBody>
      </p:sp>
    </p:spTree>
    <p:extLst>
      <p:ext uri="{BB962C8B-B14F-4D97-AF65-F5344CB8AC3E}">
        <p14:creationId xmlns:p14="http://schemas.microsoft.com/office/powerpoint/2010/main" val="45993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670FC81-5282-4420-8C58-D76EDA973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7993" y="386427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es-419" sz="4000" dirty="0"/>
              <a:t>DESTETE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0954FB3D-EB82-47D4-BCA7-8BB252AA0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70000"/>
            <a:ext cx="10076329" cy="4826000"/>
          </a:xfrm>
        </p:spPr>
        <p:txBody>
          <a:bodyPr>
            <a:normAutofit lnSpcReduction="10000"/>
          </a:bodyPr>
          <a:lstStyle/>
          <a:p>
            <a:r>
              <a:rPr lang="es-419" sz="3200" dirty="0"/>
              <a:t> PROCESO DE SEPARACION DE LOS LECHONES DE SU MADRE, CAMBIO DE LUGAR, ALIMENTACION, REORGANIZACION SOCIAL = ESTRÉS</a:t>
            </a:r>
          </a:p>
          <a:p>
            <a:endParaRPr lang="es-419" sz="3200" dirty="0"/>
          </a:p>
          <a:p>
            <a:pPr marL="0" indent="0">
              <a:buNone/>
            </a:pPr>
            <a:r>
              <a:rPr lang="es-419" sz="3200" dirty="0"/>
              <a:t>- LOS ANTICUERPOS TRANSFERIDOS POR CALOSTRO, COMIENZAN A DECLINAR ENTRE LA 3ra Y 6ta SEMANAS DE VIDA, POR LO QUE LA SUCEPTIBILIDAD A ENFERMEDADES SE VE AGRAVADA DURANTE ÉSTE PROCESO.</a:t>
            </a:r>
          </a:p>
          <a:p>
            <a:pPr marL="0" indent="0">
              <a:buNone/>
            </a:pPr>
            <a:r>
              <a:rPr lang="es-419" dirty="0"/>
              <a:t> </a:t>
            </a:r>
            <a:endParaRPr lang="es-419" sz="2800" dirty="0"/>
          </a:p>
          <a:p>
            <a:endParaRPr lang="es-419" dirty="0"/>
          </a:p>
        </p:txBody>
      </p:sp>
      <p:sp useBgFill="1">
        <p:nvSpPr>
          <p:cNvPr id="4" name="CuadroTexto 3">
            <a:extLst>
              <a:ext uri="{FF2B5EF4-FFF2-40B4-BE49-F238E27FC236}">
                <a16:creationId xmlns:a16="http://schemas.microsoft.com/office/drawing/2014/main" xmlns="" id="{FAD5B7E1-D3B3-4CFF-A24F-3A5EB304A116}"/>
              </a:ext>
            </a:extLst>
          </p:cNvPr>
          <p:cNvSpPr txBox="1"/>
          <p:nvPr/>
        </p:nvSpPr>
        <p:spPr>
          <a:xfrm>
            <a:off x="0" y="512877"/>
            <a:ext cx="11849622" cy="480131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s-419" sz="3200" b="1" dirty="0">
                <a:solidFill>
                  <a:schemeClr val="accent2"/>
                </a:solidFill>
              </a:rPr>
              <a:t>EDADES DE DESTETE</a:t>
            </a:r>
          </a:p>
          <a:p>
            <a:pPr algn="ctr"/>
            <a:endParaRPr lang="es-419" sz="3200" b="1" dirty="0">
              <a:solidFill>
                <a:schemeClr val="accent2"/>
              </a:solidFill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s-419" sz="3200" dirty="0"/>
              <a:t>MENOS DE 5 DIAS DE VIDA=CONTROL MYCOPLASM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s-419" sz="3200" dirty="0"/>
              <a:t>MENOS DE 21 DIAS DE VIDA= ULTRAPRECOZ, menos de 5kg PV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s-419" sz="3200" dirty="0"/>
              <a:t>De 21 a 28 DIAS DE VIDA= PRECOZ, entre 5,5 y 7 kg PV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s-419" sz="3200" dirty="0"/>
              <a:t>De 30 a 42 DIAS DE VIDA= TRADICIONAL, de 7 a 12 kg PV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s-419" sz="3200" dirty="0"/>
              <a:t>Más de 42 DIAS DE VIDA= TARDIO, más de 12 kg</a:t>
            </a:r>
          </a:p>
          <a:p>
            <a:pPr algn="ctr"/>
            <a:endParaRPr lang="es-419" sz="3200" dirty="0"/>
          </a:p>
          <a:p>
            <a:pPr algn="ctr"/>
            <a:endParaRPr lang="es-419" sz="3200" dirty="0"/>
          </a:p>
          <a:p>
            <a:endParaRPr lang="es-419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FA834067-2199-407B-945B-9499EC4D00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4712" y="897854"/>
            <a:ext cx="4323229" cy="544726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F8CD6DEE-6579-4935-9BDD-187532044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4368" y="1270000"/>
            <a:ext cx="5783916" cy="426067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2CC10E1F-D427-4822-BB6D-4E9DA06111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0433" y="227028"/>
            <a:ext cx="8473058" cy="634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0360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E1AA67D-4A6F-434F-A4D3-ABC0B9177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/>
              <a:t/>
            </a:r>
            <a:br>
              <a:rPr lang="es-419" dirty="0"/>
            </a:br>
            <a:endParaRPr lang="es-419" dirty="0"/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xmlns="" id="{122F0F7F-DC57-4967-8DCF-2F54286098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65734" y="1192306"/>
            <a:ext cx="5764833" cy="4318060"/>
          </a:xfr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F3F2DAEA-B050-426A-A278-CD1D1C34D76C}"/>
              </a:ext>
            </a:extLst>
          </p:cNvPr>
          <p:cNvSpPr txBox="1"/>
          <p:nvPr/>
        </p:nvSpPr>
        <p:spPr>
          <a:xfrm>
            <a:off x="2620394" y="162289"/>
            <a:ext cx="725551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5400" dirty="0">
                <a:latin typeface="Mistral" panose="03090702030407020403" pitchFamily="66" charset="0"/>
              </a:rPr>
              <a:t>GRACIAS POR SU ATENCIÓN!!!</a:t>
            </a:r>
          </a:p>
          <a:p>
            <a:endParaRPr lang="es-419" sz="3600" dirty="0">
              <a:latin typeface="Mistral" panose="030907020304070204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41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5028306-1649-44B7-B3D6-2BA741F68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151" y="221293"/>
            <a:ext cx="9386735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s-419" dirty="0" smtClean="0"/>
              <a:t>SE DEBE COMENZAR CON </a:t>
            </a:r>
            <a:r>
              <a:rPr lang="es-419" dirty="0"/>
              <a:t>EL CORRECTO MANEJO DE LOS REPRODUCTORES, </a:t>
            </a:r>
            <a:r>
              <a:rPr lang="es-419" dirty="0" smtClean="0"/>
              <a:t>SERVICIO </a:t>
            </a:r>
            <a:r>
              <a:rPr lang="es-419" dirty="0"/>
              <a:t>Y </a:t>
            </a:r>
            <a:r>
              <a:rPr lang="es-419" dirty="0" smtClean="0"/>
              <a:t> </a:t>
            </a:r>
            <a:r>
              <a:rPr lang="es-419" dirty="0"/>
              <a:t>GESTACIÓN</a:t>
            </a:r>
            <a:br>
              <a:rPr lang="es-419" dirty="0"/>
            </a:br>
            <a:r>
              <a:rPr lang="es-419" sz="4000" dirty="0"/>
              <a:t>CADA LECHON QUE NACE CONLLEVA UN </a:t>
            </a:r>
            <a:r>
              <a:rPr lang="es-419" sz="4400" dirty="0"/>
              <a:t>COSTO</a:t>
            </a:r>
            <a:endParaRPr lang="es-419" sz="40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C6E83CD9-8ADF-4F2A-8F8D-34F3A5E6DD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es-419" dirty="0"/>
          </a:p>
          <a:p>
            <a:pPr marL="0" indent="0">
              <a:buNone/>
            </a:pPr>
            <a:r>
              <a:rPr lang="es-419" sz="2800" dirty="0"/>
              <a:t>OBJETIVOS </a:t>
            </a:r>
            <a:r>
              <a:rPr lang="es-419" sz="2800" dirty="0" smtClean="0"/>
              <a:t>:</a:t>
            </a:r>
            <a:endParaRPr lang="es-419" sz="2800" dirty="0"/>
          </a:p>
          <a:p>
            <a:r>
              <a:rPr lang="es-419" sz="2800" dirty="0"/>
              <a:t>EL MAYOR </a:t>
            </a:r>
            <a:r>
              <a:rPr lang="es-419" sz="2800" dirty="0" err="1"/>
              <a:t>N°</a:t>
            </a:r>
            <a:r>
              <a:rPr lang="es-419" sz="2800" dirty="0"/>
              <a:t> DE NACIDOS VIVOS POR PARTO</a:t>
            </a:r>
          </a:p>
          <a:p>
            <a:r>
              <a:rPr lang="es-419" sz="2800" dirty="0"/>
              <a:t>BAJOS % DE MORTALIDAD NACIMIENTO DESTETE</a:t>
            </a:r>
          </a:p>
          <a:p>
            <a:r>
              <a:rPr lang="es-419" sz="2800" dirty="0"/>
              <a:t>LECHONES CON UN PESO </a:t>
            </a:r>
            <a:r>
              <a:rPr lang="es-419" sz="2800" dirty="0" smtClean="0"/>
              <a:t>AL NAC. PROMEDIO ALTO </a:t>
            </a:r>
            <a:endParaRPr lang="es-419" sz="2800" dirty="0"/>
          </a:p>
          <a:p>
            <a:r>
              <a:rPr lang="es-419" sz="2800" dirty="0" smtClean="0"/>
              <a:t>BAJO </a:t>
            </a:r>
            <a:r>
              <a:rPr lang="es-419" sz="2800" dirty="0"/>
              <a:t>% DE NACIDOS MUERTOS </a:t>
            </a:r>
          </a:p>
          <a:p>
            <a:r>
              <a:rPr lang="es-419" sz="2800" dirty="0" smtClean="0"/>
              <a:t>LOGRAR </a:t>
            </a:r>
            <a:r>
              <a:rPr lang="es-419" sz="2800" dirty="0"/>
              <a:t>DESTETES CON ANIMALES LO MAS PESADOS POSIBLE</a:t>
            </a:r>
          </a:p>
          <a:p>
            <a:endParaRPr lang="es-419" dirty="0"/>
          </a:p>
          <a:p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223120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112C1D9-2A30-4561-AB95-174B8F949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419" dirty="0" smtClean="0"/>
              <a:t>AUNQUE A </a:t>
            </a:r>
            <a:r>
              <a:rPr lang="es-419" dirty="0"/>
              <a:t>MAYOR NUMERO DE LECHONES NACIDOS MENOR PESO AL NACIMIENTO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4158A1CF-932B-4A7E-A14A-3AC5A6AB8E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3880773"/>
          </a:xfrm>
        </p:spPr>
        <p:txBody>
          <a:bodyPr/>
          <a:lstStyle/>
          <a:p>
            <a:r>
              <a:rPr lang="es-419" sz="2400" dirty="0"/>
              <a:t>ANIMALES MENORES A 800 gr, TIENEN 65% MAS PROBABILIDADES DE MORIR DENTRO DE LOS PRIMEROS 3 DIAS DE NACIDOS.</a:t>
            </a:r>
          </a:p>
          <a:p>
            <a:pPr marL="0" indent="0" algn="ctr">
              <a:buNone/>
            </a:pPr>
            <a:r>
              <a:rPr lang="es-419" sz="2800" dirty="0"/>
              <a:t>MENOR PESO = MENOR VIGOR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E71ED228-728B-42DC-8027-5CF838366170}"/>
              </a:ext>
            </a:extLst>
          </p:cNvPr>
          <p:cNvSpPr txBox="1"/>
          <p:nvPr/>
        </p:nvSpPr>
        <p:spPr>
          <a:xfrm>
            <a:off x="1897404" y="4033478"/>
            <a:ext cx="733726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2000" dirty="0"/>
              <a:t>CAUSAS Mt NAC-DESTETE= BAJOS PESOS AL NACER</a:t>
            </a:r>
          </a:p>
          <a:p>
            <a:r>
              <a:rPr lang="es-419" sz="2000" dirty="0"/>
              <a:t>                                        POBRE CONSUMO DE CALOSTRO</a:t>
            </a:r>
          </a:p>
          <a:p>
            <a:r>
              <a:rPr lang="es-419" sz="2000" dirty="0"/>
              <a:t>                                        HIPOTERMIA</a:t>
            </a:r>
          </a:p>
          <a:p>
            <a:r>
              <a:rPr lang="es-419" sz="2000" dirty="0"/>
              <a:t>                                        DEFICIENTE PRODUCCIÓN DE LECHE</a:t>
            </a:r>
          </a:p>
          <a:p>
            <a:r>
              <a:rPr lang="es-419" sz="2000" dirty="0"/>
              <a:t>                                        INSTALACIONES</a:t>
            </a:r>
          </a:p>
          <a:p>
            <a:r>
              <a:rPr lang="es-419" sz="2000" dirty="0"/>
              <a:t>                                        CAUSAS GENETICAS</a:t>
            </a:r>
          </a:p>
        </p:txBody>
      </p:sp>
      <p:pic>
        <p:nvPicPr>
          <p:cNvPr id="10242" name="Picture 2" descr="C:\Users\EmilianoJuan\Downloads\8c4ee3f47425a8ab406fcde3f76326c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857"/>
          <a:stretch/>
        </p:blipFill>
        <p:spPr bwMode="auto">
          <a:xfrm>
            <a:off x="9488031" y="602424"/>
            <a:ext cx="2703969" cy="440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439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9F6A01C-2DDC-4307-9A81-24B6B01A4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9053439" cy="1320800"/>
          </a:xfrm>
        </p:spPr>
        <p:txBody>
          <a:bodyPr>
            <a:normAutofit fontScale="90000"/>
          </a:bodyPr>
          <a:lstStyle/>
          <a:p>
            <a:r>
              <a:rPr lang="es-419" dirty="0"/>
              <a:t>INFLUENCIA DEL PESO AL NACIMIENTO SOBRE LA SOBREVIVENCIA DE LOS LECHONES AL DESTETE.</a:t>
            </a:r>
            <a:br>
              <a:rPr lang="es-419" dirty="0"/>
            </a:br>
            <a:endParaRPr lang="es-419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7A28833D-E636-46AD-8592-3EECEF934A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419"/>
          </a:p>
        </p:txBody>
      </p:sp>
      <p:graphicFrame>
        <p:nvGraphicFramePr>
          <p:cNvPr id="4" name="Object 4">
            <a:extLst>
              <a:ext uri="{FF2B5EF4-FFF2-40B4-BE49-F238E27FC236}">
                <a16:creationId xmlns:a16="http://schemas.microsoft.com/office/drawing/2014/main" xmlns="" id="{CC8FEEC4-E362-40B9-ADD4-A74CA990858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3643527"/>
              </p:ext>
            </p:extLst>
          </p:nvPr>
        </p:nvGraphicFramePr>
        <p:xfrm>
          <a:off x="677334" y="2123743"/>
          <a:ext cx="9053440" cy="44534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Gráfico" r:id="rId3" imgW="8267700" imgH="4067175" progId="MSGraph.Chart.8">
                  <p:embed followColorScheme="full"/>
                </p:oleObj>
              </mc:Choice>
              <mc:Fallback>
                <p:oleObj name="Gráfico" r:id="rId3" imgW="8267700" imgH="4067175" progId="MSGraph.Chart.8">
                  <p:embed followColorScheme="full"/>
                  <p:pic>
                    <p:nvPicPr>
                      <p:cNvPr id="8" name="Object 4">
                        <a:extLst>
                          <a:ext uri="{FF2B5EF4-FFF2-40B4-BE49-F238E27FC236}">
                            <a16:creationId xmlns:a16="http://schemas.microsoft.com/office/drawing/2014/main" xmlns="" id="{C758C893-4E55-4179-AEEF-5BBAC3B5BB4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7334" y="2123743"/>
                        <a:ext cx="9053440" cy="4453427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93603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D0E9812-5909-4695-BA40-7B5DB8A47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505" y="215705"/>
            <a:ext cx="9803098" cy="2232073"/>
          </a:xfrm>
        </p:spPr>
        <p:txBody>
          <a:bodyPr>
            <a:normAutofit fontScale="90000"/>
          </a:bodyPr>
          <a:lstStyle/>
          <a:p>
            <a:r>
              <a:rPr lang="es-419" dirty="0"/>
              <a:t> EL 70-80% DE LAS MUERTES PREDESTETE OCURREN DENTRO DE LOS 3 PRIMEROS DIAS, DEBIDO A BAJO PESO AL NACER, INADECUADO CALOSTRADO Y AL DENOMINADO</a:t>
            </a:r>
            <a:r>
              <a:rPr lang="es-419" sz="3100" dirty="0"/>
              <a:t/>
            </a:r>
            <a:br>
              <a:rPr lang="es-419" sz="3100" dirty="0"/>
            </a:br>
            <a:r>
              <a:rPr lang="es-419" dirty="0"/>
              <a:t/>
            </a:r>
            <a:br>
              <a:rPr lang="es-419" dirty="0"/>
            </a:br>
            <a:r>
              <a:rPr lang="es-419" dirty="0"/>
              <a:t> </a:t>
            </a:r>
            <a:endParaRPr lang="es-419" sz="400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CA38BE20-A8EC-43E9-B0E4-F88F78780149}"/>
              </a:ext>
            </a:extLst>
          </p:cNvPr>
          <p:cNvSpPr txBox="1"/>
          <p:nvPr/>
        </p:nvSpPr>
        <p:spPr>
          <a:xfrm>
            <a:off x="576777" y="2557900"/>
            <a:ext cx="107919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3600" dirty="0"/>
              <a:t>COMPLEJO HIPOTERMIA-INANICION-APLASTAMIENTO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12F35319-4065-42EA-AA84-959422427F95}"/>
              </a:ext>
            </a:extLst>
          </p:cNvPr>
          <p:cNvSpPr txBox="1"/>
          <p:nvPr/>
        </p:nvSpPr>
        <p:spPr>
          <a:xfrm>
            <a:off x="2192383" y="3461019"/>
            <a:ext cx="1439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2000" dirty="0"/>
              <a:t>BAJO VIGOR</a:t>
            </a:r>
            <a:r>
              <a:rPr lang="es-419" dirty="0"/>
              <a:t>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C6179170-5783-4851-B7BE-3F7BA20D7CC1}"/>
              </a:ext>
            </a:extLst>
          </p:cNvPr>
          <p:cNvSpPr txBox="1"/>
          <p:nvPr/>
        </p:nvSpPr>
        <p:spPr>
          <a:xfrm>
            <a:off x="3966635" y="3801974"/>
            <a:ext cx="2129365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2000" dirty="0"/>
              <a:t>POCO </a:t>
            </a:r>
          </a:p>
          <a:p>
            <a:r>
              <a:rPr lang="es-419" sz="2000" dirty="0"/>
              <a:t>TONO MUSCULAR</a:t>
            </a:r>
          </a:p>
          <a:p>
            <a:endParaRPr lang="es-419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9A58996B-761C-4F5F-BF7B-B31DF096D3F4}"/>
              </a:ext>
            </a:extLst>
          </p:cNvPr>
          <p:cNvSpPr/>
          <p:nvPr/>
        </p:nvSpPr>
        <p:spPr>
          <a:xfrm>
            <a:off x="2011053" y="5000099"/>
            <a:ext cx="12474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419" sz="2000" dirty="0"/>
              <a:t>HIPOXIA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E06AB028-78AA-4D50-B2ED-C075BF3BB09A}"/>
              </a:ext>
            </a:extLst>
          </p:cNvPr>
          <p:cNvSpPr/>
          <p:nvPr/>
        </p:nvSpPr>
        <p:spPr>
          <a:xfrm>
            <a:off x="53203" y="4217472"/>
            <a:ext cx="21371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419" sz="2800" dirty="0"/>
              <a:t>HIPOTERMIA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271E5240-3C83-46D6-A0BC-271615A6704C}"/>
              </a:ext>
            </a:extLst>
          </p:cNvPr>
          <p:cNvSpPr/>
          <p:nvPr/>
        </p:nvSpPr>
        <p:spPr>
          <a:xfrm>
            <a:off x="7119022" y="3567132"/>
            <a:ext cx="19078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419" sz="2800" dirty="0"/>
              <a:t>INANICIÓN</a:t>
            </a:r>
            <a:r>
              <a:rPr lang="es-419" dirty="0"/>
              <a:t> 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28ED593D-C1E1-4208-8AEB-DBB51F281536}"/>
              </a:ext>
            </a:extLst>
          </p:cNvPr>
          <p:cNvSpPr/>
          <p:nvPr/>
        </p:nvSpPr>
        <p:spPr>
          <a:xfrm>
            <a:off x="6381369" y="5200154"/>
            <a:ext cx="27540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419" sz="2800" dirty="0"/>
              <a:t>APLASTAMIENTO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8D40DA59-6C69-4694-AB50-CA467807A6A5}"/>
              </a:ext>
            </a:extLst>
          </p:cNvPr>
          <p:cNvSpPr/>
          <p:nvPr/>
        </p:nvSpPr>
        <p:spPr>
          <a:xfrm>
            <a:off x="4119689" y="5995964"/>
            <a:ext cx="18232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419" sz="3600" dirty="0"/>
              <a:t>MUERTE</a:t>
            </a:r>
          </a:p>
        </p:txBody>
      </p:sp>
      <p:sp>
        <p:nvSpPr>
          <p:cNvPr id="12" name="Flecha: a la derecha 11">
            <a:extLst>
              <a:ext uri="{FF2B5EF4-FFF2-40B4-BE49-F238E27FC236}">
                <a16:creationId xmlns:a16="http://schemas.microsoft.com/office/drawing/2014/main" xmlns="" id="{B66626D4-3D85-4230-A5D0-9D4FEA49E123}"/>
              </a:ext>
            </a:extLst>
          </p:cNvPr>
          <p:cNvSpPr/>
          <p:nvPr/>
        </p:nvSpPr>
        <p:spPr>
          <a:xfrm>
            <a:off x="3140560" y="3800532"/>
            <a:ext cx="601445" cy="4001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xmlns="" id="{2B1ED8E2-4566-470C-AB86-CE8FC706F624}"/>
              </a:ext>
            </a:extLst>
          </p:cNvPr>
          <p:cNvSpPr/>
          <p:nvPr/>
        </p:nvSpPr>
        <p:spPr>
          <a:xfrm rot="20261531">
            <a:off x="6320630" y="3939273"/>
            <a:ext cx="540705" cy="4025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4" name="Flecha: hacia abajo 13">
            <a:extLst>
              <a:ext uri="{FF2B5EF4-FFF2-40B4-BE49-F238E27FC236}">
                <a16:creationId xmlns:a16="http://schemas.microsoft.com/office/drawing/2014/main" xmlns="" id="{42FEA327-1A4E-4990-B6DF-B5673294E2A1}"/>
              </a:ext>
            </a:extLst>
          </p:cNvPr>
          <p:cNvSpPr/>
          <p:nvPr/>
        </p:nvSpPr>
        <p:spPr>
          <a:xfrm>
            <a:off x="7758412" y="4140528"/>
            <a:ext cx="485256" cy="85957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5" name="Flecha: hacia abajo 14">
            <a:extLst>
              <a:ext uri="{FF2B5EF4-FFF2-40B4-BE49-F238E27FC236}">
                <a16:creationId xmlns:a16="http://schemas.microsoft.com/office/drawing/2014/main" xmlns="" id="{26612B50-30AB-4085-A960-8B48115361F3}"/>
              </a:ext>
            </a:extLst>
          </p:cNvPr>
          <p:cNvSpPr/>
          <p:nvPr/>
        </p:nvSpPr>
        <p:spPr>
          <a:xfrm rot="2789922">
            <a:off x="5942945" y="5569808"/>
            <a:ext cx="438424" cy="5957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6" name="Flecha: hacia abajo 15">
            <a:extLst>
              <a:ext uri="{FF2B5EF4-FFF2-40B4-BE49-F238E27FC236}">
                <a16:creationId xmlns:a16="http://schemas.microsoft.com/office/drawing/2014/main" xmlns="" id="{1FFF6F20-F872-4881-95ED-E2067516FE60}"/>
              </a:ext>
            </a:extLst>
          </p:cNvPr>
          <p:cNvSpPr/>
          <p:nvPr/>
        </p:nvSpPr>
        <p:spPr>
          <a:xfrm rot="8167476">
            <a:off x="1657286" y="4740691"/>
            <a:ext cx="281354" cy="4414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7" name="Flecha: a la derecha 16">
            <a:extLst>
              <a:ext uri="{FF2B5EF4-FFF2-40B4-BE49-F238E27FC236}">
                <a16:creationId xmlns:a16="http://schemas.microsoft.com/office/drawing/2014/main" xmlns="" id="{6210C642-F5C9-40AB-8A34-D56502580098}"/>
              </a:ext>
            </a:extLst>
          </p:cNvPr>
          <p:cNvSpPr/>
          <p:nvPr/>
        </p:nvSpPr>
        <p:spPr>
          <a:xfrm rot="20554403">
            <a:off x="1616558" y="3835781"/>
            <a:ext cx="570019" cy="3468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45282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xmlns="" id="{918E1B7A-23C9-4233-8B27-5747BC1BFA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4900" y="963051"/>
            <a:ext cx="9002199" cy="4931898"/>
          </a:xfr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7253EA9E-E293-4B72-BCA7-4E57BD2185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7642" y="771919"/>
            <a:ext cx="7304848" cy="5450541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7" t="31154" r="4701" b="20281"/>
          <a:stretch/>
        </p:blipFill>
        <p:spPr bwMode="auto">
          <a:xfrm>
            <a:off x="1715919" y="1218163"/>
            <a:ext cx="7691299" cy="5207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7679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:\foto paladini\P9200026.JPG">
            <a:extLst>
              <a:ext uri="{FF2B5EF4-FFF2-40B4-BE49-F238E27FC236}">
                <a16:creationId xmlns:a16="http://schemas.microsoft.com/office/drawing/2014/main" xmlns="" id="{74AA729F-FC7F-4615-B276-B4EDC8D4B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349" y="0"/>
            <a:ext cx="8596667" cy="6738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702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Usuario\Escritorio\Nueva carpeta\images (1).jpg">
            <a:extLst>
              <a:ext uri="{FF2B5EF4-FFF2-40B4-BE49-F238E27FC236}">
                <a16:creationId xmlns:a16="http://schemas.microsoft.com/office/drawing/2014/main" xmlns="" id="{44673C58-FA07-46D3-B61F-D069EDE1F79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998" y="917070"/>
            <a:ext cx="6733007" cy="5023859"/>
          </a:xfrm>
          <a:prstGeom prst="rect">
            <a:avLst/>
          </a:prstGeom>
          <a:ln>
            <a:noFill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3" t="28983" r="1233" b="10991"/>
          <a:stretch/>
        </p:blipFill>
        <p:spPr bwMode="auto">
          <a:xfrm>
            <a:off x="1954060" y="596764"/>
            <a:ext cx="7486911" cy="5991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023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8C59B386-999D-4CB6-B907-9F3997C027CC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496</TotalTime>
  <Words>837</Words>
  <Application>Microsoft Office PowerPoint</Application>
  <PresentationFormat>Personalizado</PresentationFormat>
  <Paragraphs>125</Paragraphs>
  <Slides>28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28</vt:i4>
      </vt:variant>
    </vt:vector>
  </HeadingPairs>
  <TitlesOfParts>
    <vt:vector size="31" baseType="lpstr">
      <vt:lpstr>Faceta</vt:lpstr>
      <vt:lpstr>Gráfico</vt:lpstr>
      <vt:lpstr>Acrobat Document</vt:lpstr>
      <vt:lpstr>UNIDAD 9 MANEJO DEL LECHÓN</vt:lpstr>
      <vt:lpstr>MIENTRAS MAS LECHONES </vt:lpstr>
      <vt:lpstr>SE DEBE COMENZAR CON EL CORRECTO MANEJO DE LOS REPRODUCTORES, SERVICIO Y  GESTACIÓN CADA LECHON QUE NACE CONLLEVA UN COSTO</vt:lpstr>
      <vt:lpstr>AUNQUE A MAYOR NUMERO DE LECHONES NACIDOS MENOR PESO AL NACIMIENTO</vt:lpstr>
      <vt:lpstr>INFLUENCIA DEL PESO AL NACIMIENTO SOBRE LA SOBREVIVENCIA DE LOS LECHONES AL DESTETE. </vt:lpstr>
      <vt:lpstr> EL 70-80% DE LAS MUERTES PREDESTETE OCURREN DENTRO DE LOS 3 PRIMEROS DIAS, DEBIDO A BAJO PESO AL NACER, INADECUADO CALOSTRADO Y AL DENOMINADO   </vt:lpstr>
      <vt:lpstr>Presentación de PowerPoint</vt:lpstr>
      <vt:lpstr>Presentación de PowerPoint</vt:lpstr>
      <vt:lpstr>Presentación de PowerPoint</vt:lpstr>
      <vt:lpstr>POR LO QUE EL MANEJO DEL LECHÓN AL PARTO TOMA UNA GRAN IMPORTANCIA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UNIFORMAR LAS CAMADAS MEDIANTE  LA TRANSFERENCIA DE LECHONES </vt:lpstr>
      <vt:lpstr>PREVENCION DE ANEMIA FERROPRIVA</vt:lpstr>
      <vt:lpstr>Presentación de PowerPoint</vt:lpstr>
      <vt:lpstr>Presentación de PowerPoint</vt:lpstr>
      <vt:lpstr>Presentación de PowerPoint</vt:lpstr>
      <vt:lpstr>DESTETE</vt:lpstr>
      <vt:lpstr>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UNIDAD 9 MANEJO DEL LECHÓN</dc:title>
  <dc:creator>Camila</dc:creator>
  <cp:lastModifiedBy>Emiliano Juan Morales</cp:lastModifiedBy>
  <cp:revision>43</cp:revision>
  <dcterms:created xsi:type="dcterms:W3CDTF">2018-05-16T20:55:14Z</dcterms:created>
  <dcterms:modified xsi:type="dcterms:W3CDTF">2019-10-24T04:17:41Z</dcterms:modified>
</cp:coreProperties>
</file>