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59" r:id="rId5"/>
    <p:sldId id="260" r:id="rId6"/>
    <p:sldId id="262" r:id="rId7"/>
    <p:sldId id="263" r:id="rId8"/>
    <p:sldId id="265" r:id="rId9"/>
    <p:sldId id="266" r:id="rId10"/>
    <p:sldId id="267" r:id="rId11"/>
    <p:sldId id="321"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311" r:id="rId29"/>
    <p:sldId id="284" r:id="rId30"/>
    <p:sldId id="312" r:id="rId31"/>
    <p:sldId id="285" r:id="rId32"/>
    <p:sldId id="288" r:id="rId33"/>
    <p:sldId id="289" r:id="rId34"/>
    <p:sldId id="286" r:id="rId35"/>
    <p:sldId id="287"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0" r:id="rId54"/>
    <p:sldId id="307" r:id="rId55"/>
    <p:sldId id="308" r:id="rId56"/>
    <p:sldId id="313" r:id="rId57"/>
    <p:sldId id="314" r:id="rId58"/>
    <p:sldId id="315" r:id="rId59"/>
    <p:sldId id="316" r:id="rId60"/>
    <p:sldId id="318" r:id="rId61"/>
    <p:sldId id="319" r:id="rId6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de" initials="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19" name="18 Marcador de pie de página"/>
          <p:cNvSpPr>
            <a:spLocks noGrp="1"/>
          </p:cNvSpPr>
          <p:nvPr>
            <p:ph type="ftr" sz="quarter" idx="11"/>
          </p:nvPr>
        </p:nvSpPr>
        <p:spPr/>
        <p:txBody>
          <a:bodyPr/>
          <a:lstStyle/>
          <a:p>
            <a:endParaRPr lang="es-AR" dirty="0"/>
          </a:p>
        </p:txBody>
      </p:sp>
      <p:sp>
        <p:nvSpPr>
          <p:cNvPr id="27" name="26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5" name="4 Marcador de pie de página"/>
          <p:cNvSpPr>
            <a:spLocks noGrp="1"/>
          </p:cNvSpPr>
          <p:nvPr>
            <p:ph type="ftr" sz="quarter" idx="11"/>
          </p:nvPr>
        </p:nvSpPr>
        <p:spPr/>
        <p:txBody>
          <a:bodyPr/>
          <a:lstStyle/>
          <a:p>
            <a:endParaRPr lang="es-AR" dirty="0"/>
          </a:p>
        </p:txBody>
      </p:sp>
      <p:sp>
        <p:nvSpPr>
          <p:cNvPr id="6" name="5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8" name="7 Marcador de pie de página"/>
          <p:cNvSpPr>
            <a:spLocks noGrp="1"/>
          </p:cNvSpPr>
          <p:nvPr>
            <p:ph type="ftr" sz="quarter" idx="11"/>
          </p:nvPr>
        </p:nvSpPr>
        <p:spPr/>
        <p:txBody>
          <a:bodyPr/>
          <a:lstStyle/>
          <a:p>
            <a:endParaRPr lang="es-AR" dirty="0"/>
          </a:p>
        </p:txBody>
      </p:sp>
      <p:sp>
        <p:nvSpPr>
          <p:cNvPr id="9" name="8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4" name="3 Marcador de pie de página"/>
          <p:cNvSpPr>
            <a:spLocks noGrp="1"/>
          </p:cNvSpPr>
          <p:nvPr>
            <p:ph type="ftr" sz="quarter" idx="11"/>
          </p:nvPr>
        </p:nvSpPr>
        <p:spPr/>
        <p:txBody>
          <a:bodyPr/>
          <a:lstStyle/>
          <a:p>
            <a:endParaRPr lang="es-AR" dirty="0"/>
          </a:p>
        </p:txBody>
      </p:sp>
      <p:sp>
        <p:nvSpPr>
          <p:cNvPr id="5" name="4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3" name="2 Marcador de pie de página"/>
          <p:cNvSpPr>
            <a:spLocks noGrp="1"/>
          </p:cNvSpPr>
          <p:nvPr>
            <p:ph type="ftr" sz="quarter" idx="11"/>
          </p:nvPr>
        </p:nvSpPr>
        <p:spPr/>
        <p:txBody>
          <a:bodyPr/>
          <a:lstStyle/>
          <a:p>
            <a:endParaRPr lang="es-AR" dirty="0"/>
          </a:p>
        </p:txBody>
      </p:sp>
      <p:sp>
        <p:nvSpPr>
          <p:cNvPr id="4" name="3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p:txBody>
          <a:bodyPr/>
          <a:lstStyle/>
          <a:p>
            <a:fld id="{16349BF1-0877-4BB5-928F-39D543AA2F3F}" type="slidenum">
              <a:rPr lang="es-AR" smtClean="0"/>
              <a:pPr/>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A3BD6AC5-16ED-412C-93E8-49A3713606AF}" type="datetimeFigureOut">
              <a:rPr lang="es-AR" smtClean="0"/>
              <a:pPr/>
              <a:t>4/9/2019</a:t>
            </a:fld>
            <a:endParaRPr lang="es-AR" dirty="0"/>
          </a:p>
        </p:txBody>
      </p:sp>
      <p:sp>
        <p:nvSpPr>
          <p:cNvPr id="6" name="5 Marcador de pie de página"/>
          <p:cNvSpPr>
            <a:spLocks noGrp="1"/>
          </p:cNvSpPr>
          <p:nvPr>
            <p:ph type="ftr" sz="quarter" idx="11"/>
          </p:nvPr>
        </p:nvSpPr>
        <p:spPr/>
        <p:txBody>
          <a:bodyPr/>
          <a:lstStyle/>
          <a:p>
            <a:endParaRPr lang="es-AR" dirty="0"/>
          </a:p>
        </p:txBody>
      </p:sp>
      <p:sp>
        <p:nvSpPr>
          <p:cNvPr id="7" name="6 Marcador de número de diapositiva"/>
          <p:cNvSpPr>
            <a:spLocks noGrp="1"/>
          </p:cNvSpPr>
          <p:nvPr>
            <p:ph type="sldNum" sz="quarter" idx="12"/>
          </p:nvPr>
        </p:nvSpPr>
        <p:spPr>
          <a:xfrm>
            <a:off x="8077200" y="6356350"/>
            <a:ext cx="609600" cy="365125"/>
          </a:xfrm>
        </p:spPr>
        <p:txBody>
          <a:bodyPr/>
          <a:lstStyle/>
          <a:p>
            <a:fld id="{16349BF1-0877-4BB5-928F-39D543AA2F3F}" type="slidenum">
              <a:rPr lang="es-AR" smtClean="0"/>
              <a:pPr/>
              <a:t>‹Nº›</a:t>
            </a:fld>
            <a:endParaRPr lang="es-AR"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BD6AC5-16ED-412C-93E8-49A3713606AF}" type="datetimeFigureOut">
              <a:rPr lang="es-AR" smtClean="0"/>
              <a:pPr/>
              <a:t>4/9/2019</a:t>
            </a:fld>
            <a:endParaRPr lang="es-AR"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AR"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349BF1-0877-4BB5-928F-39D543AA2F3F}" type="slidenum">
              <a:rPr lang="es-AR" smtClean="0"/>
              <a:pPr/>
              <a:t>‹Nº›</a:t>
            </a:fld>
            <a:endParaRPr lang="es-AR"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file:///C:\Users\Fede\Desktop\Fede\VENTILACI&#211;N\VENTILACION%20I.%202016.doc!OLE_LINK1"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857232"/>
            <a:ext cx="7851648" cy="2428892"/>
          </a:xfrm>
        </p:spPr>
        <p:txBody>
          <a:bodyPr>
            <a:normAutofit fontScale="90000"/>
          </a:bodyPr>
          <a:lstStyle/>
          <a:p>
            <a:pPr algn="ct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solidFill>
                  <a:srgbClr val="FFFF00"/>
                </a:solidFill>
              </a:rPr>
            </a:br>
            <a:br>
              <a:rPr lang="es-AR" dirty="0"/>
            </a:br>
            <a:r>
              <a:rPr lang="es-AR" dirty="0">
                <a:solidFill>
                  <a:srgbClr val="FFFF00"/>
                </a:solidFill>
              </a:rPr>
              <a:t>VENTILACION EN LA PRODUCCION PORCINA BAJO CONFINAMIENTO. </a:t>
            </a:r>
            <a:r>
              <a:rPr lang="es-AR" dirty="0"/>
              <a:t> </a:t>
            </a:r>
          </a:p>
        </p:txBody>
      </p:sp>
      <p:sp>
        <p:nvSpPr>
          <p:cNvPr id="3" name="2 Subtítulo"/>
          <p:cNvSpPr>
            <a:spLocks noGrp="1"/>
          </p:cNvSpPr>
          <p:nvPr>
            <p:ph type="subTitle" idx="1"/>
          </p:nvPr>
        </p:nvSpPr>
        <p:spPr>
          <a:xfrm>
            <a:off x="500034" y="3857628"/>
            <a:ext cx="7854696" cy="1752600"/>
          </a:xfrm>
        </p:spPr>
        <p:txBody>
          <a:bodyPr>
            <a:normAutofit/>
          </a:bodyPr>
          <a:lstStyle/>
          <a:p>
            <a:pPr algn="l"/>
            <a:r>
              <a:rPr lang="es-AR" sz="2000" b="1" dirty="0"/>
              <a:t>UNIVERSIDAD NACIONAL DE RIO CUARTO</a:t>
            </a:r>
            <a:endParaRPr lang="es-AR" sz="2000" dirty="0"/>
          </a:p>
          <a:p>
            <a:pPr algn="l"/>
            <a:r>
              <a:rPr lang="es-AR" sz="2000" b="1" dirty="0"/>
              <a:t>FAV - DEPARTAMENTO DE PRODUCCION ANIMAL</a:t>
            </a:r>
            <a:endParaRPr lang="es-AR" sz="2000" dirty="0"/>
          </a:p>
          <a:p>
            <a:pPr algn="l"/>
            <a:r>
              <a:rPr lang="es-AR" sz="2000" b="1" dirty="0"/>
              <a:t>CATEDRA DE PRODUCCION PORCINA </a:t>
            </a:r>
          </a:p>
          <a:p>
            <a:pPr algn="l"/>
            <a:endParaRPr lang="es-AR" sz="2000" b="1" dirty="0"/>
          </a:p>
          <a:p>
            <a:pPr algn="l"/>
            <a:endParaRPr lang="es-AR" sz="2000" dirty="0"/>
          </a:p>
          <a:p>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928670"/>
            <a:ext cx="7851648" cy="1200160"/>
          </a:xfrm>
        </p:spPr>
        <p:txBody>
          <a:bodyPr>
            <a:normAutofit/>
          </a:bodyPr>
          <a:lstStyle/>
          <a:p>
            <a:pPr algn="l"/>
            <a:r>
              <a:rPr lang="es-AR" sz="3600" dirty="0">
                <a:solidFill>
                  <a:srgbClr val="FFFF00"/>
                </a:solidFill>
                <a:latin typeface="Arial" pitchFamily="34" charset="0"/>
                <a:cs typeface="Arial" pitchFamily="34" charset="0"/>
              </a:rPr>
              <a:t>5) Regulación de la ventilación y la calefacción</a:t>
            </a:r>
          </a:p>
        </p:txBody>
      </p:sp>
      <p:sp>
        <p:nvSpPr>
          <p:cNvPr id="3" name="2 Subtítulo"/>
          <p:cNvSpPr>
            <a:spLocks noGrp="1"/>
          </p:cNvSpPr>
          <p:nvPr>
            <p:ph type="subTitle" idx="1"/>
          </p:nvPr>
        </p:nvSpPr>
        <p:spPr>
          <a:xfrm>
            <a:off x="571472" y="2643182"/>
            <a:ext cx="7854696" cy="3000396"/>
          </a:xfrm>
        </p:spPr>
        <p:txBody>
          <a:bodyPr/>
          <a:lstStyle/>
          <a:p>
            <a:pPr algn="just"/>
            <a:r>
              <a:rPr lang="es-AR" dirty="0">
                <a:latin typeface="Arial" pitchFamily="34" charset="0"/>
                <a:cs typeface="Arial" pitchFamily="34" charset="0"/>
              </a:rPr>
              <a:t>Permite adaptar el ambiente del alojamiento a las necesidades de los animales, que varían con la categoría, peso y edad de los mismos.</a:t>
            </a:r>
          </a:p>
          <a:p>
            <a:pPr algn="just"/>
            <a:r>
              <a:rPr lang="es-AR" dirty="0">
                <a:latin typeface="Arial" pitchFamily="34" charset="0"/>
                <a:cs typeface="Arial" pitchFamily="34" charset="0"/>
              </a:rPr>
              <a:t>Además las condiciones ambientales externas al alojamiento, muy cambiantes a menudo, aún dentro de un mismo día hacen muy necesaria e importante la regulación del sistema.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3" name="Picture 3" descr="C:\Users\Fede\Desktop\Fede\VENTILACIÓN\Transparencias Fotos Imagenes Clase Ventilacion\DSC02835.JPG"/>
          <p:cNvPicPr>
            <a:picLocks noChangeAspect="1" noChangeArrowheads="1"/>
          </p:cNvPicPr>
          <p:nvPr/>
        </p:nvPicPr>
        <p:blipFill>
          <a:blip r:embed="rId2"/>
          <a:srcRect/>
          <a:stretch>
            <a:fillRect/>
          </a:stretch>
        </p:blipFill>
        <p:spPr bwMode="auto">
          <a:xfrm>
            <a:off x="1934535" y="0"/>
            <a:ext cx="527493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1428736"/>
            <a:ext cx="7851648" cy="1128722"/>
          </a:xfrm>
        </p:spPr>
        <p:txBody>
          <a:bodyPr>
            <a:normAutofit/>
          </a:bodyPr>
          <a:lstStyle/>
          <a:p>
            <a:pPr algn="l"/>
            <a:r>
              <a:rPr lang="es-AR" sz="3600" dirty="0">
                <a:solidFill>
                  <a:srgbClr val="FFFF00"/>
                </a:solidFill>
                <a:latin typeface="Arial" pitchFamily="34" charset="0"/>
                <a:cs typeface="Arial" pitchFamily="34" charset="0"/>
              </a:rPr>
              <a:t>6) Volumen mínimo de aire del alojamiento</a:t>
            </a:r>
          </a:p>
        </p:txBody>
      </p:sp>
      <p:sp>
        <p:nvSpPr>
          <p:cNvPr id="3" name="2 Subtítulo"/>
          <p:cNvSpPr>
            <a:spLocks noGrp="1"/>
          </p:cNvSpPr>
          <p:nvPr>
            <p:ph type="subTitle" idx="1"/>
          </p:nvPr>
        </p:nvSpPr>
        <p:spPr>
          <a:xfrm>
            <a:off x="571472" y="3286124"/>
            <a:ext cx="7854696" cy="3143272"/>
          </a:xfrm>
        </p:spPr>
        <p:txBody>
          <a:bodyPr>
            <a:normAutofit lnSpcReduction="10000"/>
          </a:bodyPr>
          <a:lstStyle/>
          <a:p>
            <a:pPr algn="l"/>
            <a:r>
              <a:rPr lang="es-AR" dirty="0">
                <a:latin typeface="Arial" pitchFamily="34" charset="0"/>
                <a:cs typeface="Arial" pitchFamily="34" charset="0"/>
              </a:rPr>
              <a:t>Se relaciona con el volumen de aire que debe tener un cerdo alojado en un galpón, dependiendo de su categoría. Este volumen es independiente de la tasa de ventilación. </a:t>
            </a:r>
          </a:p>
          <a:p>
            <a:pPr algn="l"/>
            <a:r>
              <a:rPr lang="es-AR" dirty="0">
                <a:latin typeface="Arial" pitchFamily="34" charset="0"/>
                <a:cs typeface="Arial" pitchFamily="34" charset="0"/>
              </a:rPr>
              <a:t>Un bajo volumen de aire por cerdo en el alojamiento acentúa las fluctuaciones de temperatura e influyen directamente en el estado de salud de los animales.</a:t>
            </a:r>
          </a:p>
          <a:p>
            <a:r>
              <a:rPr lang="es-AR" b="1" dirty="0"/>
              <a:t> </a:t>
            </a:r>
            <a:endParaRPr lang="es-AR" dirty="0"/>
          </a:p>
          <a:p>
            <a:pPr algn="l"/>
            <a:endParaRPr lang="es-AR"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428604"/>
            <a:ext cx="7851648" cy="1128722"/>
          </a:xfrm>
        </p:spPr>
        <p:txBody>
          <a:bodyPr>
            <a:normAutofit/>
          </a:bodyPr>
          <a:lstStyle/>
          <a:p>
            <a:pPr algn="ctr"/>
            <a:r>
              <a:rPr lang="es-AR" sz="3600" dirty="0">
                <a:solidFill>
                  <a:srgbClr val="FFFF00"/>
                </a:solidFill>
                <a:latin typeface="Arial" pitchFamily="34" charset="0"/>
                <a:cs typeface="Arial" pitchFamily="34" charset="0"/>
              </a:rPr>
              <a:t>VOLUMEN MÍNIMO DE AIRE DEL ALOJAMIENTO POR CATEGORIAS</a:t>
            </a:r>
          </a:p>
        </p:txBody>
      </p:sp>
      <p:graphicFrame>
        <p:nvGraphicFramePr>
          <p:cNvPr id="7" name="6 Tabla"/>
          <p:cNvGraphicFramePr>
            <a:graphicFrameLocks noGrp="1"/>
          </p:cNvGraphicFramePr>
          <p:nvPr/>
        </p:nvGraphicFramePr>
        <p:xfrm>
          <a:off x="571472" y="2143115"/>
          <a:ext cx="7715304" cy="3429025"/>
        </p:xfrm>
        <a:graphic>
          <a:graphicData uri="http://schemas.openxmlformats.org/drawingml/2006/table">
            <a:tbl>
              <a:tblPr/>
              <a:tblGrid>
                <a:gridCol w="4143404">
                  <a:extLst>
                    <a:ext uri="{9D8B030D-6E8A-4147-A177-3AD203B41FA5}">
                      <a16:colId xmlns:a16="http://schemas.microsoft.com/office/drawing/2014/main" val="20000"/>
                    </a:ext>
                  </a:extLst>
                </a:gridCol>
                <a:gridCol w="3571900">
                  <a:extLst>
                    <a:ext uri="{9D8B030D-6E8A-4147-A177-3AD203B41FA5}">
                      <a16:colId xmlns:a16="http://schemas.microsoft.com/office/drawing/2014/main" val="20001"/>
                    </a:ext>
                  </a:extLst>
                </a:gridCol>
              </a:tblGrid>
              <a:tr h="529105">
                <a:tc>
                  <a:txBody>
                    <a:bodyPr/>
                    <a:lstStyle/>
                    <a:p>
                      <a:pPr algn="ctr">
                        <a:lnSpc>
                          <a:spcPct val="250000"/>
                        </a:lnSpc>
                        <a:spcAft>
                          <a:spcPts val="0"/>
                        </a:spcAft>
                      </a:pPr>
                      <a:r>
                        <a:rPr lang="es-AR" sz="1800" b="1" dirty="0">
                          <a:latin typeface="Arial"/>
                          <a:ea typeface="Batang"/>
                          <a:cs typeface="Arial"/>
                        </a:rPr>
                        <a:t>CATEGORIA</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VOLUMEN POR ANIMAL (m</a:t>
                      </a:r>
                      <a:r>
                        <a:rPr lang="es-AR" sz="1800" b="1" baseline="30000" dirty="0">
                          <a:latin typeface="Arial"/>
                          <a:ea typeface="Batang"/>
                          <a:cs typeface="Arial"/>
                        </a:rPr>
                        <a:t>3</a:t>
                      </a:r>
                      <a:r>
                        <a:rPr lang="es-AR" sz="1800" b="1" dirty="0">
                          <a:latin typeface="Arial"/>
                          <a:ea typeface="Batang"/>
                          <a:cs typeface="Arial"/>
                        </a:rPr>
                        <a:t>)</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9105">
                <a:tc>
                  <a:txBody>
                    <a:bodyPr/>
                    <a:lstStyle/>
                    <a:p>
                      <a:pPr algn="just">
                        <a:lnSpc>
                          <a:spcPct val="250000"/>
                        </a:lnSpc>
                        <a:spcAft>
                          <a:spcPts val="0"/>
                        </a:spcAft>
                      </a:pPr>
                      <a:r>
                        <a:rPr lang="es-AR" sz="1800" b="1" dirty="0">
                          <a:latin typeface="Arial"/>
                          <a:ea typeface="Batang"/>
                          <a:cs typeface="Arial"/>
                        </a:rPr>
                        <a:t>Cerdas en Gestación</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7</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9105">
                <a:tc>
                  <a:txBody>
                    <a:bodyPr/>
                    <a:lstStyle/>
                    <a:p>
                      <a:pPr algn="just">
                        <a:lnSpc>
                          <a:spcPct val="250000"/>
                        </a:lnSpc>
                        <a:spcAft>
                          <a:spcPts val="0"/>
                        </a:spcAft>
                      </a:pPr>
                      <a:r>
                        <a:rPr lang="es-AR" sz="1800" b="1" dirty="0">
                          <a:latin typeface="Arial"/>
                          <a:ea typeface="Batang"/>
                          <a:cs typeface="Arial"/>
                        </a:rPr>
                        <a:t>Maternidad + Camada</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20</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9105">
                <a:tc>
                  <a:txBody>
                    <a:bodyPr/>
                    <a:lstStyle/>
                    <a:p>
                      <a:pPr algn="just">
                        <a:lnSpc>
                          <a:spcPct val="250000"/>
                        </a:lnSpc>
                        <a:spcAft>
                          <a:spcPts val="0"/>
                        </a:spcAft>
                      </a:pPr>
                      <a:r>
                        <a:rPr lang="es-AR" sz="1800" b="1" dirty="0">
                          <a:latin typeface="Arial"/>
                          <a:ea typeface="Batang"/>
                          <a:cs typeface="Arial"/>
                        </a:rPr>
                        <a:t>Destetados (hasta 20 Kg.)</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1</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85825">
                <a:tc>
                  <a:txBody>
                    <a:bodyPr/>
                    <a:lstStyle/>
                    <a:p>
                      <a:pPr algn="just">
                        <a:lnSpc>
                          <a:spcPct val="250000"/>
                        </a:lnSpc>
                        <a:spcAft>
                          <a:spcPts val="0"/>
                        </a:spcAft>
                      </a:pPr>
                      <a:r>
                        <a:rPr lang="es-AR" sz="1800" b="1" dirty="0">
                          <a:latin typeface="Arial"/>
                          <a:ea typeface="Batang"/>
                          <a:cs typeface="Arial"/>
                        </a:rPr>
                        <a:t>Crecimiento-Terminación (20-90 Kg)</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3.5</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5605" name="Rectangle 5"/>
          <p:cNvSpPr>
            <a:spLocks noChangeArrowheads="1"/>
          </p:cNvSpPr>
          <p:nvPr/>
        </p:nvSpPr>
        <p:spPr bwMode="auto">
          <a:xfrm>
            <a:off x="0" y="5857892"/>
            <a:ext cx="6593728"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AR" sz="2000" b="0" i="0" u="none" strike="noStrike" cap="none" normalizeH="0" baseline="0" dirty="0">
                <a:ln>
                  <a:noFill/>
                </a:ln>
                <a:solidFill>
                  <a:schemeClr val="bg1"/>
                </a:solidFill>
                <a:effectLst/>
                <a:latin typeface="Arial" pitchFamily="34" charset="0"/>
                <a:ea typeface="Batang" pitchFamily="18" charset="-127"/>
                <a:cs typeface="Arial" pitchFamily="34" charset="0"/>
              </a:rPr>
              <a:t>Fuente: Hilliger, 1990 cit. Por Whates and charles, 1994.</a:t>
            </a:r>
            <a:endParaRPr kumimoji="0" lang="es-AR" sz="2000" b="0" i="0" u="none" strike="noStrike" cap="none" normalizeH="0" baseline="0" dirty="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sz="2000" b="0" i="0" u="none" strike="noStrike" cap="none" normalizeH="0" baseline="0" dirty="0">
              <a:ln>
                <a:noFill/>
              </a:ln>
              <a:solidFill>
                <a:schemeClr val="bg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0"/>
            <a:ext cx="7851648" cy="1843102"/>
          </a:xfrm>
        </p:spPr>
        <p:txBody>
          <a:bodyPr>
            <a:noAutofit/>
          </a:bodyPr>
          <a:lstStyle/>
          <a:p>
            <a:pPr algn="ctr"/>
            <a:r>
              <a:rPr lang="es-AR" sz="2800" dirty="0">
                <a:solidFill>
                  <a:srgbClr val="FFFF00"/>
                </a:solidFill>
                <a:latin typeface="Arial" pitchFamily="34" charset="0"/>
                <a:cs typeface="Arial" pitchFamily="34" charset="0"/>
              </a:rPr>
              <a:t>PREVALENCIA DE PULMONES AFECTADOS EN 66 CRIADEROS EN RELACIÓN AL VOLUMEN DEL AIRE DEL ALOJAMIENTO. </a:t>
            </a:r>
            <a:br>
              <a:rPr lang="es-AR" sz="2800" dirty="0"/>
            </a:br>
            <a:endParaRPr lang="es-AR" sz="2800" dirty="0"/>
          </a:p>
        </p:txBody>
      </p:sp>
      <p:graphicFrame>
        <p:nvGraphicFramePr>
          <p:cNvPr id="4" name="3 Tabla"/>
          <p:cNvGraphicFramePr>
            <a:graphicFrameLocks noGrp="1"/>
          </p:cNvGraphicFramePr>
          <p:nvPr/>
        </p:nvGraphicFramePr>
        <p:xfrm>
          <a:off x="285717" y="2000240"/>
          <a:ext cx="8358248" cy="3429000"/>
        </p:xfrm>
        <a:graphic>
          <a:graphicData uri="http://schemas.openxmlformats.org/drawingml/2006/table">
            <a:tbl>
              <a:tblPr/>
              <a:tblGrid>
                <a:gridCol w="2786640">
                  <a:extLst>
                    <a:ext uri="{9D8B030D-6E8A-4147-A177-3AD203B41FA5}">
                      <a16:colId xmlns:a16="http://schemas.microsoft.com/office/drawing/2014/main" val="20000"/>
                    </a:ext>
                  </a:extLst>
                </a:gridCol>
                <a:gridCol w="2784968">
                  <a:extLst>
                    <a:ext uri="{9D8B030D-6E8A-4147-A177-3AD203B41FA5}">
                      <a16:colId xmlns:a16="http://schemas.microsoft.com/office/drawing/2014/main" val="20001"/>
                    </a:ext>
                  </a:extLst>
                </a:gridCol>
                <a:gridCol w="2786640">
                  <a:extLst>
                    <a:ext uri="{9D8B030D-6E8A-4147-A177-3AD203B41FA5}">
                      <a16:colId xmlns:a16="http://schemas.microsoft.com/office/drawing/2014/main" val="20002"/>
                    </a:ext>
                  </a:extLst>
                </a:gridCol>
              </a:tblGrid>
              <a:tr h="1343034">
                <a:tc>
                  <a:txBody>
                    <a:bodyPr/>
                    <a:lstStyle/>
                    <a:p>
                      <a:pPr algn="ctr">
                        <a:lnSpc>
                          <a:spcPct val="250000"/>
                        </a:lnSpc>
                        <a:spcAft>
                          <a:spcPts val="0"/>
                        </a:spcAft>
                        <a:tabLst>
                          <a:tab pos="540385" algn="l"/>
                        </a:tabLst>
                      </a:pPr>
                      <a:r>
                        <a:rPr lang="es-AR" sz="1800" b="1" dirty="0">
                          <a:latin typeface="Arial"/>
                          <a:ea typeface="Batang"/>
                          <a:cs typeface="Arial"/>
                        </a:rPr>
                        <a:t>N° DE CRIADEROS</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VOLUMEN DE AIRE PROMEDIO (m</a:t>
                      </a:r>
                      <a:r>
                        <a:rPr lang="es-AR" sz="1800" b="1" baseline="30000" dirty="0">
                          <a:latin typeface="Arial"/>
                          <a:ea typeface="Batang"/>
                          <a:cs typeface="Arial"/>
                        </a:rPr>
                        <a:t>3</a:t>
                      </a:r>
                      <a:r>
                        <a:rPr lang="es-AR" sz="1800" b="1" dirty="0">
                          <a:latin typeface="Arial"/>
                          <a:ea typeface="Batang"/>
                          <a:cs typeface="Arial"/>
                        </a:rPr>
                        <a:t>/CERDO)</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PULMONES AFECTADOS (%)</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1517">
                <a:tc>
                  <a:txBody>
                    <a:bodyPr/>
                    <a:lstStyle/>
                    <a:p>
                      <a:pPr algn="ctr">
                        <a:lnSpc>
                          <a:spcPct val="250000"/>
                        </a:lnSpc>
                        <a:spcAft>
                          <a:spcPts val="0"/>
                        </a:spcAft>
                        <a:tabLst>
                          <a:tab pos="540385" algn="l"/>
                        </a:tabLst>
                      </a:pPr>
                      <a:r>
                        <a:rPr lang="es-AR" sz="1800" b="1" dirty="0">
                          <a:latin typeface="Arial"/>
                          <a:ea typeface="Batang"/>
                          <a:cs typeface="Arial"/>
                        </a:rPr>
                        <a:t>30</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3.6</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&lt; 25</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1517">
                <a:tc>
                  <a:txBody>
                    <a:bodyPr/>
                    <a:lstStyle/>
                    <a:p>
                      <a:pPr algn="ctr">
                        <a:lnSpc>
                          <a:spcPct val="250000"/>
                        </a:lnSpc>
                        <a:spcAft>
                          <a:spcPts val="0"/>
                        </a:spcAft>
                        <a:tabLst>
                          <a:tab pos="540385" algn="l"/>
                        </a:tabLst>
                      </a:pPr>
                      <a:r>
                        <a:rPr lang="es-AR" sz="1800" b="1" dirty="0">
                          <a:latin typeface="Arial"/>
                          <a:ea typeface="Batang"/>
                          <a:cs typeface="Arial"/>
                        </a:rPr>
                        <a:t>20</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3.3</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25 - 35</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1517">
                <a:tc>
                  <a:txBody>
                    <a:bodyPr/>
                    <a:lstStyle/>
                    <a:p>
                      <a:pPr algn="ctr">
                        <a:lnSpc>
                          <a:spcPct val="250000"/>
                        </a:lnSpc>
                        <a:spcAft>
                          <a:spcPts val="0"/>
                        </a:spcAft>
                        <a:tabLst>
                          <a:tab pos="540385" algn="l"/>
                        </a:tabLst>
                      </a:pPr>
                      <a:r>
                        <a:rPr lang="es-AR" sz="1800" b="1" dirty="0">
                          <a:latin typeface="Arial"/>
                          <a:ea typeface="Batang"/>
                          <a:cs typeface="Arial"/>
                        </a:rPr>
                        <a:t>16</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3.1</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tabLst>
                          <a:tab pos="540385" algn="l"/>
                        </a:tabLst>
                      </a:pPr>
                      <a:r>
                        <a:rPr lang="es-AR" sz="1800" b="1" dirty="0">
                          <a:latin typeface="Arial"/>
                          <a:ea typeface="Batang"/>
                          <a:cs typeface="Arial"/>
                        </a:rPr>
                        <a:t>&gt; 35</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4 Rectángulo"/>
          <p:cNvSpPr/>
          <p:nvPr/>
        </p:nvSpPr>
        <p:spPr>
          <a:xfrm>
            <a:off x="214282" y="5786454"/>
            <a:ext cx="3825086" cy="400110"/>
          </a:xfrm>
          <a:prstGeom prst="rect">
            <a:avLst/>
          </a:prstGeom>
        </p:spPr>
        <p:txBody>
          <a:bodyPr wrap="none">
            <a:spAutoFit/>
          </a:bodyPr>
          <a:lstStyle/>
          <a:p>
            <a:r>
              <a:rPr lang="es-AR" sz="2000" b="1" dirty="0">
                <a:solidFill>
                  <a:schemeClr val="bg1"/>
                </a:solidFill>
                <a:latin typeface="Arial" pitchFamily="34" charset="0"/>
                <a:cs typeface="Arial" pitchFamily="34" charset="0"/>
              </a:rPr>
              <a:t>FUENTE: Christiaens, J. 1987</a:t>
            </a:r>
            <a:r>
              <a:rPr lang="es-AR" b="1" dirty="0">
                <a:solidFill>
                  <a:schemeClr val="bg1"/>
                </a:solidFill>
                <a:latin typeface="Arial" pitchFamily="34" charset="0"/>
                <a:cs typeface="Arial" pitchFamily="34" charset="0"/>
              </a:rPr>
              <a:t>.</a:t>
            </a:r>
            <a:endParaRPr lang="es-AR" dirty="0">
              <a:solidFill>
                <a:schemeClr val="bg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85728"/>
            <a:ext cx="7851648" cy="771532"/>
          </a:xfrm>
        </p:spPr>
        <p:txBody>
          <a:bodyPr>
            <a:normAutofit/>
          </a:bodyPr>
          <a:lstStyle/>
          <a:p>
            <a:pPr algn="l"/>
            <a:r>
              <a:rPr lang="es-AR" sz="3600" dirty="0">
                <a:solidFill>
                  <a:srgbClr val="FFFF00"/>
                </a:solidFill>
                <a:latin typeface="Arial" pitchFamily="34" charset="0"/>
                <a:cs typeface="Arial" pitchFamily="34" charset="0"/>
              </a:rPr>
              <a:t>7) Sistemas de ventilación</a:t>
            </a:r>
          </a:p>
        </p:txBody>
      </p:sp>
      <p:sp>
        <p:nvSpPr>
          <p:cNvPr id="3" name="2 Subtítulo"/>
          <p:cNvSpPr>
            <a:spLocks noGrp="1"/>
          </p:cNvSpPr>
          <p:nvPr>
            <p:ph type="subTitle" idx="1"/>
          </p:nvPr>
        </p:nvSpPr>
        <p:spPr>
          <a:xfrm>
            <a:off x="533400" y="1428736"/>
            <a:ext cx="7854696" cy="4786346"/>
          </a:xfrm>
        </p:spPr>
        <p:txBody>
          <a:bodyPr/>
          <a:lstStyle/>
          <a:p>
            <a:pPr marL="571500" indent="-571500" algn="l">
              <a:buClrTx/>
              <a:buFont typeface="+mj-lt"/>
              <a:buAutoNum type="romanUcPeriod"/>
            </a:pPr>
            <a:r>
              <a:rPr lang="es-AR" dirty="0">
                <a:latin typeface="Arial" pitchFamily="34" charset="0"/>
                <a:cs typeface="Arial" pitchFamily="34" charset="0"/>
              </a:rPr>
              <a:t>Ventilación natural o estática</a:t>
            </a:r>
          </a:p>
          <a:p>
            <a:pPr marL="571500" indent="-571500" algn="l">
              <a:buClrTx/>
              <a:buFont typeface="+mj-lt"/>
              <a:buAutoNum type="romanUcPeriod"/>
            </a:pPr>
            <a:r>
              <a:rPr lang="es-AR" dirty="0">
                <a:latin typeface="Arial" pitchFamily="34" charset="0"/>
                <a:cs typeface="Arial" pitchFamily="34" charset="0"/>
              </a:rPr>
              <a:t>Ventilación dinámica o forzada</a:t>
            </a:r>
          </a:p>
          <a:p>
            <a:pPr marL="571500" indent="-571500" algn="l">
              <a:buClrTx/>
              <a:buFont typeface="+mj-lt"/>
              <a:buAutoNum type="romanUcPeriod"/>
            </a:pPr>
            <a:r>
              <a:rPr lang="es-AR" dirty="0">
                <a:latin typeface="Arial" pitchFamily="34" charset="0"/>
                <a:cs typeface="Arial" pitchFamily="34" charset="0"/>
              </a:rPr>
              <a:t>Ventilación por túnel</a:t>
            </a:r>
          </a:p>
          <a:p>
            <a:pPr marL="571500" indent="-571500" algn="l">
              <a:buClrTx/>
            </a:pPr>
            <a:endParaRPr lang="es-AR" dirty="0">
              <a:solidFill>
                <a:schemeClr val="bg1"/>
              </a:solidFill>
              <a:latin typeface="Arial" pitchFamily="34" charset="0"/>
              <a:cs typeface="Arial" pitchFamily="34" charset="0"/>
            </a:endParaRPr>
          </a:p>
          <a:p>
            <a:pPr marL="571500" indent="-571500" algn="l">
              <a:buClrTx/>
            </a:pPr>
            <a:r>
              <a:rPr lang="es-A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I) Ventilación natural o estática</a:t>
            </a:r>
          </a:p>
          <a:p>
            <a:pPr marL="571500" indent="-571500" algn="just">
              <a:buClrTx/>
            </a:pPr>
            <a:r>
              <a:rPr lang="es-AR" dirty="0">
                <a:latin typeface="Arial" pitchFamily="34" charset="0"/>
                <a:cs typeface="Arial" pitchFamily="34" charset="0"/>
              </a:rPr>
              <a:t>La ventilación natural se basa en la formación de</a:t>
            </a:r>
          </a:p>
          <a:p>
            <a:pPr marL="571500" indent="-571500" algn="just">
              <a:buClrTx/>
            </a:pPr>
            <a:r>
              <a:rPr lang="es-AR" dirty="0">
                <a:latin typeface="Arial" pitchFamily="34" charset="0"/>
                <a:cs typeface="Arial" pitchFamily="34" charset="0"/>
              </a:rPr>
              <a:t>corrientes de aire producidas por diferencias de</a:t>
            </a:r>
          </a:p>
          <a:p>
            <a:pPr marL="571500" indent="-571500" algn="just">
              <a:buClrTx/>
            </a:pPr>
            <a:r>
              <a:rPr lang="es-AR" dirty="0">
                <a:latin typeface="Arial" pitchFamily="34" charset="0"/>
                <a:cs typeface="Arial" pitchFamily="34" charset="0"/>
              </a:rPr>
              <a:t>presión o temperatura dentro del alojamiento. </a:t>
            </a:r>
          </a:p>
          <a:p>
            <a:pPr marL="571500" indent="-571500" algn="l">
              <a:buClrTx/>
            </a:pPr>
            <a:endParaRPr lang="es-AR" dirty="0">
              <a:solidFill>
                <a:schemeClr val="bg1"/>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85728"/>
            <a:ext cx="7851648" cy="1200160"/>
          </a:xfrm>
        </p:spPr>
        <p:txBody>
          <a:bodyPr>
            <a:normAutofit/>
          </a:bodyPr>
          <a:lstStyle/>
          <a:p>
            <a:pPr algn="ctr"/>
            <a:r>
              <a:rPr lang="es-AR" sz="3600" dirty="0">
                <a:solidFill>
                  <a:srgbClr val="FFFF00"/>
                </a:solidFill>
                <a:latin typeface="Arial" pitchFamily="34" charset="0"/>
                <a:cs typeface="Arial" pitchFamily="34" charset="0"/>
              </a:rPr>
              <a:t>Puntos a tener en cuenta en la ventilación natural</a:t>
            </a:r>
          </a:p>
        </p:txBody>
      </p:sp>
      <p:sp>
        <p:nvSpPr>
          <p:cNvPr id="3" name="2 Subtítulo"/>
          <p:cNvSpPr>
            <a:spLocks noGrp="1"/>
          </p:cNvSpPr>
          <p:nvPr>
            <p:ph type="subTitle" idx="1"/>
          </p:nvPr>
        </p:nvSpPr>
        <p:spPr>
          <a:xfrm>
            <a:off x="533400" y="1571612"/>
            <a:ext cx="7854696" cy="4857784"/>
          </a:xfrm>
        </p:spPr>
        <p:txBody>
          <a:bodyPr>
            <a:normAutofit lnSpcReduction="10000"/>
          </a:bodyPr>
          <a:lstStyle/>
          <a:p>
            <a:pPr algn="just">
              <a:buClrTx/>
              <a:buFont typeface="Wingdings" pitchFamily="2" charset="2"/>
              <a:buChar char="§"/>
            </a:pPr>
            <a:r>
              <a:rPr lang="es-AR" b="1" dirty="0">
                <a:latin typeface="Arial" pitchFamily="34" charset="0"/>
                <a:cs typeface="Arial" pitchFamily="34" charset="0"/>
              </a:rPr>
              <a:t> El flujo de aire depende de la diferencia de temperatura entre el exterior y el interior, de la velocidad y dirección del viento y de la diferencia de altura entre la entrada y salida del aire. </a:t>
            </a:r>
          </a:p>
          <a:p>
            <a:pPr algn="just">
              <a:buClrTx/>
              <a:buFont typeface="Wingdings" pitchFamily="2" charset="2"/>
              <a:buChar char="§"/>
            </a:pPr>
            <a:r>
              <a:rPr lang="es-AR" b="1" dirty="0">
                <a:latin typeface="Arial" pitchFamily="34" charset="0"/>
                <a:cs typeface="Arial" pitchFamily="34" charset="0"/>
              </a:rPr>
              <a:t> No requiere de energía eléctrica.</a:t>
            </a:r>
          </a:p>
          <a:p>
            <a:pPr algn="just">
              <a:buClrTx/>
              <a:buFont typeface="Wingdings" pitchFamily="2" charset="2"/>
              <a:buChar char="§"/>
            </a:pPr>
            <a:r>
              <a:rPr lang="es-AR" b="1" dirty="0">
                <a:latin typeface="Arial" pitchFamily="34" charset="0"/>
                <a:cs typeface="Arial" pitchFamily="34" charset="0"/>
              </a:rPr>
              <a:t> La orientación del edificio es fundamental para que el sistema funcione.</a:t>
            </a:r>
          </a:p>
          <a:p>
            <a:pPr algn="just">
              <a:buClrTx/>
              <a:buFont typeface="Wingdings" pitchFamily="2" charset="2"/>
              <a:buChar char="§"/>
            </a:pPr>
            <a:r>
              <a:rPr lang="es-AR" b="1" dirty="0">
                <a:latin typeface="Arial" pitchFamily="34" charset="0"/>
                <a:cs typeface="Arial" pitchFamily="34" charset="0"/>
              </a:rPr>
              <a:t> Su mayor inconveniente es que, si no corre viento no vamos a tener flujo de aire en el interior del galpón. </a:t>
            </a:r>
          </a:p>
          <a:p>
            <a:pPr algn="just">
              <a:buClrTx/>
              <a:buFont typeface="Wingdings" pitchFamily="2" charset="2"/>
              <a:buChar char="§"/>
            </a:pPr>
            <a:r>
              <a:rPr lang="es-AR" b="1" dirty="0">
                <a:latin typeface="Arial" pitchFamily="34" charset="0"/>
                <a:cs typeface="Arial" pitchFamily="34" charset="0"/>
              </a:rPr>
              <a:t> Existen dos grandes sistemas de ventilación natural.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428604"/>
            <a:ext cx="7851648" cy="628656"/>
          </a:xfrm>
        </p:spPr>
        <p:txBody>
          <a:bodyPr>
            <a:normAutofit/>
          </a:bodyPr>
          <a:lstStyle/>
          <a:p>
            <a:pPr marL="914400" indent="-914400" algn="l">
              <a:buFont typeface="+mj-lt"/>
              <a:buAutoNum type="alphaUcPeriod"/>
            </a:pPr>
            <a:r>
              <a:rPr lang="es-AR" sz="3600" dirty="0">
                <a:solidFill>
                  <a:srgbClr val="FFFF00"/>
                </a:solidFill>
                <a:latin typeface="Arial" pitchFamily="34" charset="0"/>
                <a:cs typeface="Arial" pitchFamily="34" charset="0"/>
              </a:rPr>
              <a:t>Ventilación estática horizontal</a:t>
            </a:r>
          </a:p>
        </p:txBody>
      </p:sp>
      <p:sp>
        <p:nvSpPr>
          <p:cNvPr id="3" name="2 Subtítulo"/>
          <p:cNvSpPr>
            <a:spLocks noGrp="1"/>
          </p:cNvSpPr>
          <p:nvPr>
            <p:ph type="subTitle" idx="1"/>
          </p:nvPr>
        </p:nvSpPr>
        <p:spPr>
          <a:xfrm>
            <a:off x="533400" y="1214422"/>
            <a:ext cx="7854696" cy="1857388"/>
          </a:xfrm>
        </p:spPr>
        <p:txBody>
          <a:bodyPr/>
          <a:lstStyle/>
          <a:p>
            <a:pPr algn="just"/>
            <a:r>
              <a:rPr lang="es-AR" dirty="0">
                <a:latin typeface="Arial" pitchFamily="34" charset="0"/>
                <a:cs typeface="Arial" pitchFamily="34" charset="0"/>
              </a:rPr>
              <a:t>El principio físico en el que se basa, es de la acción del viento que incide en una fachada con ventana, provocando un aumento de presión que se contrapone con la depresión de la fachada opuesta.</a:t>
            </a:r>
          </a:p>
        </p:txBody>
      </p:sp>
      <p:graphicFrame>
        <p:nvGraphicFramePr>
          <p:cNvPr id="42017" name="Object 33"/>
          <p:cNvGraphicFramePr>
            <a:graphicFrameLocks noChangeAspect="1"/>
          </p:cNvGraphicFramePr>
          <p:nvPr>
            <p:extLst>
              <p:ext uri="{D42A27DB-BD31-4B8C-83A1-F6EECF244321}">
                <p14:modId xmlns:p14="http://schemas.microsoft.com/office/powerpoint/2010/main" val="3982593397"/>
              </p:ext>
            </p:extLst>
          </p:nvPr>
        </p:nvGraphicFramePr>
        <p:xfrm>
          <a:off x="785813" y="3036888"/>
          <a:ext cx="7145337" cy="3427412"/>
        </p:xfrm>
        <a:graphic>
          <a:graphicData uri="http://schemas.openxmlformats.org/presentationml/2006/ole">
            <mc:AlternateContent xmlns:mc="http://schemas.openxmlformats.org/markup-compatibility/2006">
              <mc:Choice xmlns:v="urn:schemas-microsoft-com:vml" Requires="v">
                <p:oleObj spid="_x0000_s42023" name="Document" r:id="rId3" imgW="5397500" imgH="2588506" progId="Word.Document.8">
                  <p:link updateAutomatic="1"/>
                </p:oleObj>
              </mc:Choice>
              <mc:Fallback>
                <p:oleObj name="Document" r:id="rId3" imgW="5397500" imgH="2588506" progId="Word.Document.8">
                  <p:link updateAutomatic="1"/>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036888"/>
                        <a:ext cx="7145337"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034" y="214290"/>
            <a:ext cx="7854696" cy="3643338"/>
          </a:xfrm>
        </p:spPr>
        <p:txBody>
          <a:bodyPr/>
          <a:lstStyle/>
          <a:p>
            <a:pPr algn="just">
              <a:buClr>
                <a:schemeClr val="tx1"/>
              </a:buClr>
              <a:buFont typeface="Arial" pitchFamily="34" charset="0"/>
              <a:buChar char="•"/>
            </a:pPr>
            <a:r>
              <a:rPr lang="es-AR" b="1" dirty="0">
                <a:latin typeface="Arial" pitchFamily="34" charset="0"/>
                <a:cs typeface="Arial" pitchFamily="34" charset="0"/>
              </a:rPr>
              <a:t> </a:t>
            </a:r>
            <a:r>
              <a:rPr lang="es-AR" sz="1800" b="1" dirty="0">
                <a:latin typeface="Arial" pitchFamily="34" charset="0"/>
                <a:cs typeface="Arial" pitchFamily="34" charset="0"/>
              </a:rPr>
              <a:t>Con vientos de solo 5 Km/Hs se produce una buena renovación de aire</a:t>
            </a:r>
          </a:p>
          <a:p>
            <a:pPr algn="just">
              <a:buClr>
                <a:schemeClr val="tx1"/>
              </a:buClr>
              <a:buFont typeface="Arial" pitchFamily="34" charset="0"/>
              <a:buChar char="•"/>
            </a:pPr>
            <a:r>
              <a:rPr lang="es-AR" sz="1800" b="1" dirty="0">
                <a:latin typeface="Arial" pitchFamily="34" charset="0"/>
                <a:cs typeface="Arial" pitchFamily="34" charset="0"/>
              </a:rPr>
              <a:t> Para la zona de Rio Cuarto la orientación de los galpones es de Este a Oeste, ya que los vientos predominantes son de Norte o Sur</a:t>
            </a:r>
          </a:p>
          <a:p>
            <a:pPr algn="just">
              <a:buClr>
                <a:schemeClr val="tx1"/>
              </a:buClr>
              <a:buFont typeface="Arial" pitchFamily="34" charset="0"/>
              <a:buChar char="•"/>
            </a:pPr>
            <a:r>
              <a:rPr lang="es-AR" sz="1800" b="1" dirty="0">
                <a:latin typeface="Arial" pitchFamily="34" charset="0"/>
                <a:cs typeface="Arial" pitchFamily="34" charset="0"/>
              </a:rPr>
              <a:t> Es muy importante el ancho de los galpones. No deben superar los 12 metros, si es mayor dificulta mucho la renovación de aire. </a:t>
            </a:r>
          </a:p>
        </p:txBody>
      </p:sp>
      <p:pic>
        <p:nvPicPr>
          <p:cNvPr id="45058" name="Picture 2" descr="engorde"/>
          <p:cNvPicPr>
            <a:picLocks noChangeAspect="1" noChangeArrowheads="1"/>
          </p:cNvPicPr>
          <p:nvPr/>
        </p:nvPicPr>
        <p:blipFill>
          <a:blip r:embed="rId2"/>
          <a:stretch>
            <a:fillRect/>
          </a:stretch>
        </p:blipFill>
        <p:spPr bwMode="auto">
          <a:xfrm>
            <a:off x="1071538" y="2214554"/>
            <a:ext cx="6682308" cy="446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5" descr="Image32"/>
          <p:cNvPicPr>
            <a:picLocks noChangeAspect="1" noChangeArrowheads="1"/>
          </p:cNvPicPr>
          <p:nvPr/>
        </p:nvPicPr>
        <p:blipFill>
          <a:blip r:embed="rId2"/>
          <a:stretch>
            <a:fillRect/>
          </a:stretch>
        </p:blipFill>
        <p:spPr bwMode="auto">
          <a:xfrm>
            <a:off x="0" y="428604"/>
            <a:ext cx="9087473" cy="58579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14348" y="214290"/>
            <a:ext cx="7851648" cy="2214578"/>
          </a:xfrm>
        </p:spPr>
        <p:txBody>
          <a:bodyPr>
            <a:normAutofit/>
          </a:bodyPr>
          <a:lstStyle/>
          <a:p>
            <a:pPr algn="ctr"/>
            <a:r>
              <a:rPr lang="es-AR" sz="2700" dirty="0">
                <a:solidFill>
                  <a:srgbClr val="FFFF00"/>
                </a:solidFill>
                <a:latin typeface="Arial" pitchFamily="34" charset="0"/>
                <a:cs typeface="Arial" pitchFamily="34" charset="0"/>
              </a:rPr>
              <a:t>La VENTILACION de los alojamientos bajo confinamiento es un proceso destinado a controlar diversos factores ambientales mediante la dilución del aire </a:t>
            </a:r>
            <a:r>
              <a:rPr lang="es-AR" sz="2700" dirty="0">
                <a:solidFill>
                  <a:srgbClr val="FFFF00"/>
                </a:solidFill>
                <a:effectLst>
                  <a:outerShdw blurRad="38100" dist="38100" dir="2700000" algn="tl">
                    <a:srgbClr val="000000">
                      <a:alpha val="43137"/>
                    </a:srgbClr>
                  </a:outerShdw>
                </a:effectLst>
                <a:latin typeface="Arial" pitchFamily="34" charset="0"/>
                <a:cs typeface="Arial" pitchFamily="34" charset="0"/>
              </a:rPr>
              <a:t>interno</a:t>
            </a:r>
            <a:r>
              <a:rPr lang="es-AR" sz="2700" dirty="0">
                <a:solidFill>
                  <a:srgbClr val="FFFF00"/>
                </a:solidFill>
                <a:latin typeface="Arial" pitchFamily="34" charset="0"/>
                <a:cs typeface="Arial" pitchFamily="34" charset="0"/>
              </a:rPr>
              <a:t> del alojamiento con aire externo (MWPS-32, 1990).</a:t>
            </a:r>
            <a:endParaRPr lang="es-AR" dirty="0">
              <a:solidFill>
                <a:srgbClr val="FFFF00"/>
              </a:solidFill>
              <a:latin typeface="Arial" pitchFamily="34" charset="0"/>
              <a:cs typeface="Arial" pitchFamily="34" charset="0"/>
            </a:endParaRPr>
          </a:p>
        </p:txBody>
      </p:sp>
      <p:sp>
        <p:nvSpPr>
          <p:cNvPr id="5" name="4 Subtítulo"/>
          <p:cNvSpPr>
            <a:spLocks noGrp="1"/>
          </p:cNvSpPr>
          <p:nvPr>
            <p:ph type="subTitle" idx="1"/>
          </p:nvPr>
        </p:nvSpPr>
        <p:spPr>
          <a:xfrm>
            <a:off x="500034" y="2714620"/>
            <a:ext cx="7854696" cy="3714776"/>
          </a:xfrm>
        </p:spPr>
        <p:txBody>
          <a:bodyPr>
            <a:normAutofit/>
          </a:bodyPr>
          <a:lstStyle/>
          <a:p>
            <a:pPr algn="l"/>
            <a:r>
              <a:rPr lang="es-AR" b="1" dirty="0">
                <a:effectLst>
                  <a:outerShdw blurRad="38100" dist="38100" dir="2700000" algn="tl">
                    <a:srgbClr val="000000">
                      <a:alpha val="43137"/>
                    </a:srgbClr>
                  </a:outerShdw>
                </a:effectLst>
                <a:latin typeface="Arial" pitchFamily="34" charset="0"/>
                <a:cs typeface="Arial" pitchFamily="34" charset="0"/>
              </a:rPr>
              <a:t>Importancia de la ventilación</a:t>
            </a:r>
            <a:r>
              <a:rPr lang="es-AR" dirty="0">
                <a:latin typeface="Arial" pitchFamily="34" charset="0"/>
                <a:cs typeface="Arial" pitchFamily="34" charset="0"/>
              </a:rPr>
              <a:t>:</a:t>
            </a:r>
          </a:p>
          <a:p>
            <a:pPr algn="l">
              <a:buClr>
                <a:schemeClr val="tx1"/>
              </a:buClr>
              <a:buFont typeface="Arial" pitchFamily="34" charset="0"/>
              <a:buChar char="•"/>
            </a:pPr>
            <a:r>
              <a:rPr lang="es-AR" dirty="0">
                <a:latin typeface="Arial" pitchFamily="34" charset="0"/>
                <a:cs typeface="Arial" pitchFamily="34" charset="0"/>
              </a:rPr>
              <a:t> Salud animal</a:t>
            </a:r>
          </a:p>
          <a:p>
            <a:pPr algn="l">
              <a:buClr>
                <a:schemeClr val="tx1"/>
              </a:buClr>
              <a:buFont typeface="Arial" pitchFamily="34" charset="0"/>
              <a:buChar char="•"/>
            </a:pPr>
            <a:r>
              <a:rPr lang="es-AR" dirty="0">
                <a:latin typeface="Arial" pitchFamily="34" charset="0"/>
                <a:cs typeface="Arial" pitchFamily="34" charset="0"/>
              </a:rPr>
              <a:t> Conversión del alimento</a:t>
            </a:r>
          </a:p>
          <a:p>
            <a:pPr algn="l">
              <a:buClr>
                <a:schemeClr val="tx1"/>
              </a:buClr>
              <a:buFont typeface="Arial" pitchFamily="34" charset="0"/>
              <a:buChar char="•"/>
            </a:pPr>
            <a:r>
              <a:rPr lang="es-AR" dirty="0">
                <a:latin typeface="Arial" pitchFamily="34" charset="0"/>
                <a:cs typeface="Arial" pitchFamily="34" charset="0"/>
              </a:rPr>
              <a:t> Hábitos de defecación</a:t>
            </a:r>
          </a:p>
          <a:p>
            <a:pPr algn="l">
              <a:buClr>
                <a:schemeClr val="tx1"/>
              </a:buClr>
              <a:buFont typeface="Arial" pitchFamily="34" charset="0"/>
              <a:buChar char="•"/>
            </a:pPr>
            <a:r>
              <a:rPr lang="es-AR" dirty="0">
                <a:latin typeface="Arial" pitchFamily="34" charset="0"/>
                <a:cs typeface="Arial" pitchFamily="34" charset="0"/>
              </a:rPr>
              <a:t> Durabilidad de las instalaciones</a:t>
            </a:r>
          </a:p>
          <a:p>
            <a:pPr algn="l">
              <a:buClr>
                <a:schemeClr val="tx1"/>
              </a:buClr>
              <a:buFont typeface="Arial" pitchFamily="34" charset="0"/>
              <a:buChar char="•"/>
            </a:pPr>
            <a:r>
              <a:rPr lang="es-AR" dirty="0">
                <a:latin typeface="Arial" pitchFamily="34" charset="0"/>
                <a:cs typeface="Arial" pitchFamily="34" charset="0"/>
              </a:rPr>
              <a:t> Condiciones de trabajo</a:t>
            </a:r>
            <a:endParaRPr lang="es-A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357166"/>
            <a:ext cx="7851648" cy="700094"/>
          </a:xfrm>
        </p:spPr>
        <p:txBody>
          <a:bodyPr>
            <a:normAutofit/>
          </a:bodyPr>
          <a:lstStyle/>
          <a:p>
            <a:pPr marL="914400" indent="-914400" algn="l">
              <a:buFont typeface="+mj-lt"/>
              <a:buAutoNum type="alphaUcPeriod" startAt="2"/>
            </a:pPr>
            <a:r>
              <a:rPr lang="es-AR" sz="3600" dirty="0">
                <a:solidFill>
                  <a:srgbClr val="FFFF00"/>
                </a:solidFill>
                <a:latin typeface="Arial" pitchFamily="34" charset="0"/>
                <a:cs typeface="Arial" pitchFamily="34" charset="0"/>
              </a:rPr>
              <a:t>Ventilación estática vertical</a:t>
            </a:r>
          </a:p>
        </p:txBody>
      </p:sp>
      <p:sp>
        <p:nvSpPr>
          <p:cNvPr id="3" name="2 Subtítulo"/>
          <p:cNvSpPr>
            <a:spLocks noGrp="1"/>
          </p:cNvSpPr>
          <p:nvPr>
            <p:ph type="subTitle" idx="1"/>
          </p:nvPr>
        </p:nvSpPr>
        <p:spPr>
          <a:xfrm>
            <a:off x="571472" y="1571612"/>
            <a:ext cx="7854696" cy="4572032"/>
          </a:xfrm>
        </p:spPr>
        <p:txBody>
          <a:bodyPr/>
          <a:lstStyle/>
          <a:p>
            <a:pPr algn="just"/>
            <a:r>
              <a:rPr lang="es-AR" dirty="0">
                <a:latin typeface="Arial" pitchFamily="34" charset="0"/>
                <a:cs typeface="Arial" pitchFamily="34" charset="0"/>
              </a:rPr>
              <a:t>Es la que tienen lugar por la cumbrera (barrido vertical), en donde se colocan chimeneas o aberturas continuas. </a:t>
            </a:r>
          </a:p>
        </p:txBody>
      </p:sp>
      <p:graphicFrame>
        <p:nvGraphicFramePr>
          <p:cNvPr id="142337" name="Object 1"/>
          <p:cNvGraphicFramePr>
            <a:graphicFrameLocks noChangeAspect="1"/>
          </p:cNvGraphicFramePr>
          <p:nvPr/>
        </p:nvGraphicFramePr>
        <p:xfrm>
          <a:off x="571472" y="2857496"/>
          <a:ext cx="7858180" cy="3746502"/>
        </p:xfrm>
        <a:graphic>
          <a:graphicData uri="http://schemas.openxmlformats.org/presentationml/2006/ole">
            <mc:AlternateContent xmlns:mc="http://schemas.openxmlformats.org/markup-compatibility/2006">
              <mc:Choice xmlns:v="urn:schemas-microsoft-com:vml" Requires="v">
                <p:oleObj spid="_x0000_s142343" name="Documento" r:id="rId3" imgW="5397500" imgH="2574085" progId="Word.Document.12">
                  <p:embed/>
                </p:oleObj>
              </mc:Choice>
              <mc:Fallback>
                <p:oleObj name="Documento" r:id="rId3" imgW="5397500" imgH="2574085" progId="Word.Document.12">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2857496"/>
                        <a:ext cx="7858180" cy="374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85720" y="500042"/>
            <a:ext cx="8858280" cy="4832092"/>
          </a:xfrm>
          <a:prstGeom prst="rect">
            <a:avLst/>
          </a:prstGeom>
        </p:spPr>
        <p:txBody>
          <a:bodyPr wrap="square">
            <a:spAutoFit/>
          </a:bodyPr>
          <a:lstStyle/>
          <a:p>
            <a:pPr algn="just"/>
            <a:endParaRPr lang="es-AR" sz="2800" dirty="0">
              <a:latin typeface="Arial" pitchFamily="34" charset="0"/>
              <a:cs typeface="Arial" pitchFamily="34" charset="0"/>
            </a:endParaRPr>
          </a:p>
          <a:p>
            <a:pPr algn="just"/>
            <a:endParaRPr lang="es-AR" sz="2800" dirty="0">
              <a:latin typeface="Arial" pitchFamily="34" charset="0"/>
              <a:cs typeface="Arial" pitchFamily="34" charset="0"/>
            </a:endParaRPr>
          </a:p>
          <a:p>
            <a:pPr algn="just"/>
            <a:r>
              <a:rPr lang="es-AR" sz="2800" dirty="0">
                <a:latin typeface="Arial" pitchFamily="34" charset="0"/>
                <a:cs typeface="Arial" pitchFamily="34" charset="0"/>
              </a:rPr>
              <a:t>El principio físico en el que se basa, es en que el aire caliente pesa menos que el aire frio y el aire húmedo es mas ligero que el aire seco.</a:t>
            </a:r>
          </a:p>
          <a:p>
            <a:pPr algn="just"/>
            <a:endParaRPr lang="es-AR" sz="2800" dirty="0">
              <a:latin typeface="Arial" pitchFamily="34" charset="0"/>
              <a:cs typeface="Arial" pitchFamily="34" charset="0"/>
            </a:endParaRPr>
          </a:p>
          <a:p>
            <a:pPr algn="just"/>
            <a:endParaRPr lang="es-AR" sz="2800" dirty="0">
              <a:latin typeface="Arial" pitchFamily="34" charset="0"/>
              <a:cs typeface="Arial" pitchFamily="34" charset="0"/>
            </a:endParaRPr>
          </a:p>
          <a:p>
            <a:pPr algn="just"/>
            <a:r>
              <a:rPr lang="es-AR" sz="2800" dirty="0">
                <a:latin typeface="Arial" pitchFamily="34" charset="0"/>
                <a:cs typeface="Arial" pitchFamily="34" charset="0"/>
              </a:rPr>
              <a:t>¿Qué significa? …… que el aire caliente y húmedo se encuentra en contacto con los animales, sube a las capas mas altas del galpón siendo sustituido por el aire mas fresco y seco del exterior.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Imagen 3" descr="Image23"/>
          <p:cNvPicPr>
            <a:picLocks noChangeAspect="1" noChangeArrowheads="1"/>
          </p:cNvPicPr>
          <p:nvPr/>
        </p:nvPicPr>
        <p:blipFill>
          <a:blip r:embed="rId2"/>
          <a:srcRect/>
          <a:stretch>
            <a:fillRect/>
          </a:stretch>
        </p:blipFill>
        <p:spPr bwMode="auto">
          <a:xfrm>
            <a:off x="1571604" y="176058"/>
            <a:ext cx="6357982" cy="653909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6" descr="DSC00477"/>
          <p:cNvPicPr>
            <a:picLocks noChangeAspect="1" noChangeArrowheads="1"/>
          </p:cNvPicPr>
          <p:nvPr/>
        </p:nvPicPr>
        <p:blipFill>
          <a:blip r:embed="rId2" cstate="print"/>
          <a:srcRect/>
          <a:stretch>
            <a:fillRect/>
          </a:stretch>
        </p:blipFill>
        <p:spPr bwMode="auto">
          <a:xfrm>
            <a:off x="214314" y="100196"/>
            <a:ext cx="8715404" cy="6543514"/>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785794"/>
            <a:ext cx="7851648" cy="700094"/>
          </a:xfrm>
        </p:spPr>
        <p:txBody>
          <a:bodyPr>
            <a:normAutofit/>
          </a:bodyPr>
          <a:lstStyle/>
          <a:p>
            <a:pPr algn="l"/>
            <a:r>
              <a:rPr lang="es-AR" sz="3600" dirty="0">
                <a:solidFill>
                  <a:srgbClr val="FFFF00"/>
                </a:solidFill>
                <a:latin typeface="Arial" pitchFamily="34" charset="0"/>
                <a:cs typeface="Arial" pitchFamily="34" charset="0"/>
              </a:rPr>
              <a:t>II) Ventilación dinámica o forzada</a:t>
            </a:r>
          </a:p>
        </p:txBody>
      </p:sp>
      <p:sp>
        <p:nvSpPr>
          <p:cNvPr id="3" name="2 Subtítulo"/>
          <p:cNvSpPr>
            <a:spLocks noGrp="1"/>
          </p:cNvSpPr>
          <p:nvPr>
            <p:ph type="subTitle" idx="1"/>
          </p:nvPr>
        </p:nvSpPr>
        <p:spPr>
          <a:xfrm>
            <a:off x="500034" y="2285992"/>
            <a:ext cx="7854696" cy="3357586"/>
          </a:xfrm>
        </p:spPr>
        <p:txBody>
          <a:bodyPr>
            <a:normAutofit fontScale="92500" lnSpcReduction="10000"/>
          </a:bodyPr>
          <a:lstStyle/>
          <a:p>
            <a:pPr algn="just"/>
            <a:r>
              <a:rPr lang="es-AR" dirty="0">
                <a:latin typeface="Arial" pitchFamily="34" charset="0"/>
                <a:cs typeface="Arial" pitchFamily="34" charset="0"/>
              </a:rPr>
              <a:t>Se basa en forzar el movimiento del aire mediante el uso de ventiladores.</a:t>
            </a:r>
          </a:p>
          <a:p>
            <a:pPr algn="just"/>
            <a:r>
              <a:rPr lang="es-AR" dirty="0">
                <a:latin typeface="Arial" pitchFamily="34" charset="0"/>
                <a:cs typeface="Arial" pitchFamily="34" charset="0"/>
              </a:rPr>
              <a:t>Este sistema no depende de las corrientes de aire de afuera, ni de la orientación de los galpones.</a:t>
            </a:r>
          </a:p>
          <a:p>
            <a:pPr algn="just"/>
            <a:r>
              <a:rPr lang="es-AR" dirty="0">
                <a:latin typeface="Arial" pitchFamily="34" charset="0"/>
                <a:cs typeface="Arial" pitchFamily="34" charset="0"/>
              </a:rPr>
              <a:t>Ayuda a regular las corrientes de aire no solo en verano sino en invierno, con lo cual se ahorra en energía para calefacción.</a:t>
            </a:r>
          </a:p>
          <a:p>
            <a:pPr algn="just"/>
            <a:r>
              <a:rPr lang="es-AR" dirty="0">
                <a:latin typeface="Arial" pitchFamily="34" charset="0"/>
                <a:cs typeface="Arial" pitchFamily="34" charset="0"/>
              </a:rPr>
              <a:t>Existen dos tipos de ventilación forzada: por depresión o por sobre presión.</a:t>
            </a:r>
          </a:p>
          <a:p>
            <a:pPr algn="just"/>
            <a:endParaRPr lang="es-AR"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14290"/>
            <a:ext cx="7851648" cy="1271598"/>
          </a:xfrm>
        </p:spPr>
        <p:txBody>
          <a:bodyPr>
            <a:normAutofit/>
          </a:bodyPr>
          <a:lstStyle/>
          <a:p>
            <a:pPr algn="ctr"/>
            <a:r>
              <a:rPr lang="es-AR" sz="3600" dirty="0">
                <a:solidFill>
                  <a:srgbClr val="FFFF00"/>
                </a:solidFill>
                <a:latin typeface="Arial" pitchFamily="34" charset="0"/>
                <a:cs typeface="Arial" pitchFamily="34" charset="0"/>
              </a:rPr>
              <a:t>Ventilación dinámica por extracción o depresión</a:t>
            </a:r>
          </a:p>
        </p:txBody>
      </p:sp>
      <p:sp>
        <p:nvSpPr>
          <p:cNvPr id="3" name="2 Subtítulo"/>
          <p:cNvSpPr>
            <a:spLocks noGrp="1"/>
          </p:cNvSpPr>
          <p:nvPr>
            <p:ph type="subTitle" idx="1"/>
          </p:nvPr>
        </p:nvSpPr>
        <p:spPr>
          <a:xfrm>
            <a:off x="500034" y="1571612"/>
            <a:ext cx="7854696" cy="1414910"/>
          </a:xfrm>
        </p:spPr>
        <p:txBody>
          <a:bodyPr>
            <a:noAutofit/>
          </a:bodyPr>
          <a:lstStyle/>
          <a:p>
            <a:pPr algn="just"/>
            <a:r>
              <a:rPr lang="es-AR" dirty="0">
                <a:latin typeface="Arial" pitchFamily="34" charset="0"/>
                <a:cs typeface="Arial" pitchFamily="34" charset="0"/>
              </a:rPr>
              <a:t>El aire viciado es extraído mediante un ventilador (extractor), originando una disminución de presión en el interior del local (depresión) que permite la entrada de aire exterior para igualar presiones.</a:t>
            </a:r>
          </a:p>
          <a:p>
            <a:r>
              <a:rPr lang="es-AR" dirty="0"/>
              <a:t> </a:t>
            </a:r>
          </a:p>
          <a:p>
            <a:endParaRPr lang="es-AR" dirty="0"/>
          </a:p>
        </p:txBody>
      </p:sp>
      <p:graphicFrame>
        <p:nvGraphicFramePr>
          <p:cNvPr id="68644" name="Object 36"/>
          <p:cNvGraphicFramePr>
            <a:graphicFrameLocks noChangeAspect="1"/>
          </p:cNvGraphicFramePr>
          <p:nvPr/>
        </p:nvGraphicFramePr>
        <p:xfrm>
          <a:off x="842215" y="3143248"/>
          <a:ext cx="7373123" cy="3714752"/>
        </p:xfrm>
        <a:graphic>
          <a:graphicData uri="http://schemas.openxmlformats.org/presentationml/2006/ole">
            <mc:AlternateContent xmlns:mc="http://schemas.openxmlformats.org/markup-compatibility/2006">
              <mc:Choice xmlns:v="urn:schemas-microsoft-com:vml" Requires="v">
                <p:oleObj spid="_x0000_s68650" name="Documento" r:id="rId3" imgW="5397500" imgH="2720094" progId="Word.Document.12">
                  <p:embed/>
                </p:oleObj>
              </mc:Choice>
              <mc:Fallback>
                <p:oleObj name="Documento" r:id="rId3" imgW="5397500" imgH="2720094" progId="Word.Document.12">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215" y="3143248"/>
                        <a:ext cx="7373123" cy="37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n 1" descr="FOTO MODULO MATERNIDAD CARNERILLO GENERAL REDUC DSC0044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n 2" descr="P1120070"/>
          <p:cNvPicPr>
            <a:picLocks noChangeAspect="1" noChangeArrowheads="1"/>
          </p:cNvPicPr>
          <p:nvPr/>
        </p:nvPicPr>
        <p:blipFill>
          <a:blip r:embed="rId2"/>
          <a:srcRect/>
          <a:stretch>
            <a:fillRect/>
          </a:stretch>
        </p:blipFill>
        <p:spPr bwMode="auto">
          <a:xfrm>
            <a:off x="0" y="0"/>
            <a:ext cx="9144000" cy="692075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dirty="0"/>
          </a:p>
        </p:txBody>
      </p:sp>
      <p:sp>
        <p:nvSpPr>
          <p:cNvPr id="3" name="2 Subtítulo"/>
          <p:cNvSpPr>
            <a:spLocks noGrp="1"/>
          </p:cNvSpPr>
          <p:nvPr>
            <p:ph type="subTitle" idx="1"/>
          </p:nvPr>
        </p:nvSpPr>
        <p:spPr/>
        <p:txBody>
          <a:bodyPr/>
          <a:lstStyle/>
          <a:p>
            <a:endParaRPr lang="es-AR" dirty="0"/>
          </a:p>
        </p:txBody>
      </p:sp>
      <p:pic>
        <p:nvPicPr>
          <p:cNvPr id="4" name="Picture 5" descr="MATERNIDAD CARNERILLO PANEL ENFRIAMIENTO EVAP REDUC DSC00409"/>
          <p:cNvPicPr>
            <a:picLocks noChangeAspect="1" noChangeArrowheads="1"/>
          </p:cNvPicPr>
          <p:nvPr/>
        </p:nvPicPr>
        <p:blipFill>
          <a:blip r:embed="rId2"/>
          <a:srcRect/>
          <a:stretch>
            <a:fillRect/>
          </a:stretch>
        </p:blipFill>
        <p:spPr>
          <a:xfrm>
            <a:off x="0" y="-22225"/>
            <a:ext cx="9144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n 3" descr="P112007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71472" y="0"/>
            <a:ext cx="7851648" cy="628656"/>
          </a:xfrm>
        </p:spPr>
        <p:txBody>
          <a:bodyPr>
            <a:normAutofit/>
          </a:bodyPr>
          <a:lstStyle/>
          <a:p>
            <a:pPr algn="ctr"/>
            <a:r>
              <a:rPr lang="es-AR" sz="3600" dirty="0">
                <a:solidFill>
                  <a:srgbClr val="FFFF00"/>
                </a:solidFill>
                <a:effectLst/>
                <a:latin typeface="Arial" pitchFamily="34" charset="0"/>
                <a:cs typeface="Arial" pitchFamily="34" charset="0"/>
              </a:rPr>
              <a:t>Finalidades de la Ventilación</a:t>
            </a:r>
          </a:p>
        </p:txBody>
      </p:sp>
      <p:sp>
        <p:nvSpPr>
          <p:cNvPr id="5" name="4 Subtítulo"/>
          <p:cNvSpPr>
            <a:spLocks noGrp="1"/>
          </p:cNvSpPr>
          <p:nvPr>
            <p:ph type="subTitle" idx="1"/>
          </p:nvPr>
        </p:nvSpPr>
        <p:spPr>
          <a:xfrm>
            <a:off x="571472" y="714356"/>
            <a:ext cx="7854696" cy="2000264"/>
          </a:xfrm>
        </p:spPr>
        <p:txBody>
          <a:bodyPr>
            <a:normAutofit/>
          </a:bodyPr>
          <a:lstStyle/>
          <a:p>
            <a:pPr algn="l">
              <a:buClrTx/>
              <a:buFont typeface="Arial" pitchFamily="34" charset="0"/>
              <a:buChar char="•"/>
            </a:pPr>
            <a:r>
              <a:rPr lang="es-AR" dirty="0"/>
              <a:t> Proveer OXIGENO</a:t>
            </a:r>
          </a:p>
          <a:p>
            <a:pPr algn="l">
              <a:buClrTx/>
              <a:buFont typeface="Arial" pitchFamily="34" charset="0"/>
              <a:buChar char="•"/>
            </a:pPr>
            <a:r>
              <a:rPr lang="es-AR" dirty="0"/>
              <a:t> Remover el exceso de HUMEDAD</a:t>
            </a:r>
          </a:p>
          <a:p>
            <a:pPr algn="l">
              <a:buClrTx/>
              <a:buFont typeface="Arial" pitchFamily="34" charset="0"/>
              <a:buChar char="•"/>
            </a:pPr>
            <a:r>
              <a:rPr lang="es-AR" dirty="0"/>
              <a:t> Controlar la TEMPERATURA</a:t>
            </a:r>
          </a:p>
          <a:p>
            <a:pPr algn="l">
              <a:buClrTx/>
              <a:buFont typeface="Arial" pitchFamily="34" charset="0"/>
              <a:buChar char="•"/>
            </a:pPr>
            <a:r>
              <a:rPr lang="es-AR" dirty="0"/>
              <a:t> Remover los contaminantes GASES y POLVOS</a:t>
            </a:r>
          </a:p>
        </p:txBody>
      </p:sp>
      <p:graphicFrame>
        <p:nvGraphicFramePr>
          <p:cNvPr id="2137" name="Object 89"/>
          <p:cNvGraphicFramePr>
            <a:graphicFrameLocks noChangeAspect="1"/>
          </p:cNvGraphicFramePr>
          <p:nvPr>
            <p:extLst>
              <p:ext uri="{D42A27DB-BD31-4B8C-83A1-F6EECF244321}">
                <p14:modId xmlns:p14="http://schemas.microsoft.com/office/powerpoint/2010/main" val="3060912728"/>
              </p:ext>
            </p:extLst>
          </p:nvPr>
        </p:nvGraphicFramePr>
        <p:xfrm>
          <a:off x="854075" y="3001963"/>
          <a:ext cx="7162800" cy="3170237"/>
        </p:xfrm>
        <a:graphic>
          <a:graphicData uri="http://schemas.openxmlformats.org/presentationml/2006/ole">
            <mc:AlternateContent xmlns:mc="http://schemas.openxmlformats.org/markup-compatibility/2006">
              <mc:Choice xmlns:v="urn:schemas-microsoft-com:vml" Requires="v">
                <p:oleObj spid="_x0000_s2143" name="Document" r:id="rId3" imgW="5405320" imgH="2392748" progId="Word.Document.12">
                  <p:embed/>
                </p:oleObj>
              </mc:Choice>
              <mc:Fallback>
                <p:oleObj name="Document" r:id="rId3" imgW="5405320" imgH="2392748" progId="Word.Document.12">
                  <p:embed/>
                  <p:pic>
                    <p:nvPicPr>
                      <p:cNvPr id="0" name="Picture 89"/>
                      <p:cNvPicPr>
                        <a:picLocks noChangeAspect="1" noChangeArrowheads="1"/>
                      </p:cNvPicPr>
                      <p:nvPr/>
                    </p:nvPicPr>
                    <p:blipFill>
                      <a:blip r:embed="rId4"/>
                      <a:srcRect/>
                      <a:stretch>
                        <a:fillRect/>
                      </a:stretch>
                    </p:blipFill>
                    <p:spPr bwMode="auto">
                      <a:xfrm>
                        <a:off x="854075" y="3001963"/>
                        <a:ext cx="71628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dirty="0"/>
          </a:p>
        </p:txBody>
      </p:sp>
      <p:sp>
        <p:nvSpPr>
          <p:cNvPr id="3" name="2 Subtítulo"/>
          <p:cNvSpPr>
            <a:spLocks noGrp="1"/>
          </p:cNvSpPr>
          <p:nvPr>
            <p:ph type="subTitle" idx="1"/>
          </p:nvPr>
        </p:nvSpPr>
        <p:spPr/>
        <p:txBody>
          <a:bodyPr/>
          <a:lstStyle/>
          <a:p>
            <a:endParaRPr lang="es-AR" dirty="0"/>
          </a:p>
        </p:txBody>
      </p:sp>
      <p:pic>
        <p:nvPicPr>
          <p:cNvPr id="4" name="Picture 4" descr="vk-5vcm"/>
          <p:cNvPicPr>
            <a:picLocks noChangeAspect="1" noChangeArrowheads="1"/>
          </p:cNvPicPr>
          <p:nvPr/>
        </p:nvPicPr>
        <p:blipFill>
          <a:blip r:embed="rId2"/>
          <a:srcRect/>
          <a:stretch>
            <a:fillRect/>
          </a:stretch>
        </p:blipFill>
        <p:spPr bwMode="auto">
          <a:xfrm>
            <a:off x="0" y="-26965"/>
            <a:ext cx="9178861" cy="688496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agen 4" descr="DSC00453"/>
          <p:cNvPicPr>
            <a:picLocks noChangeAspect="1" noChangeArrowheads="1"/>
          </p:cNvPicPr>
          <p:nvPr/>
        </p:nvPicPr>
        <p:blipFill>
          <a:blip r:embed="rId2" cstate="print"/>
          <a:srcRect/>
          <a:stretch>
            <a:fillRect/>
          </a:stretch>
        </p:blipFill>
        <p:spPr bwMode="auto">
          <a:xfrm>
            <a:off x="0" y="0"/>
            <a:ext cx="9144000" cy="683879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Sistema-de-ventilacion-para-galpones-y-naves-porcinos-con-fans-extractores-de-aire-Razas-Porcinas"/>
          <p:cNvPicPr>
            <a:picLocks noChangeAspect="1" noChangeArrowheads="1"/>
          </p:cNvPicPr>
          <p:nvPr/>
        </p:nvPicPr>
        <p:blipFill>
          <a:blip r:embed="rId2"/>
          <a:srcRect/>
          <a:stretch>
            <a:fillRect/>
          </a:stretch>
        </p:blipFill>
        <p:spPr bwMode="auto">
          <a:xfrm>
            <a:off x="35723" y="285752"/>
            <a:ext cx="9108309" cy="607220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DSC0455-1024x687"/>
          <p:cNvPicPr>
            <a:picLocks noChangeAspect="1" noChangeArrowheads="1"/>
          </p:cNvPicPr>
          <p:nvPr/>
        </p:nvPicPr>
        <p:blipFill>
          <a:blip r:embed="rId2"/>
          <a:srcRect/>
          <a:stretch>
            <a:fillRect/>
          </a:stretch>
        </p:blipFill>
        <p:spPr bwMode="auto">
          <a:xfrm>
            <a:off x="0" y="285752"/>
            <a:ext cx="9197072" cy="6143644"/>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214290"/>
            <a:ext cx="7851648" cy="1200160"/>
          </a:xfrm>
        </p:spPr>
        <p:txBody>
          <a:bodyPr>
            <a:normAutofit/>
          </a:bodyPr>
          <a:lstStyle/>
          <a:p>
            <a:pPr algn="ctr"/>
            <a:r>
              <a:rPr lang="es-AR" sz="3600" dirty="0">
                <a:solidFill>
                  <a:srgbClr val="FFFF00"/>
                </a:solidFill>
                <a:latin typeface="Arial" pitchFamily="34" charset="0"/>
                <a:cs typeface="Arial" pitchFamily="34" charset="0"/>
              </a:rPr>
              <a:t>Ventilación dinámica por impulsión o sobre presión</a:t>
            </a:r>
          </a:p>
        </p:txBody>
      </p:sp>
      <p:sp>
        <p:nvSpPr>
          <p:cNvPr id="3" name="2 Subtítulo"/>
          <p:cNvSpPr>
            <a:spLocks noGrp="1"/>
          </p:cNvSpPr>
          <p:nvPr>
            <p:ph type="subTitle" idx="1"/>
          </p:nvPr>
        </p:nvSpPr>
        <p:spPr>
          <a:xfrm>
            <a:off x="571472" y="1500174"/>
            <a:ext cx="7854696" cy="1714512"/>
          </a:xfrm>
        </p:spPr>
        <p:txBody>
          <a:bodyPr/>
          <a:lstStyle/>
          <a:p>
            <a:pPr algn="just"/>
            <a:r>
              <a:rPr lang="es-AR" dirty="0">
                <a:latin typeface="Arial" pitchFamily="34" charset="0"/>
                <a:cs typeface="Arial" pitchFamily="34" charset="0"/>
              </a:rPr>
              <a:t>El aire fresco exterior se impulsa al interior del alojamiento, creando una sobre presión que hace que el aire viciado salga al exterior a través de los huecos de evacuación</a:t>
            </a:r>
            <a:r>
              <a:rPr lang="es-AR" dirty="0"/>
              <a:t>.</a:t>
            </a:r>
          </a:p>
          <a:p>
            <a:endParaRPr lang="es-AR" dirty="0"/>
          </a:p>
        </p:txBody>
      </p:sp>
      <p:graphicFrame>
        <p:nvGraphicFramePr>
          <p:cNvPr id="81924" name="Object 4"/>
          <p:cNvGraphicFramePr>
            <a:graphicFrameLocks noChangeAspect="1"/>
          </p:cNvGraphicFramePr>
          <p:nvPr/>
        </p:nvGraphicFramePr>
        <p:xfrm>
          <a:off x="571471" y="3143248"/>
          <a:ext cx="7876617" cy="3500462"/>
        </p:xfrm>
        <a:graphic>
          <a:graphicData uri="http://schemas.openxmlformats.org/presentationml/2006/ole">
            <mc:AlternateContent xmlns:mc="http://schemas.openxmlformats.org/markup-compatibility/2006">
              <mc:Choice xmlns:v="urn:schemas-microsoft-com:vml" Requires="v">
                <p:oleObj spid="_x0000_s81930" name="Documento" r:id="rId3" imgW="5397500" imgH="2402119" progId="Word.Document.12">
                  <p:embed/>
                </p:oleObj>
              </mc:Choice>
              <mc:Fallback>
                <p:oleObj name="Documento" r:id="rId3" imgW="5397500" imgH="2402119" progId="Word.Document.12">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1" y="3143248"/>
                        <a:ext cx="7876617" cy="35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erdos-nota-700x466"/>
          <p:cNvPicPr>
            <a:picLocks noChangeAspect="1" noChangeArrowheads="1"/>
          </p:cNvPicPr>
          <p:nvPr/>
        </p:nvPicPr>
        <p:blipFill>
          <a:blip r:embed="rId2"/>
          <a:srcRect/>
          <a:stretch>
            <a:fillRect/>
          </a:stretch>
        </p:blipFill>
        <p:spPr bwMode="auto">
          <a:xfrm>
            <a:off x="0" y="357190"/>
            <a:ext cx="9144028" cy="607220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interior-de-la-granja-porcino-finalizada-1011901"/>
          <p:cNvPicPr>
            <a:picLocks noChangeAspect="1" noChangeArrowheads="1"/>
          </p:cNvPicPr>
          <p:nvPr/>
        </p:nvPicPr>
        <p:blipFill>
          <a:blip r:embed="rId2"/>
          <a:srcRect/>
          <a:stretch>
            <a:fillRect/>
          </a:stretch>
        </p:blipFill>
        <p:spPr bwMode="auto">
          <a:xfrm>
            <a:off x="0" y="500066"/>
            <a:ext cx="9144865" cy="55721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03"/>
          <p:cNvPicPr>
            <a:picLocks noChangeAspect="1" noChangeArrowheads="1"/>
          </p:cNvPicPr>
          <p:nvPr/>
        </p:nvPicPr>
        <p:blipFill>
          <a:blip r:embed="rId2"/>
          <a:srcRect/>
          <a:stretch>
            <a:fillRect/>
          </a:stretch>
        </p:blipFill>
        <p:spPr bwMode="auto">
          <a:xfrm>
            <a:off x="0" y="-1"/>
            <a:ext cx="9144000" cy="6882581"/>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agen 11" descr="P7190015"/>
          <p:cNvPicPr>
            <a:picLocks noChangeAspect="1" noChangeArrowheads="1"/>
          </p:cNvPicPr>
          <p:nvPr/>
        </p:nvPicPr>
        <p:blipFill>
          <a:blip r:embed="rId2"/>
          <a:srcRect/>
          <a:stretch>
            <a:fillRect/>
          </a:stretch>
        </p:blipFill>
        <p:spPr bwMode="auto">
          <a:xfrm>
            <a:off x="0" y="0"/>
            <a:ext cx="9121806"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200100P1040779"/>
          <p:cNvPicPr>
            <a:picLocks noChangeAspect="1" noChangeArrowheads="1"/>
          </p:cNvPicPr>
          <p:nvPr/>
        </p:nvPicPr>
        <p:blipFill>
          <a:blip r:embed="rId2"/>
          <a:srcRect/>
          <a:stretch>
            <a:fillRect/>
          </a:stretch>
        </p:blipFill>
        <p:spPr bwMode="auto">
          <a:xfrm>
            <a:off x="0" y="0"/>
            <a:ext cx="9160686"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42910" y="928670"/>
            <a:ext cx="7851648" cy="1661993"/>
          </a:xfrm>
        </p:spPr>
        <p:txBody>
          <a:bodyPr anchor="ctr">
            <a:spAutoFit/>
          </a:bodyPr>
          <a:lstStyle/>
          <a:p>
            <a:pPr lvl="0" algn="ctr"/>
            <a:r>
              <a:rPr lang="es-AR" sz="3600" dirty="0">
                <a:solidFill>
                  <a:srgbClr val="FFFF00"/>
                </a:solidFill>
                <a:latin typeface="Arial" pitchFamily="34" charset="0"/>
                <a:cs typeface="Arial" pitchFamily="34" charset="0"/>
              </a:rPr>
              <a:t>Problemas </a:t>
            </a:r>
            <a:r>
              <a:rPr lang="es-AR" sz="3600" dirty="0">
                <a:solidFill>
                  <a:srgbClr val="FFFF00"/>
                </a:solidFill>
                <a:effectLst/>
                <a:latin typeface="Arial" pitchFamily="34" charset="0"/>
                <a:cs typeface="Arial" pitchFamily="34" charset="0"/>
              </a:rPr>
              <a:t>ambientales</a:t>
            </a:r>
            <a:r>
              <a:rPr lang="es-AR" sz="3600" dirty="0">
                <a:solidFill>
                  <a:srgbClr val="FFFF00"/>
                </a:solidFill>
                <a:latin typeface="Arial" pitchFamily="34" charset="0"/>
                <a:cs typeface="Arial" pitchFamily="34" charset="0"/>
              </a:rPr>
              <a:t> más comunes al visitar unidades en confinamiento</a:t>
            </a:r>
          </a:p>
        </p:txBody>
      </p:sp>
      <p:sp>
        <p:nvSpPr>
          <p:cNvPr id="5" name="4 Subtítulo"/>
          <p:cNvSpPr>
            <a:spLocks noGrp="1"/>
          </p:cNvSpPr>
          <p:nvPr>
            <p:ph type="subTitle" idx="1"/>
          </p:nvPr>
        </p:nvSpPr>
        <p:spPr>
          <a:xfrm>
            <a:off x="500034" y="2857496"/>
            <a:ext cx="7854696" cy="2928958"/>
          </a:xfrm>
        </p:spPr>
        <p:txBody>
          <a:bodyPr>
            <a:normAutofit/>
          </a:bodyPr>
          <a:lstStyle/>
          <a:p>
            <a:pPr algn="l">
              <a:buClrTx/>
              <a:buFont typeface="Arial" pitchFamily="34" charset="0"/>
              <a:buChar char="•"/>
            </a:pPr>
            <a:r>
              <a:rPr lang="es-AR" dirty="0">
                <a:latin typeface="Arial" pitchFamily="34" charset="0"/>
                <a:cs typeface="Arial" pitchFamily="34" charset="0"/>
              </a:rPr>
              <a:t> Alta humedad relativa </a:t>
            </a:r>
          </a:p>
          <a:p>
            <a:pPr algn="l">
              <a:buClrTx/>
              <a:buFont typeface="Arial" pitchFamily="34" charset="0"/>
              <a:buChar char="•"/>
            </a:pPr>
            <a:r>
              <a:rPr lang="es-AR" dirty="0">
                <a:latin typeface="Arial" pitchFamily="34" charset="0"/>
                <a:cs typeface="Arial" pitchFamily="34" charset="0"/>
              </a:rPr>
              <a:t> Fluctuación de temperaturas</a:t>
            </a:r>
          </a:p>
          <a:p>
            <a:pPr algn="l">
              <a:buClrTx/>
              <a:buFont typeface="Arial" pitchFamily="34" charset="0"/>
              <a:buChar char="•"/>
            </a:pPr>
            <a:r>
              <a:rPr lang="es-AR" dirty="0">
                <a:latin typeface="Arial" pitchFamily="34" charset="0"/>
                <a:cs typeface="Arial" pitchFamily="34" charset="0"/>
              </a:rPr>
              <a:t> Altos niveles de gases (amoniaco)</a:t>
            </a:r>
          </a:p>
          <a:p>
            <a:pPr algn="l">
              <a:buClrTx/>
              <a:buFont typeface="Arial" pitchFamily="34" charset="0"/>
              <a:buChar char="•"/>
            </a:pPr>
            <a:r>
              <a:rPr lang="es-AR" dirty="0">
                <a:latin typeface="Arial" pitchFamily="34" charset="0"/>
                <a:cs typeface="Arial" pitchFamily="34" charset="0"/>
              </a:rPr>
              <a:t> Alta velocidad del aire sobre los animales</a:t>
            </a:r>
          </a:p>
          <a:p>
            <a:pPr algn="l">
              <a:buClrTx/>
              <a:buFont typeface="Arial" pitchFamily="34" charset="0"/>
              <a:buChar char="•"/>
            </a:pPr>
            <a:r>
              <a:rPr lang="es-AR" dirty="0">
                <a:latin typeface="Arial" pitchFamily="34" charset="0"/>
                <a:cs typeface="Arial" pitchFamily="34" charset="0"/>
              </a:rPr>
              <a:t> Corrientes de aire frio</a:t>
            </a:r>
          </a:p>
          <a:p>
            <a:pPr algn="l">
              <a:buClrTx/>
              <a:buFont typeface="Arial" pitchFamily="34" charset="0"/>
              <a:buChar char="•"/>
            </a:pPr>
            <a:r>
              <a:rPr lang="es-AR" dirty="0">
                <a:latin typeface="Arial" pitchFamily="34" charset="0"/>
                <a:cs typeface="Arial" pitchFamily="34" charset="0"/>
              </a:rPr>
              <a:t> Niveles excesivos de polvo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928670"/>
            <a:ext cx="7851648" cy="842970"/>
          </a:xfrm>
        </p:spPr>
        <p:txBody>
          <a:bodyPr>
            <a:normAutofit/>
          </a:bodyPr>
          <a:lstStyle/>
          <a:p>
            <a:pPr algn="l"/>
            <a:r>
              <a:rPr lang="es-AR" sz="3600" dirty="0">
                <a:solidFill>
                  <a:srgbClr val="FFFF00"/>
                </a:solidFill>
                <a:latin typeface="Arial" pitchFamily="34" charset="0"/>
                <a:cs typeface="Arial" pitchFamily="34" charset="0"/>
              </a:rPr>
              <a:t>III) Ventilación por túneles</a:t>
            </a:r>
          </a:p>
        </p:txBody>
      </p:sp>
      <p:sp>
        <p:nvSpPr>
          <p:cNvPr id="3" name="2 Subtítulo"/>
          <p:cNvSpPr>
            <a:spLocks noGrp="1"/>
          </p:cNvSpPr>
          <p:nvPr>
            <p:ph type="subTitle" idx="1"/>
          </p:nvPr>
        </p:nvSpPr>
        <p:spPr>
          <a:xfrm>
            <a:off x="428596" y="2285992"/>
            <a:ext cx="7854696" cy="1244990"/>
          </a:xfrm>
        </p:spPr>
        <p:txBody>
          <a:bodyPr/>
          <a:lstStyle/>
          <a:p>
            <a:pPr algn="just"/>
            <a:r>
              <a:rPr lang="es-AR" dirty="0">
                <a:latin typeface="Arial" pitchFamily="34" charset="0"/>
                <a:cs typeface="Arial" pitchFamily="34" charset="0"/>
              </a:rPr>
              <a:t>Son sistemas que trabajan por depresión de aire. </a:t>
            </a:r>
          </a:p>
          <a:p>
            <a:pPr algn="just"/>
            <a:r>
              <a:rPr lang="es-AR" dirty="0">
                <a:latin typeface="Arial" pitchFamily="34" charset="0"/>
                <a:cs typeface="Arial" pitchFamily="34" charset="0"/>
              </a:rPr>
              <a:t>De los cuales hay dos sistemas bien desarrollados.</a:t>
            </a:r>
          </a:p>
          <a:p>
            <a:endParaRPr lang="es-AR" dirty="0"/>
          </a:p>
        </p:txBody>
      </p:sp>
      <p:sp>
        <p:nvSpPr>
          <p:cNvPr id="91137" name="Rectangle 1"/>
          <p:cNvSpPr>
            <a:spLocks noChangeArrowheads="1"/>
          </p:cNvSpPr>
          <p:nvPr/>
        </p:nvSpPr>
        <p:spPr bwMode="auto">
          <a:xfrm>
            <a:off x="0" y="2643182"/>
            <a:ext cx="11079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914400" marR="0" lvl="2" indent="0" algn="just" defTabSz="914400" rtl="0" eaLnBrk="1" fontAlgn="base" latinLnBrk="0" hangingPunct="1">
              <a:lnSpc>
                <a:spcPct val="100000"/>
              </a:lnSpc>
              <a:spcBef>
                <a:spcPct val="0"/>
              </a:spcBef>
              <a:spcAft>
                <a:spcPct val="0"/>
              </a:spcAft>
              <a:buClrTx/>
              <a:buSzTx/>
              <a:tabLst>
                <a:tab pos="409575" algn="l"/>
              </a:tabLst>
            </a:pPr>
            <a:endParaRPr kumimoji="0" lang="es-AR" sz="1800" b="0" i="0" u="none" strike="noStrike" cap="none" normalizeH="0" baseline="0" dirty="0">
              <a:ln>
                <a:noFill/>
              </a:ln>
              <a:solidFill>
                <a:schemeClr val="tx1"/>
              </a:solidFill>
              <a:effectLst/>
              <a:latin typeface="Arial" pitchFamily="34" charset="0"/>
              <a:cs typeface="Arial" pitchFamily="34" charset="0"/>
            </a:endParaRPr>
          </a:p>
        </p:txBody>
      </p:sp>
      <p:sp>
        <p:nvSpPr>
          <p:cNvPr id="5" name="4 CuadroTexto"/>
          <p:cNvSpPr txBox="1"/>
          <p:nvPr/>
        </p:nvSpPr>
        <p:spPr>
          <a:xfrm>
            <a:off x="285720" y="4071942"/>
            <a:ext cx="7929618" cy="1569660"/>
          </a:xfrm>
          <a:prstGeom prst="rect">
            <a:avLst/>
          </a:prstGeom>
          <a:noFill/>
        </p:spPr>
        <p:txBody>
          <a:bodyPr wrap="square" rtlCol="0">
            <a:spAutoFit/>
          </a:bodyPr>
          <a:lstStyle/>
          <a:p>
            <a:pPr marL="457200" indent="-457200">
              <a:buFont typeface="+mj-lt"/>
              <a:buAutoNum type="alphaLcParenR"/>
            </a:pPr>
            <a:r>
              <a:rPr lang="es-AR" sz="2400" dirty="0">
                <a:latin typeface="Arial" pitchFamily="34" charset="0"/>
                <a:cs typeface="Arial" pitchFamily="34" charset="0"/>
              </a:rPr>
              <a:t>Sistema NATURAL por túnel de viento o CAMA PROFUNDA</a:t>
            </a:r>
          </a:p>
          <a:p>
            <a:pPr marL="457200" indent="-457200"/>
            <a:endParaRPr lang="es-AR" sz="2400" dirty="0">
              <a:latin typeface="Arial" pitchFamily="34" charset="0"/>
              <a:cs typeface="Arial" pitchFamily="34" charset="0"/>
            </a:endParaRPr>
          </a:p>
          <a:p>
            <a:pPr marL="457200" indent="-457200">
              <a:buFont typeface="+mj-lt"/>
              <a:buAutoNum type="alphaLcParenR" startAt="2"/>
            </a:pPr>
            <a:r>
              <a:rPr lang="es-AR" sz="2400" dirty="0">
                <a:latin typeface="Arial" pitchFamily="34" charset="0"/>
                <a:cs typeface="Arial" pitchFamily="34" charset="0"/>
              </a:rPr>
              <a:t>Sistema FORZADO por túnel de viento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AR" sz="4000" dirty="0">
                <a:solidFill>
                  <a:srgbClr val="FFFF00"/>
                </a:solidFill>
                <a:latin typeface="Arial" pitchFamily="34" charset="0"/>
                <a:cs typeface="Arial" pitchFamily="34" charset="0"/>
              </a:rPr>
              <a:t>Sistema NATURAL por túnel de viento o CAMA PROFUNDA</a:t>
            </a:r>
            <a:br>
              <a:rPr lang="es-AR" sz="6000" dirty="0">
                <a:latin typeface="Arial" pitchFamily="34" charset="0"/>
                <a:cs typeface="Arial" pitchFamily="34" charset="0"/>
              </a:rPr>
            </a:br>
            <a:endParaRPr lang="es-AR" dirty="0"/>
          </a:p>
        </p:txBody>
      </p:sp>
      <p:sp>
        <p:nvSpPr>
          <p:cNvPr id="3" name="2 Subtítulo"/>
          <p:cNvSpPr>
            <a:spLocks noGrp="1"/>
          </p:cNvSpPr>
          <p:nvPr>
            <p:ph type="subTitle" idx="1"/>
          </p:nvPr>
        </p:nvSpPr>
        <p:spPr>
          <a:xfrm>
            <a:off x="500034" y="3214686"/>
            <a:ext cx="7854696" cy="3143272"/>
          </a:xfrm>
        </p:spPr>
        <p:txBody>
          <a:bodyPr>
            <a:normAutofit fontScale="47500" lnSpcReduction="20000"/>
          </a:bodyPr>
          <a:lstStyle/>
          <a:p>
            <a:pPr algn="just"/>
            <a:r>
              <a:rPr lang="es-AR" sz="5900" dirty="0">
                <a:latin typeface="Arial" pitchFamily="34" charset="0"/>
                <a:cs typeface="Arial" pitchFamily="34" charset="0"/>
              </a:rPr>
              <a:t>Son túneles realizados con silo pack o lona.</a:t>
            </a:r>
          </a:p>
          <a:p>
            <a:pPr algn="just"/>
            <a:r>
              <a:rPr lang="es-AR" sz="5900" dirty="0">
                <a:latin typeface="Arial" pitchFamily="34" charset="0"/>
                <a:cs typeface="Arial" pitchFamily="34" charset="0"/>
              </a:rPr>
              <a:t>El largo del túnel no debe superar tres veces el ancho, que no debe superar de 8-9 metros. Con una altura en el centro de 4 metros.</a:t>
            </a:r>
          </a:p>
          <a:p>
            <a:pPr algn="just"/>
            <a:r>
              <a:rPr lang="es-AR" sz="5900" dirty="0">
                <a:latin typeface="Arial" pitchFamily="34" charset="0"/>
                <a:cs typeface="Arial" pitchFamily="34" charset="0"/>
              </a:rPr>
              <a:t>La orientación para esta zona debe ser de norte a sur.</a:t>
            </a:r>
          </a:p>
          <a:p>
            <a:endParaRPr lang="es-AR" dirty="0"/>
          </a:p>
          <a:p>
            <a:endParaRPr lang="es-A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images.engormix.com/s_articles/1651_03.gif"/>
          <p:cNvPicPr>
            <a:picLocks noChangeAspect="1" noChangeArrowheads="1"/>
          </p:cNvPicPr>
          <p:nvPr/>
        </p:nvPicPr>
        <p:blipFill>
          <a:blip r:embed="rId2"/>
          <a:srcRect/>
          <a:stretch>
            <a:fillRect/>
          </a:stretch>
        </p:blipFill>
        <p:spPr bwMode="auto">
          <a:xfrm>
            <a:off x="500034" y="1785926"/>
            <a:ext cx="8119439" cy="2786082"/>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Imagen 12" descr="tunel_web2"/>
          <p:cNvPicPr>
            <a:picLocks noChangeAspect="1" noChangeArrowheads="1"/>
          </p:cNvPicPr>
          <p:nvPr/>
        </p:nvPicPr>
        <p:blipFill>
          <a:blip r:embed="rId2"/>
          <a:srcRect/>
          <a:stretch>
            <a:fillRect/>
          </a:stretch>
        </p:blipFill>
        <p:spPr bwMode="auto">
          <a:xfrm>
            <a:off x="-20555" y="214290"/>
            <a:ext cx="9164588" cy="642942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Imagen 13" descr="100_0299"/>
          <p:cNvPicPr>
            <a:picLocks noChangeAspect="1" noChangeArrowheads="1"/>
          </p:cNvPicPr>
          <p:nvPr/>
        </p:nvPicPr>
        <p:blipFill>
          <a:blip r:embed="rId2"/>
          <a:srcRect/>
          <a:stretch>
            <a:fillRect/>
          </a:stretch>
        </p:blipFill>
        <p:spPr bwMode="auto">
          <a:xfrm>
            <a:off x="0" y="714380"/>
            <a:ext cx="9170340" cy="51435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928670"/>
            <a:ext cx="7851648" cy="1343036"/>
          </a:xfrm>
        </p:spPr>
        <p:txBody>
          <a:bodyPr>
            <a:normAutofit/>
          </a:bodyPr>
          <a:lstStyle/>
          <a:p>
            <a:pPr algn="ctr"/>
            <a:r>
              <a:rPr lang="es-AR" sz="3600" dirty="0">
                <a:solidFill>
                  <a:srgbClr val="FFFF00"/>
                </a:solidFill>
                <a:latin typeface="Arial" pitchFamily="34" charset="0"/>
                <a:cs typeface="Arial" pitchFamily="34" charset="0"/>
              </a:rPr>
              <a:t>Sistema FORZADO por túnel de vientos</a:t>
            </a:r>
          </a:p>
        </p:txBody>
      </p:sp>
      <p:sp>
        <p:nvSpPr>
          <p:cNvPr id="3" name="2 Subtítulo"/>
          <p:cNvSpPr>
            <a:spLocks noGrp="1"/>
          </p:cNvSpPr>
          <p:nvPr>
            <p:ph type="subTitle" idx="1"/>
          </p:nvPr>
        </p:nvSpPr>
        <p:spPr>
          <a:xfrm>
            <a:off x="557405" y="2682086"/>
            <a:ext cx="7854696" cy="2980896"/>
          </a:xfrm>
        </p:spPr>
        <p:txBody>
          <a:bodyPr>
            <a:normAutofit/>
          </a:bodyPr>
          <a:lstStyle/>
          <a:p>
            <a:pPr algn="just"/>
            <a:r>
              <a:rPr lang="es-AR" dirty="0">
                <a:latin typeface="Arial" pitchFamily="34" charset="0"/>
                <a:cs typeface="Arial" pitchFamily="34" charset="0"/>
              </a:rPr>
              <a:t>Este sistema de renovación de aire trabaja por depresión, en el que unos potentes ventiladores ubicados en extremo del galpón extraen el aire interior provocando la entrada del aire exterior por aberturas ubicadas en el extremo opuesto o bien laterales, generalmente con paneles evaporativos. </a:t>
            </a:r>
          </a:p>
          <a:p>
            <a:r>
              <a:rPr lang="es-AR" dirty="0"/>
              <a:t>            </a:t>
            </a:r>
          </a:p>
          <a:p>
            <a:endParaRPr lang="es-A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5" name="Object 3"/>
          <p:cNvGraphicFramePr>
            <a:graphicFrameLocks noChangeAspect="1"/>
          </p:cNvGraphicFramePr>
          <p:nvPr/>
        </p:nvGraphicFramePr>
        <p:xfrm>
          <a:off x="428595" y="785794"/>
          <a:ext cx="8297105" cy="5214974"/>
        </p:xfrm>
        <a:graphic>
          <a:graphicData uri="http://schemas.openxmlformats.org/presentationml/2006/ole">
            <mc:AlternateContent xmlns:mc="http://schemas.openxmlformats.org/markup-compatibility/2006">
              <mc:Choice xmlns:v="urn:schemas-microsoft-com:vml" Requires="v">
                <p:oleObj spid="_x0000_s95241" name="Documento" r:id="rId3" imgW="5397500" imgH="3392817" progId="Word.Document.12">
                  <p:embed/>
                </p:oleObj>
              </mc:Choice>
              <mc:Fallback>
                <p:oleObj name="Documento" r:id="rId3" imgW="5397500" imgH="3392817" progId="Word.Document.12">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5" y="785794"/>
                        <a:ext cx="8297105"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2346_02"/>
          <p:cNvPicPr>
            <a:picLocks noChangeAspect="1" noChangeArrowheads="1"/>
          </p:cNvPicPr>
          <p:nvPr/>
        </p:nvPicPr>
        <p:blipFill>
          <a:blip r:embed="rId2"/>
          <a:srcRect/>
          <a:stretch>
            <a:fillRect/>
          </a:stretch>
        </p:blipFill>
        <p:spPr bwMode="auto">
          <a:xfrm>
            <a:off x="-1" y="571504"/>
            <a:ext cx="9206143" cy="542926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Reportaje-automatizaci%C3%B3n-imagen-01"/>
          <p:cNvPicPr>
            <a:picLocks noChangeAspect="1" noChangeArrowheads="1"/>
          </p:cNvPicPr>
          <p:nvPr/>
        </p:nvPicPr>
        <p:blipFill>
          <a:blip r:embed="rId2"/>
          <a:srcRect/>
          <a:stretch>
            <a:fillRect/>
          </a:stretch>
        </p:blipFill>
        <p:spPr bwMode="auto">
          <a:xfrm>
            <a:off x="0" y="1571636"/>
            <a:ext cx="9059922" cy="3643314"/>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Imagen 7" descr="Photo28_10"/>
          <p:cNvPicPr>
            <a:picLocks noChangeAspect="1" noChangeArrowheads="1"/>
          </p:cNvPicPr>
          <p:nvPr/>
        </p:nvPicPr>
        <p:blipFill>
          <a:blip r:embed="rId2"/>
          <a:srcRect/>
          <a:stretch>
            <a:fillRect/>
          </a:stretch>
        </p:blipFill>
        <p:spPr bwMode="auto">
          <a:xfrm>
            <a:off x="0" y="285752"/>
            <a:ext cx="9179747" cy="614364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71472" y="571480"/>
            <a:ext cx="7851648" cy="1614486"/>
          </a:xfrm>
        </p:spPr>
        <p:txBody>
          <a:bodyPr>
            <a:normAutofit fontScale="90000"/>
          </a:bodyPr>
          <a:lstStyle/>
          <a:p>
            <a:pPr algn="ctr"/>
            <a:r>
              <a:rPr lang="es-AR" sz="3600" dirty="0">
                <a:solidFill>
                  <a:srgbClr val="FFFF00"/>
                </a:solidFill>
                <a:effectLst/>
                <a:latin typeface="Arial" pitchFamily="34" charset="0"/>
                <a:cs typeface="Arial" pitchFamily="34" charset="0"/>
              </a:rPr>
              <a:t>Principales aspectos a considerar para el control ambiental en alojamientos porcinos</a:t>
            </a:r>
          </a:p>
        </p:txBody>
      </p:sp>
      <p:sp>
        <p:nvSpPr>
          <p:cNvPr id="5" name="4 Subtítulo"/>
          <p:cNvSpPr>
            <a:spLocks noGrp="1"/>
          </p:cNvSpPr>
          <p:nvPr>
            <p:ph type="subTitle" idx="1"/>
          </p:nvPr>
        </p:nvSpPr>
        <p:spPr>
          <a:xfrm>
            <a:off x="500034" y="2571744"/>
            <a:ext cx="7854696" cy="3429024"/>
          </a:xfrm>
        </p:spPr>
        <p:txBody>
          <a:bodyPr>
            <a:normAutofit/>
          </a:bodyPr>
          <a:lstStyle/>
          <a:p>
            <a:pPr marL="514350" indent="-514350" algn="l">
              <a:buClrTx/>
              <a:buFont typeface="+mj-lt"/>
              <a:buAutoNum type="arabicParenR"/>
            </a:pPr>
            <a:r>
              <a:rPr lang="es-AR" dirty="0">
                <a:latin typeface="Arial" pitchFamily="34" charset="0"/>
                <a:cs typeface="Arial" pitchFamily="34" charset="0"/>
              </a:rPr>
              <a:t> Aislamiento térmico</a:t>
            </a:r>
          </a:p>
          <a:p>
            <a:pPr marL="514350" indent="-514350" algn="l">
              <a:buClrTx/>
              <a:buFont typeface="+mj-lt"/>
              <a:buAutoNum type="arabicParenR"/>
            </a:pPr>
            <a:r>
              <a:rPr lang="es-AR" dirty="0">
                <a:latin typeface="Arial" pitchFamily="34" charset="0"/>
                <a:cs typeface="Arial" pitchFamily="34" charset="0"/>
              </a:rPr>
              <a:t> Transmisión de calor de las superficies</a:t>
            </a:r>
          </a:p>
          <a:p>
            <a:pPr marL="514350" indent="-514350" algn="l">
              <a:buClrTx/>
              <a:buFont typeface="+mj-lt"/>
              <a:buAutoNum type="arabicParenR"/>
            </a:pPr>
            <a:r>
              <a:rPr lang="es-AR" dirty="0">
                <a:latin typeface="Arial" pitchFamily="34" charset="0"/>
                <a:cs typeface="Arial" pitchFamily="34" charset="0"/>
              </a:rPr>
              <a:t> Calefacción</a:t>
            </a:r>
          </a:p>
          <a:p>
            <a:pPr marL="514350" indent="-514350" algn="l">
              <a:buClrTx/>
              <a:buFont typeface="+mj-lt"/>
              <a:buAutoNum type="arabicParenR"/>
            </a:pPr>
            <a:r>
              <a:rPr lang="es-AR" dirty="0">
                <a:latin typeface="Arial" pitchFamily="34" charset="0"/>
                <a:cs typeface="Arial" pitchFamily="34" charset="0"/>
              </a:rPr>
              <a:t> Tasa de ventilación</a:t>
            </a:r>
          </a:p>
          <a:p>
            <a:pPr marL="514350" indent="-514350" algn="l">
              <a:buClrTx/>
              <a:buFont typeface="+mj-lt"/>
              <a:buAutoNum type="arabicParenR"/>
            </a:pPr>
            <a:r>
              <a:rPr lang="es-AR" dirty="0">
                <a:latin typeface="Arial" pitchFamily="34" charset="0"/>
                <a:cs typeface="Arial" pitchFamily="34" charset="0"/>
              </a:rPr>
              <a:t> Regulación de la ventilación y calefacción</a:t>
            </a:r>
          </a:p>
          <a:p>
            <a:pPr marL="514350" indent="-514350" algn="l">
              <a:buClrTx/>
              <a:buFont typeface="+mj-lt"/>
              <a:buAutoNum type="arabicParenR"/>
            </a:pPr>
            <a:r>
              <a:rPr lang="es-AR" dirty="0">
                <a:latin typeface="Arial" pitchFamily="34" charset="0"/>
                <a:cs typeface="Arial" pitchFamily="34" charset="0"/>
              </a:rPr>
              <a:t> Volumen mínimo de aire</a:t>
            </a:r>
          </a:p>
          <a:p>
            <a:pPr marL="514350" indent="-514350" algn="l">
              <a:buClrTx/>
              <a:buFont typeface="+mj-lt"/>
              <a:buAutoNum type="arabicParenR"/>
            </a:pPr>
            <a:r>
              <a:rPr lang="es-AR" dirty="0">
                <a:latin typeface="Arial" pitchFamily="34" charset="0"/>
                <a:cs typeface="Arial" pitchFamily="34" charset="0"/>
              </a:rPr>
              <a:t> Sistemas de ventilación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Imagen 8" descr="Photo08_30"/>
          <p:cNvPicPr>
            <a:picLocks noChangeAspect="1" noChangeArrowheads="1"/>
          </p:cNvPicPr>
          <p:nvPr/>
        </p:nvPicPr>
        <p:blipFill>
          <a:blip r:embed="rId2"/>
          <a:srcRect/>
          <a:stretch>
            <a:fillRect/>
          </a:stretch>
        </p:blipFill>
        <p:spPr bwMode="auto">
          <a:xfrm>
            <a:off x="0" y="285752"/>
            <a:ext cx="9131536" cy="6143644"/>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Imagen 9" descr="P9100017"/>
          <p:cNvPicPr>
            <a:picLocks noChangeAspect="1" noChangeArrowheads="1"/>
          </p:cNvPicPr>
          <p:nvPr/>
        </p:nvPicPr>
        <p:blipFill>
          <a:blip r:embed="rId2"/>
          <a:srcRect/>
          <a:stretch>
            <a:fillRect/>
          </a:stretch>
        </p:blipFill>
        <p:spPr bwMode="auto">
          <a:xfrm>
            <a:off x="39207" y="0"/>
            <a:ext cx="9033387"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agen 10" descr="Image07"/>
          <p:cNvPicPr>
            <a:picLocks noChangeAspect="1" noChangeArrowheads="1"/>
          </p:cNvPicPr>
          <p:nvPr/>
        </p:nvPicPr>
        <p:blipFill>
          <a:blip r:embed="rId2"/>
          <a:srcRect/>
          <a:stretch>
            <a:fillRect/>
          </a:stretch>
        </p:blipFill>
        <p:spPr bwMode="auto">
          <a:xfrm>
            <a:off x="-1" y="428628"/>
            <a:ext cx="9082243" cy="600076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AR" dirty="0"/>
          </a:p>
        </p:txBody>
      </p:sp>
      <p:sp>
        <p:nvSpPr>
          <p:cNvPr id="3" name="2 Subtítulo"/>
          <p:cNvSpPr>
            <a:spLocks noGrp="1"/>
          </p:cNvSpPr>
          <p:nvPr>
            <p:ph type="subTitle" idx="1"/>
          </p:nvPr>
        </p:nvSpPr>
        <p:spPr/>
        <p:txBody>
          <a:bodyPr/>
          <a:lstStyle/>
          <a:p>
            <a:endParaRPr lang="es-AR" dirty="0"/>
          </a:p>
        </p:txBody>
      </p:sp>
      <p:pic>
        <p:nvPicPr>
          <p:cNvPr id="4" name="Picture 4"/>
          <p:cNvPicPr>
            <a:picLocks noChangeAspect="1" noChangeArrowheads="1"/>
          </p:cNvPicPr>
          <p:nvPr/>
        </p:nvPicPr>
        <p:blipFill>
          <a:blip r:embed="rId2"/>
          <a:srcRect/>
          <a:stretch>
            <a:fillRect/>
          </a:stretch>
        </p:blipFill>
        <p:spPr bwMode="auto">
          <a:xfrm>
            <a:off x="0" y="-246063"/>
            <a:ext cx="9972675" cy="7478713"/>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643182"/>
            <a:ext cx="7851648" cy="1271598"/>
          </a:xfrm>
        </p:spPr>
        <p:txBody>
          <a:bodyPr>
            <a:normAutofit/>
          </a:bodyPr>
          <a:lstStyle/>
          <a:p>
            <a:pPr algn="ctr"/>
            <a:r>
              <a:rPr lang="es-AR" sz="3600" dirty="0">
                <a:solidFill>
                  <a:srgbClr val="FFFF00"/>
                </a:solidFill>
                <a:latin typeface="Arial" pitchFamily="34" charset="0"/>
                <a:cs typeface="Arial" pitchFamily="34" charset="0"/>
              </a:rPr>
              <a:t>Ejemplos prácticos de la VENTILACIÓN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srcRect/>
          <a:stretch>
            <a:fillRect/>
          </a:stretch>
        </p:blipFill>
        <p:spPr bwMode="auto">
          <a:xfrm>
            <a:off x="0" y="0"/>
            <a:ext cx="9144000" cy="6859646"/>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285992"/>
            <a:ext cx="7851648" cy="1828800"/>
          </a:xfrm>
        </p:spPr>
        <p:txBody>
          <a:bodyPr>
            <a:normAutofit fontScale="90000"/>
          </a:bodyPr>
          <a:lstStyle/>
          <a:p>
            <a:pPr algn="ctr"/>
            <a:r>
              <a:rPr lang="es-AR" sz="3600" dirty="0">
                <a:solidFill>
                  <a:srgbClr val="FFFF00"/>
                </a:solidFill>
                <a:latin typeface="Arial" pitchFamily="34" charset="0"/>
                <a:cs typeface="Arial" pitchFamily="34" charset="0"/>
              </a:rPr>
              <a:t>¿Cómo calcular el espacio aéreo y la tasa de extracción de una sala de destete con 40 corrales de 16 animales cada uno?</a:t>
            </a:r>
          </a:p>
        </p:txBody>
      </p:sp>
      <p:sp>
        <p:nvSpPr>
          <p:cNvPr id="3" name="2 Subtítulo"/>
          <p:cNvSpPr>
            <a:spLocks noGrp="1"/>
          </p:cNvSpPr>
          <p:nvPr>
            <p:ph type="subTitle" idx="1"/>
          </p:nvPr>
        </p:nvSpPr>
        <p:spPr>
          <a:xfrm>
            <a:off x="500034" y="4143380"/>
            <a:ext cx="7854696" cy="1057720"/>
          </a:xfrm>
        </p:spPr>
        <p:txBody>
          <a:bodyPr/>
          <a:lstStyle/>
          <a:p>
            <a:pPr algn="ctr"/>
            <a:endParaRPr lang="es-AR" dirty="0">
              <a:latin typeface="Arial" pitchFamily="34" charset="0"/>
              <a:cs typeface="Arial" pitchFamily="34" charset="0"/>
            </a:endParaRPr>
          </a:p>
          <a:p>
            <a:endParaRPr lang="es-A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Users\Fede\Desktop\Fede\VENTILACIÓN\Transparencias Fotos Imagenes Clase Ventilacion\DSC02823.JPG"/>
          <p:cNvPicPr>
            <a:picLocks noChangeAspect="1" noChangeArrowheads="1"/>
          </p:cNvPicPr>
          <p:nvPr/>
        </p:nvPicPr>
        <p:blipFill>
          <a:blip r:embed="rId2"/>
          <a:srcRect/>
          <a:stretch>
            <a:fillRect/>
          </a:stretch>
        </p:blipFill>
        <p:spPr bwMode="auto">
          <a:xfrm>
            <a:off x="943138" y="0"/>
            <a:ext cx="7257723" cy="6858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034" y="214290"/>
            <a:ext cx="7854696" cy="3206342"/>
          </a:xfrm>
        </p:spPr>
        <p:txBody>
          <a:bodyPr>
            <a:normAutofit fontScale="85000" lnSpcReduction="20000"/>
          </a:bodyPr>
          <a:lstStyle/>
          <a:p>
            <a:pPr algn="just"/>
            <a:r>
              <a:rPr lang="es-AR" sz="2800" dirty="0">
                <a:latin typeface="Arial" pitchFamily="34" charset="0"/>
                <a:cs typeface="Arial" pitchFamily="34" charset="0"/>
              </a:rPr>
              <a:t>Con el cuadro de necesidad de espacio calculamos los metros cuadrados que necesitamos en ese galpón.</a:t>
            </a:r>
          </a:p>
          <a:p>
            <a:pPr algn="just"/>
            <a:r>
              <a:rPr lang="es-AR" sz="2800" dirty="0">
                <a:latin typeface="Arial" pitchFamily="34" charset="0"/>
                <a:cs typeface="Arial" pitchFamily="34" charset="0"/>
              </a:rPr>
              <a:t>16 animales x 0.26 m</a:t>
            </a:r>
            <a:r>
              <a:rPr lang="es-AR" sz="2800" baseline="30000" dirty="0">
                <a:latin typeface="Arial" pitchFamily="34" charset="0"/>
                <a:cs typeface="Arial" pitchFamily="34" charset="0"/>
              </a:rPr>
              <a:t>2</a:t>
            </a:r>
            <a:r>
              <a:rPr lang="es-AR" sz="2800" dirty="0">
                <a:latin typeface="Arial" pitchFamily="34" charset="0"/>
                <a:cs typeface="Arial" pitchFamily="34" charset="0"/>
              </a:rPr>
              <a:t>= 4.16 m</a:t>
            </a:r>
            <a:r>
              <a:rPr lang="es-AR" sz="2800" baseline="30000" dirty="0">
                <a:latin typeface="Arial" pitchFamily="34" charset="0"/>
                <a:cs typeface="Arial" pitchFamily="34" charset="0"/>
              </a:rPr>
              <a:t>2</a:t>
            </a:r>
          </a:p>
          <a:p>
            <a:pPr algn="just"/>
            <a:r>
              <a:rPr lang="es-AR" sz="2800" dirty="0">
                <a:latin typeface="Arial" pitchFamily="34" charset="0"/>
                <a:cs typeface="Arial" pitchFamily="34" charset="0"/>
              </a:rPr>
              <a:t>Los corrales van a tener 1.4m x 2.85 m</a:t>
            </a:r>
          </a:p>
          <a:p>
            <a:pPr algn="just"/>
            <a:endParaRPr lang="es-AR" sz="2800" dirty="0">
              <a:latin typeface="Arial" pitchFamily="34" charset="0"/>
              <a:cs typeface="Arial" pitchFamily="34" charset="0"/>
            </a:endParaRPr>
          </a:p>
          <a:p>
            <a:pPr algn="just"/>
            <a:endParaRPr lang="es-AR" baseline="30000" dirty="0">
              <a:latin typeface="Arial" pitchFamily="34" charset="0"/>
              <a:cs typeface="Arial" pitchFamily="34" charset="0"/>
            </a:endParaRPr>
          </a:p>
          <a:p>
            <a:pPr algn="just"/>
            <a:endParaRPr lang="es-AR" baseline="30000" dirty="0">
              <a:latin typeface="Arial" pitchFamily="34" charset="0"/>
              <a:cs typeface="Arial" pitchFamily="34" charset="0"/>
            </a:endParaRPr>
          </a:p>
          <a:p>
            <a:pPr algn="just"/>
            <a:endParaRPr lang="es-AR" baseline="30000" dirty="0">
              <a:latin typeface="Arial" pitchFamily="34" charset="0"/>
              <a:cs typeface="Arial" pitchFamily="34" charset="0"/>
            </a:endParaRPr>
          </a:p>
          <a:p>
            <a:pPr algn="just"/>
            <a:endParaRPr lang="es-AR" dirty="0">
              <a:latin typeface="Arial" pitchFamily="34" charset="0"/>
              <a:cs typeface="Arial" pitchFamily="34" charset="0"/>
            </a:endParaRPr>
          </a:p>
          <a:p>
            <a:r>
              <a:rPr lang="es-AR" dirty="0"/>
              <a:t> </a:t>
            </a:r>
          </a:p>
        </p:txBody>
      </p:sp>
      <p:graphicFrame>
        <p:nvGraphicFramePr>
          <p:cNvPr id="4" name="3 Tabla"/>
          <p:cNvGraphicFramePr>
            <a:graphicFrameLocks noGrp="1"/>
          </p:cNvGraphicFramePr>
          <p:nvPr/>
        </p:nvGraphicFramePr>
        <p:xfrm>
          <a:off x="500034" y="1928802"/>
          <a:ext cx="7715304" cy="3714777"/>
        </p:xfrm>
        <a:graphic>
          <a:graphicData uri="http://schemas.openxmlformats.org/drawingml/2006/table">
            <a:tbl>
              <a:tblPr/>
              <a:tblGrid>
                <a:gridCol w="4143404">
                  <a:extLst>
                    <a:ext uri="{9D8B030D-6E8A-4147-A177-3AD203B41FA5}">
                      <a16:colId xmlns:a16="http://schemas.microsoft.com/office/drawing/2014/main" val="20000"/>
                    </a:ext>
                  </a:extLst>
                </a:gridCol>
                <a:gridCol w="3571900">
                  <a:extLst>
                    <a:ext uri="{9D8B030D-6E8A-4147-A177-3AD203B41FA5}">
                      <a16:colId xmlns:a16="http://schemas.microsoft.com/office/drawing/2014/main" val="20001"/>
                    </a:ext>
                  </a:extLst>
                </a:gridCol>
              </a:tblGrid>
              <a:tr h="742950">
                <a:tc>
                  <a:txBody>
                    <a:bodyPr/>
                    <a:lstStyle/>
                    <a:p>
                      <a:pPr algn="ctr">
                        <a:lnSpc>
                          <a:spcPct val="250000"/>
                        </a:lnSpc>
                        <a:spcAft>
                          <a:spcPts val="0"/>
                        </a:spcAft>
                      </a:pPr>
                      <a:r>
                        <a:rPr lang="es-AR" sz="1800" b="1" dirty="0">
                          <a:latin typeface="Arial"/>
                          <a:ea typeface="Batang"/>
                          <a:cs typeface="Arial"/>
                        </a:rPr>
                        <a:t>CATEGORIA</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VOLUMEN POR ANIMAL (m</a:t>
                      </a:r>
                      <a:r>
                        <a:rPr lang="es-AR" sz="1800" b="1" baseline="30000" dirty="0">
                          <a:latin typeface="Arial"/>
                          <a:ea typeface="Batang"/>
                          <a:cs typeface="Arial"/>
                        </a:rPr>
                        <a:t>3</a:t>
                      </a:r>
                      <a:r>
                        <a:rPr lang="es-AR" sz="1800" b="1" dirty="0">
                          <a:latin typeface="Arial"/>
                          <a:ea typeface="Batang"/>
                          <a:cs typeface="Arial"/>
                        </a:rPr>
                        <a:t>)</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2950">
                <a:tc>
                  <a:txBody>
                    <a:bodyPr/>
                    <a:lstStyle/>
                    <a:p>
                      <a:pPr algn="just">
                        <a:lnSpc>
                          <a:spcPct val="250000"/>
                        </a:lnSpc>
                        <a:spcAft>
                          <a:spcPts val="0"/>
                        </a:spcAft>
                      </a:pPr>
                      <a:r>
                        <a:rPr lang="es-AR" sz="1800" b="1" dirty="0">
                          <a:latin typeface="Arial"/>
                          <a:ea typeface="Batang"/>
                          <a:cs typeface="Arial"/>
                        </a:rPr>
                        <a:t>Cerdas en Gestación</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7</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2950">
                <a:tc>
                  <a:txBody>
                    <a:bodyPr/>
                    <a:lstStyle/>
                    <a:p>
                      <a:pPr algn="just">
                        <a:lnSpc>
                          <a:spcPct val="250000"/>
                        </a:lnSpc>
                        <a:spcAft>
                          <a:spcPts val="0"/>
                        </a:spcAft>
                      </a:pPr>
                      <a:r>
                        <a:rPr lang="es-AR" sz="1800" b="1" dirty="0">
                          <a:latin typeface="Arial"/>
                          <a:ea typeface="Batang"/>
                          <a:cs typeface="Arial"/>
                        </a:rPr>
                        <a:t>Maternidad + Camada</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20</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2950">
                <a:tc>
                  <a:txBody>
                    <a:bodyPr/>
                    <a:lstStyle/>
                    <a:p>
                      <a:pPr algn="just">
                        <a:lnSpc>
                          <a:spcPct val="250000"/>
                        </a:lnSpc>
                        <a:spcAft>
                          <a:spcPts val="0"/>
                        </a:spcAft>
                      </a:pPr>
                      <a:r>
                        <a:rPr lang="es-AR" sz="1800" b="1" dirty="0">
                          <a:latin typeface="Arial"/>
                          <a:ea typeface="Batang"/>
                          <a:cs typeface="Arial"/>
                        </a:rPr>
                        <a:t>Destetados (hasta 20 Kg.)</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1</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2977">
                <a:tc>
                  <a:txBody>
                    <a:bodyPr/>
                    <a:lstStyle/>
                    <a:p>
                      <a:pPr algn="just">
                        <a:lnSpc>
                          <a:spcPct val="250000"/>
                        </a:lnSpc>
                        <a:spcAft>
                          <a:spcPts val="0"/>
                        </a:spcAft>
                      </a:pPr>
                      <a:r>
                        <a:rPr lang="es-AR" sz="1800" b="1" dirty="0">
                          <a:latin typeface="Arial"/>
                          <a:ea typeface="Batang"/>
                          <a:cs typeface="Arial"/>
                        </a:rPr>
                        <a:t>Crecimiento-Terminación (20-90 Kg)</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50000"/>
                        </a:lnSpc>
                        <a:spcAft>
                          <a:spcPts val="0"/>
                        </a:spcAft>
                      </a:pPr>
                      <a:r>
                        <a:rPr lang="es-AR" sz="1800" b="1" dirty="0">
                          <a:latin typeface="Arial"/>
                          <a:ea typeface="Batang"/>
                          <a:cs typeface="Arial"/>
                        </a:rPr>
                        <a:t>3.5</a:t>
                      </a:r>
                      <a:endParaRPr lang="es-AR" sz="1800" b="1" dirty="0">
                        <a:latin typeface="Arial"/>
                        <a:ea typeface="Batang"/>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034" y="1357298"/>
            <a:ext cx="7854696" cy="3500462"/>
          </a:xfrm>
        </p:spPr>
        <p:txBody>
          <a:bodyPr/>
          <a:lstStyle/>
          <a:p>
            <a:pPr algn="l"/>
            <a:r>
              <a:rPr lang="es-AR" dirty="0">
                <a:latin typeface="Arial" pitchFamily="34" charset="0"/>
                <a:cs typeface="Arial" pitchFamily="34" charset="0"/>
              </a:rPr>
              <a:t>40 corrales x 16 animales= 640 animales</a:t>
            </a:r>
          </a:p>
          <a:p>
            <a:pPr algn="l"/>
            <a:r>
              <a:rPr lang="es-AR" dirty="0">
                <a:latin typeface="Arial" pitchFamily="34" charset="0"/>
                <a:cs typeface="Arial" pitchFamily="34" charset="0"/>
              </a:rPr>
              <a:t>40 corrales / 2 filas = 20 corrales</a:t>
            </a:r>
          </a:p>
          <a:p>
            <a:pPr algn="l"/>
            <a:r>
              <a:rPr lang="es-AR" dirty="0">
                <a:latin typeface="Arial" pitchFamily="34" charset="0"/>
                <a:cs typeface="Arial" pitchFamily="34" charset="0"/>
              </a:rPr>
              <a:t>Pasillo de 1.3 m</a:t>
            </a:r>
          </a:p>
          <a:p>
            <a:pPr algn="l"/>
            <a:r>
              <a:rPr lang="es-AR" dirty="0">
                <a:latin typeface="Arial" pitchFamily="34" charset="0"/>
                <a:cs typeface="Arial" pitchFamily="34" charset="0"/>
              </a:rPr>
              <a:t>Corrales de 1.4 m x 2.85m</a:t>
            </a:r>
          </a:p>
          <a:p>
            <a:pPr algn="l"/>
            <a:r>
              <a:rPr lang="es-AR" dirty="0">
                <a:latin typeface="Arial" pitchFamily="34" charset="0"/>
                <a:cs typeface="Arial" pitchFamily="34" charset="0"/>
              </a:rPr>
              <a:t>El galpón tiene 7 m de ancho por 28m largo= 196m</a:t>
            </a:r>
            <a:r>
              <a:rPr lang="es-AR" baseline="30000" dirty="0">
                <a:latin typeface="Arial" pitchFamily="34" charset="0"/>
                <a:cs typeface="Arial" pitchFamily="34" charset="0"/>
              </a:rPr>
              <a:t>2</a:t>
            </a:r>
          </a:p>
          <a:p>
            <a:pPr algn="l"/>
            <a:r>
              <a:rPr lang="es-AR" dirty="0">
                <a:latin typeface="Arial" pitchFamily="34" charset="0"/>
                <a:cs typeface="Arial" pitchFamily="34" charset="0"/>
              </a:rPr>
              <a:t>640 m</a:t>
            </a:r>
            <a:r>
              <a:rPr lang="es-AR" baseline="30000" dirty="0">
                <a:latin typeface="Arial" pitchFamily="34" charset="0"/>
                <a:cs typeface="Arial" pitchFamily="34" charset="0"/>
              </a:rPr>
              <a:t>3</a:t>
            </a:r>
            <a:r>
              <a:rPr lang="es-AR" dirty="0">
                <a:latin typeface="Arial" pitchFamily="34" charset="0"/>
                <a:cs typeface="Arial" pitchFamily="34" charset="0"/>
              </a:rPr>
              <a:t> / 196 m</a:t>
            </a:r>
            <a:r>
              <a:rPr lang="es-AR" baseline="30000" dirty="0">
                <a:latin typeface="Arial" pitchFamily="34" charset="0"/>
                <a:cs typeface="Arial" pitchFamily="34" charset="0"/>
              </a:rPr>
              <a:t>2</a:t>
            </a:r>
            <a:r>
              <a:rPr lang="es-AR" dirty="0">
                <a:latin typeface="Arial" pitchFamily="34" charset="0"/>
                <a:cs typeface="Arial" pitchFamily="34" charset="0"/>
              </a:rPr>
              <a:t> = 3.26 metros de alto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642918"/>
            <a:ext cx="7854696" cy="1785950"/>
          </a:xfrm>
        </p:spPr>
        <p:txBody>
          <a:bodyPr>
            <a:normAutofit/>
          </a:bodyPr>
          <a:lstStyle/>
          <a:p>
            <a:pPr algn="l">
              <a:buClrTx/>
              <a:buFont typeface="Arial" pitchFamily="34" charset="0"/>
              <a:buChar char="•"/>
            </a:pPr>
            <a:endParaRPr lang="es-AR" dirty="0">
              <a:latin typeface="Arial" pitchFamily="34" charset="0"/>
              <a:cs typeface="Arial" pitchFamily="34" charset="0"/>
            </a:endParaRPr>
          </a:p>
          <a:p>
            <a:pPr algn="l">
              <a:buClrTx/>
            </a:pPr>
            <a:endParaRPr lang="es-AR" dirty="0">
              <a:solidFill>
                <a:schemeClr val="bg1"/>
              </a:solidFill>
            </a:endParaRPr>
          </a:p>
        </p:txBody>
      </p:sp>
      <p:sp>
        <p:nvSpPr>
          <p:cNvPr id="10" name="9 CuadroTexto"/>
          <p:cNvSpPr txBox="1"/>
          <p:nvPr/>
        </p:nvSpPr>
        <p:spPr>
          <a:xfrm>
            <a:off x="571472" y="908720"/>
            <a:ext cx="7929618" cy="646331"/>
          </a:xfrm>
          <a:prstGeom prst="rect">
            <a:avLst/>
          </a:prstGeom>
          <a:noFill/>
        </p:spPr>
        <p:txBody>
          <a:bodyPr wrap="square" rtlCol="0">
            <a:spAutoFit/>
          </a:bodyPr>
          <a:lstStyle/>
          <a:p>
            <a:pPr algn="ctr"/>
            <a:r>
              <a:rPr lang="es-AR" sz="3600" dirty="0">
                <a:solidFill>
                  <a:srgbClr val="FFFF00"/>
                </a:solidFill>
                <a:latin typeface="Arial" pitchFamily="34" charset="0"/>
                <a:cs typeface="Arial" pitchFamily="34" charset="0"/>
              </a:rPr>
              <a:t>TIPOS DE AISLANTES</a:t>
            </a:r>
          </a:p>
        </p:txBody>
      </p:sp>
      <p:sp>
        <p:nvSpPr>
          <p:cNvPr id="11" name="10 CuadroTexto"/>
          <p:cNvSpPr txBox="1"/>
          <p:nvPr/>
        </p:nvSpPr>
        <p:spPr>
          <a:xfrm>
            <a:off x="785786" y="2909262"/>
            <a:ext cx="7715304" cy="1815882"/>
          </a:xfrm>
          <a:prstGeom prst="rect">
            <a:avLst/>
          </a:prstGeom>
          <a:noFill/>
        </p:spPr>
        <p:txBody>
          <a:bodyPr wrap="square" rtlCol="0">
            <a:spAutoFit/>
          </a:bodyPr>
          <a:lstStyle/>
          <a:p>
            <a:pPr>
              <a:buFont typeface="Arial" pitchFamily="34" charset="0"/>
              <a:buChar char="•"/>
            </a:pPr>
            <a:r>
              <a:rPr lang="es-AR" sz="2800" dirty="0">
                <a:latin typeface="Arial" pitchFamily="34" charset="0"/>
                <a:cs typeface="Arial" pitchFamily="34" charset="0"/>
              </a:rPr>
              <a:t> Carpetas o mantas: lana de vidrio</a:t>
            </a:r>
          </a:p>
          <a:p>
            <a:pPr>
              <a:buFont typeface="Arial" pitchFamily="34" charset="0"/>
              <a:buChar char="•"/>
            </a:pPr>
            <a:r>
              <a:rPr lang="es-AR" sz="2800" dirty="0">
                <a:latin typeface="Arial" pitchFamily="34" charset="0"/>
                <a:cs typeface="Arial" pitchFamily="34" charset="0"/>
              </a:rPr>
              <a:t> Rígidos: poliestileno expandido (Telgopor)</a:t>
            </a:r>
          </a:p>
          <a:p>
            <a:pPr>
              <a:buFont typeface="Arial" pitchFamily="34" charset="0"/>
              <a:buChar char="•"/>
            </a:pPr>
            <a:r>
              <a:rPr lang="es-AR" sz="2800" dirty="0">
                <a:latin typeface="Arial" pitchFamily="34" charset="0"/>
                <a:cs typeface="Arial" pitchFamily="34" charset="0"/>
              </a:rPr>
              <a:t> En espuma: poliuretano expandido</a:t>
            </a:r>
          </a:p>
          <a:p>
            <a:pPr>
              <a:buFont typeface="Arial" pitchFamily="34" charset="0"/>
              <a:buChar char="•"/>
            </a:pPr>
            <a:r>
              <a:rPr lang="es-AR" sz="2800" dirty="0">
                <a:latin typeface="Arial" pitchFamily="34" charset="0"/>
                <a:cs typeface="Arial" pitchFamily="34" charset="0"/>
              </a:rPr>
              <a:t> Materiales refractivos: películas de aluminio</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0"/>
            <a:ext cx="906850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28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CAUDAL DE AIRE A RENOVAR EN ALOJAMIENTOS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8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PORCINOS (Ciutad, 1994)</a:t>
            </a:r>
            <a:endParaRPr kumimoji="0" lang="es-AR" sz="2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8437" name="Object 5"/>
          <p:cNvGraphicFramePr>
            <a:graphicFrameLocks noChangeAspect="1"/>
          </p:cNvGraphicFramePr>
          <p:nvPr/>
        </p:nvGraphicFramePr>
        <p:xfrm>
          <a:off x="234432" y="1142984"/>
          <a:ext cx="8622701" cy="5255154"/>
        </p:xfrm>
        <a:graphic>
          <a:graphicData uri="http://schemas.openxmlformats.org/presentationml/2006/ole">
            <mc:AlternateContent xmlns:mc="http://schemas.openxmlformats.org/markup-compatibility/2006">
              <mc:Choice xmlns:v="urn:schemas-microsoft-com:vml" Requires="v">
                <p:oleObj spid="_x0000_s104456" name="Documento" r:id="rId3" imgW="5683927" imgH="3381281" progId="Word.Document.12">
                  <p:embed/>
                </p:oleObj>
              </mc:Choice>
              <mc:Fallback>
                <p:oleObj name="Documento" r:id="rId3" imgW="5683927" imgH="3381281"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32" y="1142984"/>
                        <a:ext cx="8622701" cy="525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00100" y="1428736"/>
          <a:ext cx="6548462" cy="2860040"/>
        </p:xfrm>
        <a:graphic>
          <a:graphicData uri="http://schemas.openxmlformats.org/drawingml/2006/table">
            <a:tbl>
              <a:tblPr firstRow="1" bandRow="1">
                <a:tableStyleId>{5C22544A-7EE6-4342-B048-85BDC9FD1C3A}</a:tableStyleId>
              </a:tblPr>
              <a:tblGrid>
                <a:gridCol w="1751965">
                  <a:extLst>
                    <a:ext uri="{9D8B030D-6E8A-4147-A177-3AD203B41FA5}">
                      <a16:colId xmlns:a16="http://schemas.microsoft.com/office/drawing/2014/main" val="20000"/>
                    </a:ext>
                  </a:extLst>
                </a:gridCol>
                <a:gridCol w="1653225">
                  <a:extLst>
                    <a:ext uri="{9D8B030D-6E8A-4147-A177-3AD203B41FA5}">
                      <a16:colId xmlns:a16="http://schemas.microsoft.com/office/drawing/2014/main" val="20001"/>
                    </a:ext>
                  </a:extLst>
                </a:gridCol>
                <a:gridCol w="1163192">
                  <a:extLst>
                    <a:ext uri="{9D8B030D-6E8A-4147-A177-3AD203B41FA5}">
                      <a16:colId xmlns:a16="http://schemas.microsoft.com/office/drawing/2014/main" val="20002"/>
                    </a:ext>
                  </a:extLst>
                </a:gridCol>
                <a:gridCol w="1980080">
                  <a:extLst>
                    <a:ext uri="{9D8B030D-6E8A-4147-A177-3AD203B41FA5}">
                      <a16:colId xmlns:a16="http://schemas.microsoft.com/office/drawing/2014/main" val="20003"/>
                    </a:ext>
                  </a:extLst>
                </a:gridCol>
              </a:tblGrid>
              <a:tr h="370840">
                <a:tc>
                  <a:txBody>
                    <a:bodyPr/>
                    <a:lstStyle/>
                    <a:p>
                      <a:r>
                        <a:rPr lang="es-AR" dirty="0"/>
                        <a:t>Diámetro</a:t>
                      </a:r>
                      <a:r>
                        <a:rPr lang="es-AR" baseline="0" dirty="0"/>
                        <a:t> mm</a:t>
                      </a:r>
                      <a:endParaRPr lang="es-AR" dirty="0"/>
                    </a:p>
                  </a:txBody>
                  <a:tcPr/>
                </a:tc>
                <a:tc>
                  <a:txBody>
                    <a:bodyPr/>
                    <a:lstStyle/>
                    <a:p>
                      <a:r>
                        <a:rPr lang="es-AR" dirty="0"/>
                        <a:t>Revoluciones por minuto</a:t>
                      </a:r>
                    </a:p>
                  </a:txBody>
                  <a:tcPr/>
                </a:tc>
                <a:tc>
                  <a:txBody>
                    <a:bodyPr/>
                    <a:lstStyle/>
                    <a:p>
                      <a:r>
                        <a:rPr lang="es-AR" dirty="0"/>
                        <a:t>Diafragma</a:t>
                      </a:r>
                    </a:p>
                  </a:txBody>
                  <a:tcPr/>
                </a:tc>
                <a:tc>
                  <a:txBody>
                    <a:bodyPr/>
                    <a:lstStyle/>
                    <a:p>
                      <a:r>
                        <a:rPr lang="es-AR" dirty="0"/>
                        <a:t>Volumen de aire m</a:t>
                      </a:r>
                      <a:r>
                        <a:rPr lang="es-AR" baseline="30000" dirty="0"/>
                        <a:t>3</a:t>
                      </a:r>
                      <a:r>
                        <a:rPr lang="es-AR" baseline="0" dirty="0"/>
                        <a:t> por segundo</a:t>
                      </a:r>
                      <a:endParaRPr lang="es-AR" dirty="0"/>
                    </a:p>
                  </a:txBody>
                  <a:tcPr/>
                </a:tc>
                <a:extLst>
                  <a:ext uri="{0D108BD9-81ED-4DB2-BD59-A6C34878D82A}">
                    <a16:rowId xmlns:a16="http://schemas.microsoft.com/office/drawing/2014/main" val="10000"/>
                  </a:ext>
                </a:extLst>
              </a:tr>
              <a:tr h="370840">
                <a:tc>
                  <a:txBody>
                    <a:bodyPr/>
                    <a:lstStyle/>
                    <a:p>
                      <a:pPr algn="ctr"/>
                      <a:r>
                        <a:rPr lang="es-AR" dirty="0"/>
                        <a:t>315</a:t>
                      </a:r>
                    </a:p>
                  </a:txBody>
                  <a:tcPr/>
                </a:tc>
                <a:tc>
                  <a:txBody>
                    <a:bodyPr/>
                    <a:lstStyle/>
                    <a:p>
                      <a:pPr algn="ctr"/>
                      <a:r>
                        <a:rPr lang="es-AR" dirty="0"/>
                        <a:t>1380</a:t>
                      </a:r>
                    </a:p>
                  </a:txBody>
                  <a:tcPr/>
                </a:tc>
                <a:tc>
                  <a:txBody>
                    <a:bodyPr/>
                    <a:lstStyle/>
                    <a:p>
                      <a:pPr algn="ctr"/>
                      <a:r>
                        <a:rPr lang="es-AR" dirty="0"/>
                        <a:t>-</a:t>
                      </a:r>
                    </a:p>
                  </a:txBody>
                  <a:tcPr/>
                </a:tc>
                <a:tc>
                  <a:txBody>
                    <a:bodyPr/>
                    <a:lstStyle/>
                    <a:p>
                      <a:pPr algn="ctr"/>
                      <a:r>
                        <a:rPr lang="es-AR" dirty="0"/>
                        <a:t>0.38</a:t>
                      </a:r>
                    </a:p>
                  </a:txBody>
                  <a:tcPr/>
                </a:tc>
                <a:extLst>
                  <a:ext uri="{0D108BD9-81ED-4DB2-BD59-A6C34878D82A}">
                    <a16:rowId xmlns:a16="http://schemas.microsoft.com/office/drawing/2014/main" val="10001"/>
                  </a:ext>
                </a:extLst>
              </a:tr>
              <a:tr h="370840">
                <a:tc>
                  <a:txBody>
                    <a:bodyPr/>
                    <a:lstStyle/>
                    <a:p>
                      <a:pPr algn="ctr"/>
                      <a:endParaRPr lang="es-AR" dirty="0"/>
                    </a:p>
                  </a:txBody>
                  <a:tcPr/>
                </a:tc>
                <a:tc>
                  <a:txBody>
                    <a:bodyPr/>
                    <a:lstStyle/>
                    <a:p>
                      <a:pPr algn="ctr"/>
                      <a:endParaRPr lang="es-AR" dirty="0"/>
                    </a:p>
                  </a:txBody>
                  <a:tcPr/>
                </a:tc>
                <a:tc>
                  <a:txBody>
                    <a:bodyPr/>
                    <a:lstStyle/>
                    <a:p>
                      <a:pPr algn="ctr"/>
                      <a:r>
                        <a:rPr lang="es-AR" dirty="0"/>
                        <a:t>+</a:t>
                      </a:r>
                    </a:p>
                  </a:txBody>
                  <a:tcPr/>
                </a:tc>
                <a:tc>
                  <a:txBody>
                    <a:bodyPr/>
                    <a:lstStyle/>
                    <a:p>
                      <a:pPr algn="ctr"/>
                      <a:r>
                        <a:rPr lang="es-AR" dirty="0"/>
                        <a:t>0.31</a:t>
                      </a:r>
                    </a:p>
                  </a:txBody>
                  <a:tcPr/>
                </a:tc>
                <a:extLst>
                  <a:ext uri="{0D108BD9-81ED-4DB2-BD59-A6C34878D82A}">
                    <a16:rowId xmlns:a16="http://schemas.microsoft.com/office/drawing/2014/main" val="10002"/>
                  </a:ext>
                </a:extLst>
              </a:tr>
              <a:tr h="332752">
                <a:tc>
                  <a:txBody>
                    <a:bodyPr/>
                    <a:lstStyle/>
                    <a:p>
                      <a:pPr algn="ctr"/>
                      <a:r>
                        <a:rPr lang="es-AR" dirty="0"/>
                        <a:t>400</a:t>
                      </a:r>
                    </a:p>
                  </a:txBody>
                  <a:tcPr/>
                </a:tc>
                <a:tc>
                  <a:txBody>
                    <a:bodyPr/>
                    <a:lstStyle/>
                    <a:p>
                      <a:pPr algn="ctr"/>
                      <a:r>
                        <a:rPr lang="es-AR" dirty="0"/>
                        <a:t>1360</a:t>
                      </a:r>
                    </a:p>
                  </a:txBody>
                  <a:tcPr/>
                </a:tc>
                <a:tc>
                  <a:txBody>
                    <a:bodyPr/>
                    <a:lstStyle/>
                    <a:p>
                      <a:pPr algn="ctr"/>
                      <a:r>
                        <a:rPr lang="es-AR" dirty="0"/>
                        <a:t>-</a:t>
                      </a:r>
                    </a:p>
                  </a:txBody>
                  <a:tcPr/>
                </a:tc>
                <a:tc>
                  <a:txBody>
                    <a:bodyPr/>
                    <a:lstStyle/>
                    <a:p>
                      <a:pPr algn="ctr"/>
                      <a:r>
                        <a:rPr lang="es-AR" dirty="0"/>
                        <a:t>1.03</a:t>
                      </a:r>
                    </a:p>
                  </a:txBody>
                  <a:tcPr/>
                </a:tc>
                <a:extLst>
                  <a:ext uri="{0D108BD9-81ED-4DB2-BD59-A6C34878D82A}">
                    <a16:rowId xmlns:a16="http://schemas.microsoft.com/office/drawing/2014/main" val="10003"/>
                  </a:ext>
                </a:extLst>
              </a:tr>
              <a:tr h="370840">
                <a:tc>
                  <a:txBody>
                    <a:bodyPr/>
                    <a:lstStyle/>
                    <a:p>
                      <a:pPr algn="ctr"/>
                      <a:endParaRPr lang="es-AR" dirty="0"/>
                    </a:p>
                  </a:txBody>
                  <a:tcPr/>
                </a:tc>
                <a:tc>
                  <a:txBody>
                    <a:bodyPr/>
                    <a:lstStyle/>
                    <a:p>
                      <a:pPr algn="ctr"/>
                      <a:endParaRPr lang="es-AR" dirty="0"/>
                    </a:p>
                  </a:txBody>
                  <a:tcPr/>
                </a:tc>
                <a:tc>
                  <a:txBody>
                    <a:bodyPr/>
                    <a:lstStyle/>
                    <a:p>
                      <a:pPr algn="ctr"/>
                      <a:r>
                        <a:rPr lang="es-AR" dirty="0"/>
                        <a:t>+</a:t>
                      </a:r>
                    </a:p>
                  </a:txBody>
                  <a:tcPr/>
                </a:tc>
                <a:tc>
                  <a:txBody>
                    <a:bodyPr/>
                    <a:lstStyle/>
                    <a:p>
                      <a:pPr algn="ctr"/>
                      <a:r>
                        <a:rPr lang="es-AR" dirty="0"/>
                        <a:t>0.89</a:t>
                      </a:r>
                    </a:p>
                  </a:txBody>
                  <a:tcPr/>
                </a:tc>
                <a:extLst>
                  <a:ext uri="{0D108BD9-81ED-4DB2-BD59-A6C34878D82A}">
                    <a16:rowId xmlns:a16="http://schemas.microsoft.com/office/drawing/2014/main" val="10004"/>
                  </a:ext>
                </a:extLst>
              </a:tr>
              <a:tr h="370840">
                <a:tc>
                  <a:txBody>
                    <a:bodyPr/>
                    <a:lstStyle/>
                    <a:p>
                      <a:pPr algn="ctr"/>
                      <a:r>
                        <a:rPr lang="es-AR" dirty="0"/>
                        <a:t>450</a:t>
                      </a:r>
                    </a:p>
                  </a:txBody>
                  <a:tcPr/>
                </a:tc>
                <a:tc>
                  <a:txBody>
                    <a:bodyPr/>
                    <a:lstStyle/>
                    <a:p>
                      <a:pPr algn="ctr"/>
                      <a:r>
                        <a:rPr lang="es-AR" dirty="0"/>
                        <a:t>1350</a:t>
                      </a:r>
                    </a:p>
                  </a:txBody>
                  <a:tcPr/>
                </a:tc>
                <a:tc>
                  <a:txBody>
                    <a:bodyPr/>
                    <a:lstStyle/>
                    <a:p>
                      <a:pPr algn="ctr"/>
                      <a:r>
                        <a:rPr lang="es-AR" dirty="0"/>
                        <a:t>-</a:t>
                      </a:r>
                    </a:p>
                  </a:txBody>
                  <a:tcPr/>
                </a:tc>
                <a:tc>
                  <a:txBody>
                    <a:bodyPr/>
                    <a:lstStyle/>
                    <a:p>
                      <a:pPr algn="ctr"/>
                      <a:r>
                        <a:rPr lang="es-AR" dirty="0"/>
                        <a:t>1.6</a:t>
                      </a:r>
                    </a:p>
                  </a:txBody>
                  <a:tcPr/>
                </a:tc>
                <a:extLst>
                  <a:ext uri="{0D108BD9-81ED-4DB2-BD59-A6C34878D82A}">
                    <a16:rowId xmlns:a16="http://schemas.microsoft.com/office/drawing/2014/main" val="10005"/>
                  </a:ext>
                </a:extLst>
              </a:tr>
              <a:tr h="370840">
                <a:tc>
                  <a:txBody>
                    <a:bodyPr/>
                    <a:lstStyle/>
                    <a:p>
                      <a:pPr algn="ctr"/>
                      <a:endParaRPr lang="es-AR" dirty="0"/>
                    </a:p>
                  </a:txBody>
                  <a:tcPr/>
                </a:tc>
                <a:tc>
                  <a:txBody>
                    <a:bodyPr/>
                    <a:lstStyle/>
                    <a:p>
                      <a:pPr algn="ctr"/>
                      <a:endParaRPr lang="es-AR" dirty="0"/>
                    </a:p>
                  </a:txBody>
                  <a:tcPr/>
                </a:tc>
                <a:tc>
                  <a:txBody>
                    <a:bodyPr/>
                    <a:lstStyle/>
                    <a:p>
                      <a:pPr algn="ctr"/>
                      <a:r>
                        <a:rPr lang="es-AR" dirty="0"/>
                        <a:t>+</a:t>
                      </a:r>
                    </a:p>
                  </a:txBody>
                  <a:tcPr/>
                </a:tc>
                <a:tc>
                  <a:txBody>
                    <a:bodyPr/>
                    <a:lstStyle/>
                    <a:p>
                      <a:pPr algn="ctr"/>
                      <a:r>
                        <a:rPr lang="es-AR" dirty="0"/>
                        <a:t>1.4</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14356"/>
            <a:ext cx="7851648" cy="1128722"/>
          </a:xfrm>
        </p:spPr>
        <p:txBody>
          <a:bodyPr>
            <a:normAutofit/>
          </a:bodyPr>
          <a:lstStyle/>
          <a:p>
            <a:pPr marL="914400" indent="-914400" algn="ctr">
              <a:buFont typeface="+mj-lt"/>
              <a:buAutoNum type="arabicParenR" startAt="2"/>
            </a:pPr>
            <a:r>
              <a:rPr lang="es-AR" sz="3600" dirty="0">
                <a:solidFill>
                  <a:srgbClr val="FFFF00"/>
                </a:solidFill>
                <a:effectLst>
                  <a:outerShdw blurRad="38100" dist="38100" dir="2700000" algn="tl">
                    <a:srgbClr val="000000">
                      <a:alpha val="43137"/>
                    </a:srgbClr>
                  </a:outerShdw>
                </a:effectLst>
                <a:latin typeface="Arial" pitchFamily="34" charset="0"/>
                <a:cs typeface="Arial" pitchFamily="34" charset="0"/>
              </a:rPr>
              <a:t>Transferencia de calor de las superficies</a:t>
            </a:r>
          </a:p>
        </p:txBody>
      </p:sp>
      <p:sp>
        <p:nvSpPr>
          <p:cNvPr id="3" name="2 Subtítulo"/>
          <p:cNvSpPr>
            <a:spLocks noGrp="1"/>
          </p:cNvSpPr>
          <p:nvPr>
            <p:ph type="subTitle" idx="1"/>
          </p:nvPr>
        </p:nvSpPr>
        <p:spPr>
          <a:xfrm>
            <a:off x="533400" y="2000240"/>
            <a:ext cx="7854696" cy="2786082"/>
          </a:xfrm>
        </p:spPr>
        <p:txBody>
          <a:bodyPr>
            <a:normAutofit fontScale="92500" lnSpcReduction="10000"/>
          </a:bodyPr>
          <a:lstStyle/>
          <a:p>
            <a:pPr algn="l">
              <a:buClrTx/>
            </a:pPr>
            <a:r>
              <a:rPr lang="es-AR" dirty="0">
                <a:latin typeface="Arial" pitchFamily="34" charset="0"/>
                <a:cs typeface="Arial" pitchFamily="34" charset="0"/>
              </a:rPr>
              <a:t>Las pérdidas de calor de una superficie no aislada es la siguiente:</a:t>
            </a:r>
          </a:p>
          <a:p>
            <a:pPr algn="l">
              <a:buClrTx/>
              <a:buFont typeface="Arial" pitchFamily="34" charset="0"/>
              <a:buChar char="•"/>
            </a:pPr>
            <a:r>
              <a:rPr lang="es-AR" dirty="0">
                <a:latin typeface="Arial" pitchFamily="34" charset="0"/>
                <a:cs typeface="Arial" pitchFamily="34" charset="0"/>
              </a:rPr>
              <a:t> Techo 50%</a:t>
            </a:r>
          </a:p>
          <a:p>
            <a:pPr algn="l">
              <a:buClrTx/>
              <a:buFont typeface="Arial" pitchFamily="34" charset="0"/>
              <a:buChar char="•"/>
            </a:pPr>
            <a:r>
              <a:rPr lang="es-AR" dirty="0">
                <a:latin typeface="Arial" pitchFamily="34" charset="0"/>
                <a:cs typeface="Arial" pitchFamily="34" charset="0"/>
              </a:rPr>
              <a:t> Ventilación 30-35%</a:t>
            </a:r>
          </a:p>
          <a:p>
            <a:pPr algn="l">
              <a:buClrTx/>
              <a:buFont typeface="Arial" pitchFamily="34" charset="0"/>
              <a:buChar char="•"/>
            </a:pPr>
            <a:r>
              <a:rPr lang="es-AR" dirty="0">
                <a:latin typeface="Arial" pitchFamily="34" charset="0"/>
                <a:cs typeface="Arial" pitchFamily="34" charset="0"/>
              </a:rPr>
              <a:t> Paredes 10 %</a:t>
            </a:r>
          </a:p>
          <a:p>
            <a:pPr algn="l">
              <a:buClrTx/>
              <a:buFont typeface="Arial" pitchFamily="34" charset="0"/>
              <a:buChar char="•"/>
            </a:pPr>
            <a:r>
              <a:rPr lang="es-AR" dirty="0">
                <a:latin typeface="Arial" pitchFamily="34" charset="0"/>
                <a:cs typeface="Arial" pitchFamily="34" charset="0"/>
              </a:rPr>
              <a:t> Ventanas 10%</a:t>
            </a:r>
          </a:p>
          <a:p>
            <a:pPr algn="l">
              <a:buClrTx/>
              <a:buFont typeface="Arial" pitchFamily="34" charset="0"/>
              <a:buChar char="•"/>
            </a:pPr>
            <a:r>
              <a:rPr lang="es-AR" dirty="0">
                <a:latin typeface="Arial" pitchFamily="34" charset="0"/>
                <a:cs typeface="Arial" pitchFamily="34" charset="0"/>
              </a:rPr>
              <a:t> Pisos 10%</a:t>
            </a:r>
          </a:p>
        </p:txBody>
      </p:sp>
      <p:sp>
        <p:nvSpPr>
          <p:cNvPr id="4" name="3 CuadroTexto"/>
          <p:cNvSpPr txBox="1"/>
          <p:nvPr/>
        </p:nvSpPr>
        <p:spPr>
          <a:xfrm>
            <a:off x="857224" y="5000636"/>
            <a:ext cx="7072362" cy="1877437"/>
          </a:xfrm>
          <a:prstGeom prst="rect">
            <a:avLst/>
          </a:prstGeom>
          <a:noFill/>
        </p:spPr>
        <p:txBody>
          <a:bodyPr wrap="square" rtlCol="0">
            <a:spAutoFit/>
          </a:bodyPr>
          <a:lstStyle/>
          <a:p>
            <a:pPr marL="514350" indent="-514350">
              <a:buFont typeface="+mj-lt"/>
              <a:buAutoNum type="arabicParenR" startAt="3"/>
            </a:pPr>
            <a:r>
              <a:rPr lang="es-AR" sz="3200" b="1" dirty="0">
                <a:solidFill>
                  <a:srgbClr val="FFFF00"/>
                </a:solidFill>
                <a:effectLst>
                  <a:outerShdw blurRad="38100" dist="38100" dir="2700000" algn="tl">
                    <a:srgbClr val="000000">
                      <a:alpha val="43137"/>
                    </a:srgbClr>
                  </a:outerShdw>
                </a:effectLst>
                <a:latin typeface="Arial" pitchFamily="34" charset="0"/>
                <a:cs typeface="Arial" pitchFamily="34" charset="0"/>
              </a:rPr>
              <a:t>Calefacción</a:t>
            </a:r>
          </a:p>
          <a:p>
            <a:pPr marL="514350" indent="-514350"/>
            <a:r>
              <a:rPr lang="es-AR" sz="2800" dirty="0">
                <a:latin typeface="Arial" pitchFamily="34" charset="0"/>
                <a:cs typeface="Arial" pitchFamily="34" charset="0"/>
              </a:rPr>
              <a:t>Para categorías que lo requieran</a:t>
            </a:r>
            <a:r>
              <a:rPr lang="es-AR" sz="2800" dirty="0">
                <a:solidFill>
                  <a:schemeClr val="bg1"/>
                </a:solidFill>
                <a:latin typeface="Arial" pitchFamily="34" charset="0"/>
                <a:cs typeface="Arial" pitchFamily="34" charset="0"/>
              </a:rPr>
              <a:t> </a:t>
            </a:r>
          </a:p>
          <a:p>
            <a:pPr marL="514350" indent="-514350"/>
            <a:endParaRPr lang="es-AR" sz="2400" dirty="0">
              <a:solidFill>
                <a:schemeClr val="bg1"/>
              </a:solidFill>
              <a:latin typeface="Arial" pitchFamily="34" charset="0"/>
              <a:cs typeface="Arial" pitchFamily="34" charset="0"/>
            </a:endParaRPr>
          </a:p>
          <a:p>
            <a:pPr marL="514350" indent="-514350"/>
            <a:endParaRPr lang="es-AR" sz="28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785794"/>
            <a:ext cx="7851648" cy="557218"/>
          </a:xfrm>
        </p:spPr>
        <p:txBody>
          <a:bodyPr>
            <a:normAutofit/>
          </a:bodyPr>
          <a:lstStyle/>
          <a:p>
            <a:pPr marL="742950" indent="-742950" algn="l">
              <a:buFont typeface="+mj-lt"/>
              <a:buAutoNum type="arabicParenR" startAt="4"/>
            </a:pPr>
            <a:r>
              <a:rPr lang="es-AR" sz="3600" dirty="0">
                <a:solidFill>
                  <a:srgbClr val="FFFF00"/>
                </a:solidFill>
                <a:latin typeface="Arial" pitchFamily="34" charset="0"/>
                <a:cs typeface="Arial" pitchFamily="34" charset="0"/>
              </a:rPr>
              <a:t>Tasa de ventilación</a:t>
            </a:r>
          </a:p>
        </p:txBody>
      </p:sp>
      <p:sp>
        <p:nvSpPr>
          <p:cNvPr id="3" name="2 Subtítulo"/>
          <p:cNvSpPr>
            <a:spLocks noGrp="1"/>
          </p:cNvSpPr>
          <p:nvPr>
            <p:ph type="subTitle" idx="1"/>
          </p:nvPr>
        </p:nvSpPr>
        <p:spPr>
          <a:xfrm>
            <a:off x="533400" y="1428736"/>
            <a:ext cx="7854696" cy="3552400"/>
          </a:xfrm>
        </p:spPr>
        <p:txBody>
          <a:bodyPr>
            <a:normAutofit lnSpcReduction="10000"/>
          </a:bodyPr>
          <a:lstStyle/>
          <a:p>
            <a:pPr algn="l">
              <a:buClrTx/>
              <a:buFont typeface="Arial" pitchFamily="34" charset="0"/>
              <a:buChar char="•"/>
            </a:pPr>
            <a:r>
              <a:rPr lang="es-AR" dirty="0">
                <a:latin typeface="Arial" pitchFamily="34" charset="0"/>
                <a:cs typeface="Arial" pitchFamily="34" charset="0"/>
              </a:rPr>
              <a:t> Es el caudal de aire a renovar de la instalación por unidad de tiempo. Generalmente se mide en m</a:t>
            </a:r>
            <a:r>
              <a:rPr lang="es-AR" sz="2800" baseline="30000" dirty="0">
                <a:latin typeface="Arial" pitchFamily="34" charset="0"/>
                <a:cs typeface="Arial" pitchFamily="34" charset="0"/>
              </a:rPr>
              <a:t>3</a:t>
            </a:r>
            <a:r>
              <a:rPr lang="es-AR" sz="2800" dirty="0">
                <a:latin typeface="Arial" pitchFamily="34" charset="0"/>
                <a:cs typeface="Arial" pitchFamily="34" charset="0"/>
              </a:rPr>
              <a:t>/Hs</a:t>
            </a:r>
          </a:p>
          <a:p>
            <a:pPr algn="l">
              <a:buClrTx/>
            </a:pPr>
            <a:endParaRPr lang="es-AR" sz="2800" dirty="0">
              <a:latin typeface="Arial" pitchFamily="34" charset="0"/>
              <a:cs typeface="Arial" pitchFamily="34" charset="0"/>
            </a:endParaRPr>
          </a:p>
          <a:p>
            <a:pPr algn="l">
              <a:buClrTx/>
              <a:buFont typeface="Arial" pitchFamily="34" charset="0"/>
              <a:buChar char="•"/>
            </a:pPr>
            <a:r>
              <a:rPr lang="es-AR" sz="2800" dirty="0">
                <a:latin typeface="Arial" pitchFamily="34" charset="0"/>
                <a:cs typeface="Arial" pitchFamily="34" charset="0"/>
              </a:rPr>
              <a:t> Durante el INVIERNO el objetivo es remover el exceso de humedad</a:t>
            </a:r>
          </a:p>
          <a:p>
            <a:pPr algn="l">
              <a:buClrTx/>
            </a:pPr>
            <a:endParaRPr lang="es-AR" sz="2800" dirty="0">
              <a:latin typeface="Arial" pitchFamily="34" charset="0"/>
              <a:cs typeface="Arial" pitchFamily="34" charset="0"/>
            </a:endParaRPr>
          </a:p>
          <a:p>
            <a:pPr algn="l">
              <a:buClrTx/>
              <a:buFont typeface="Arial" pitchFamily="34" charset="0"/>
              <a:buChar char="•"/>
            </a:pPr>
            <a:r>
              <a:rPr lang="es-AR" sz="2800" dirty="0">
                <a:latin typeface="Arial" pitchFamily="34" charset="0"/>
                <a:cs typeface="Arial" pitchFamily="34" charset="0"/>
              </a:rPr>
              <a:t> Durante el VERANO es el de remover el exceso de calor</a:t>
            </a:r>
          </a:p>
          <a:p>
            <a:pPr algn="l"/>
            <a:endParaRPr lang="es-AR" baseline="300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0"/>
            <a:ext cx="9068508"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28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CAUDAL DE AIRE A RENOVAR EN ALOJAMIENTOS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2800" b="1"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PORCINOS (Ciutad, 1994)</a:t>
            </a:r>
            <a:endParaRPr kumimoji="0" lang="es-AR" sz="2800" b="0" i="0" u="none" strike="noStrike" cap="none" normalizeH="0" baseline="0" dirty="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8437" name="Object 5"/>
          <p:cNvGraphicFramePr>
            <a:graphicFrameLocks noChangeAspect="1"/>
          </p:cNvGraphicFramePr>
          <p:nvPr/>
        </p:nvGraphicFramePr>
        <p:xfrm>
          <a:off x="234432" y="1142984"/>
          <a:ext cx="8622701" cy="5255154"/>
        </p:xfrm>
        <a:graphic>
          <a:graphicData uri="http://schemas.openxmlformats.org/presentationml/2006/ole">
            <mc:AlternateContent xmlns:mc="http://schemas.openxmlformats.org/markup-compatibility/2006">
              <mc:Choice xmlns:v="urn:schemas-microsoft-com:vml" Requires="v">
                <p:oleObj spid="_x0000_s18443" name="Documento" r:id="rId3" imgW="5683927" imgH="3381281" progId="Word.Document.12">
                  <p:embed/>
                </p:oleObj>
              </mc:Choice>
              <mc:Fallback>
                <p:oleObj name="Documento" r:id="rId3" imgW="5683927" imgH="3381281"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432" y="1142984"/>
                        <a:ext cx="8622701" cy="525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TotalTime>
  <Words>1406</Words>
  <Application>Microsoft Office PowerPoint</Application>
  <PresentationFormat>Presentación en pantalla (4:3)</PresentationFormat>
  <Paragraphs>189</Paragraphs>
  <Slides>61</Slides>
  <Notes>0</Notes>
  <HiddenSlides>0</HiddenSlides>
  <MMClips>0</MMClips>
  <ScaleCrop>false</ScaleCrop>
  <HeadingPairs>
    <vt:vector size="10" baseType="variant">
      <vt:variant>
        <vt:lpstr>Fuentes usadas</vt:lpstr>
      </vt:variant>
      <vt:variant>
        <vt:i4>5</vt:i4>
      </vt:variant>
      <vt:variant>
        <vt:lpstr>Tema</vt:lpstr>
      </vt:variant>
      <vt:variant>
        <vt:i4>1</vt:i4>
      </vt:variant>
      <vt:variant>
        <vt:lpstr>Vínculos</vt:lpstr>
      </vt:variant>
      <vt:variant>
        <vt:i4>1</vt:i4>
      </vt:variant>
      <vt:variant>
        <vt:lpstr>Servidores OLE incrustados</vt:lpstr>
      </vt:variant>
      <vt:variant>
        <vt:i4>2</vt:i4>
      </vt:variant>
      <vt:variant>
        <vt:lpstr>Títulos de diapositiva</vt:lpstr>
      </vt:variant>
      <vt:variant>
        <vt:i4>61</vt:i4>
      </vt:variant>
    </vt:vector>
  </HeadingPairs>
  <TitlesOfParts>
    <vt:vector size="70" baseType="lpstr">
      <vt:lpstr>Arial</vt:lpstr>
      <vt:lpstr>Calibri</vt:lpstr>
      <vt:lpstr>Constantia</vt:lpstr>
      <vt:lpstr>Wingdings</vt:lpstr>
      <vt:lpstr>Wingdings 2</vt:lpstr>
      <vt:lpstr>Flujo</vt:lpstr>
      <vt:lpstr>file:///C:\Users\Fede\Desktop\Fede\VENTILACIÓN\VENTILACION%20I.%202016.doc!OLE_LINK1</vt:lpstr>
      <vt:lpstr>Document</vt:lpstr>
      <vt:lpstr>Documento</vt:lpstr>
      <vt:lpstr>              VENTILACION EN LA PRODUCCION PORCINA BAJO CONFINAMIENTO.  </vt:lpstr>
      <vt:lpstr>La VENTILACION de los alojamientos bajo confinamiento es un proceso destinado a controlar diversos factores ambientales mediante la dilución del aire interno del alojamiento con aire externo (MWPS-32, 1990).</vt:lpstr>
      <vt:lpstr>Finalidades de la Ventilación</vt:lpstr>
      <vt:lpstr>Problemas ambientales más comunes al visitar unidades en confinamiento</vt:lpstr>
      <vt:lpstr>Principales aspectos a considerar para el control ambiental en alojamientos porcinos</vt:lpstr>
      <vt:lpstr>Presentación de PowerPoint</vt:lpstr>
      <vt:lpstr>Transferencia de calor de las superficies</vt:lpstr>
      <vt:lpstr>Tasa de ventilación</vt:lpstr>
      <vt:lpstr>Presentación de PowerPoint</vt:lpstr>
      <vt:lpstr>5) Regulación de la ventilación y la calefacción</vt:lpstr>
      <vt:lpstr>Presentación de PowerPoint</vt:lpstr>
      <vt:lpstr>6) Volumen mínimo de aire del alojamiento</vt:lpstr>
      <vt:lpstr>VOLUMEN MÍNIMO DE AIRE DEL ALOJAMIENTO POR CATEGORIAS</vt:lpstr>
      <vt:lpstr>PREVALENCIA DE PULMONES AFECTADOS EN 66 CRIADEROS EN RELACIÓN AL VOLUMEN DEL AIRE DEL ALOJAMIENTO.  </vt:lpstr>
      <vt:lpstr>7) Sistemas de ventilación</vt:lpstr>
      <vt:lpstr>Puntos a tener en cuenta en la ventilación natural</vt:lpstr>
      <vt:lpstr>Ventilación estática horizontal</vt:lpstr>
      <vt:lpstr>Presentación de PowerPoint</vt:lpstr>
      <vt:lpstr>Presentación de PowerPoint</vt:lpstr>
      <vt:lpstr>Ventilación estática vertical</vt:lpstr>
      <vt:lpstr>Presentación de PowerPoint</vt:lpstr>
      <vt:lpstr>Presentación de PowerPoint</vt:lpstr>
      <vt:lpstr>Presentación de PowerPoint</vt:lpstr>
      <vt:lpstr>II) Ventilación dinámica o forzada</vt:lpstr>
      <vt:lpstr>Ventilación dinámica por extracción o depresión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Ventilación dinámica por impulsión o sobre presión</vt:lpstr>
      <vt:lpstr>Presentación de PowerPoint</vt:lpstr>
      <vt:lpstr>Presentación de PowerPoint</vt:lpstr>
      <vt:lpstr>Presentación de PowerPoint</vt:lpstr>
      <vt:lpstr>Presentación de PowerPoint</vt:lpstr>
      <vt:lpstr>Presentación de PowerPoint</vt:lpstr>
      <vt:lpstr>III) Ventilación por túneles</vt:lpstr>
      <vt:lpstr>Sistema NATURAL por túnel de viento o CAMA PROFUNDA </vt:lpstr>
      <vt:lpstr>Presentación de PowerPoint</vt:lpstr>
      <vt:lpstr>Presentación de PowerPoint</vt:lpstr>
      <vt:lpstr>Presentación de PowerPoint</vt:lpstr>
      <vt:lpstr>Sistema FORZADO por túnel de vientos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Ejemplos prácticos de la VENTILACIÓN</vt:lpstr>
      <vt:lpstr>Presentación de PowerPoint</vt:lpstr>
      <vt:lpstr>¿Cómo calcular el espacio aéreo y la tasa de extracción de una sala de destete con 40 corrales de 16 animales cada uno?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VENTILACION EN LA PRODUCCION PORCINA BAJO CONFINAMIENTO. PARTE I.</dc:title>
  <dc:creator>Fede</dc:creator>
  <cp:lastModifiedBy>Porcino</cp:lastModifiedBy>
  <cp:revision>66</cp:revision>
  <dcterms:created xsi:type="dcterms:W3CDTF">2016-03-11T17:57:27Z</dcterms:created>
  <dcterms:modified xsi:type="dcterms:W3CDTF">2019-09-04T21:45:41Z</dcterms:modified>
</cp:coreProperties>
</file>