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60" r:id="rId4"/>
    <p:sldId id="262" r:id="rId5"/>
    <p:sldId id="266" r:id="rId6"/>
    <p:sldId id="263" r:id="rId7"/>
    <p:sldId id="265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450-EE7A-4316-8D33-D5F03CE4C95A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4390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B89B-D768-4B5D-ADF7-0C6B1FBF1A46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35941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B89B-D768-4B5D-ADF7-0C6B1FBF1A46}" type="slidenum">
              <a:rPr lang="es-ES" altLang="es-AR" smtClean="0"/>
              <a:pPr/>
              <a:t>‹Nº›</a:t>
            </a:fld>
            <a:endParaRPr lang="es-ES" alt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44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B89B-D768-4B5D-ADF7-0C6B1FBF1A46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429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B89B-D768-4B5D-ADF7-0C6B1FBF1A46}" type="slidenum">
              <a:rPr lang="es-ES" altLang="es-AR" smtClean="0"/>
              <a:pPr/>
              <a:t>‹Nº›</a:t>
            </a:fld>
            <a:endParaRPr lang="es-ES" alt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33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B89B-D768-4B5D-ADF7-0C6B1FBF1A46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427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5799-2F3E-4772-BA2A-730EB8E3A937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2612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8F91-7D19-4BF3-A9BF-8F15B47A68AB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24389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8F4D7EDD-B4BF-46D3-AF5D-30DEBC63F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ED3673D-9C0D-4196-9270-54EF904B0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7A321C8-EDCF-48A3-B2CE-D7745240A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BBD6B-6CF1-4E9D-A1FC-222F6B673D4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3694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4185-BDB8-4EA0-9DBB-7707694A0BF6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7013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38E-1A41-46CB-B936-0F5F6B01B8D7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3575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D6FA-A237-4CE4-B0CA-7793D0839597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7077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024-81A0-40EF-A118-C81FD5926704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6451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B89B-D768-4B5D-ADF7-0C6B1FBF1A46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952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148-9865-4A48-90A6-E47C54045DB1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4604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E46-E7D8-405D-AB72-91195B4DAFD9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6193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6C0-7482-4C2B-AE02-93592BEC16E8}" type="slidenum">
              <a:rPr lang="es-ES" altLang="es-AR" smtClean="0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4493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E127-8FDB-4EE0-B8CE-BC6B4F3FE406}" type="datetimeFigureOut">
              <a:rPr lang="es-AR" smtClean="0"/>
              <a:t>24/10/2019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5DDCED-B6E7-4BEA-9E26-5B9DBB81D4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470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4FF1F-382A-489A-A4A3-CE154F22C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Manejo en la etapa reproductiva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3FF76A-B90E-41D9-BB3D-14256B78F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766450"/>
            <a:ext cx="7766936" cy="1096899"/>
          </a:xfrm>
        </p:spPr>
        <p:txBody>
          <a:bodyPr/>
          <a:lstStyle/>
          <a:p>
            <a:r>
              <a:rPr lang="es-AR" dirty="0"/>
              <a:t>Producción Porcina I</a:t>
            </a:r>
          </a:p>
          <a:p>
            <a:r>
              <a:rPr lang="es-AR" dirty="0"/>
              <a:t>MV Lucas </a:t>
            </a:r>
            <a:r>
              <a:rPr lang="es-AR" dirty="0" err="1"/>
              <a:t>Milanesio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935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CBE7FEB7-6F35-467C-AA67-16821126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765176"/>
            <a:ext cx="130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PREPARTO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78B22D84-EFF5-44F5-B924-A7194C69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2062164"/>
            <a:ext cx="66917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1.- Tres días antes de la fecha probable de parto ofrecer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   una dieta laxante (se puede continuar 3 a 4 días posparto).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C4B31870-7094-441F-A7BC-46BF5AE0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3429001"/>
            <a:ext cx="5136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2.- Día del parto solo agua fresca y abundante.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786CE7F4-25AF-4797-BA28-7DF4B21C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4870451"/>
            <a:ext cx="4825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3.- Controlar signos premonitorios de parto.</a:t>
            </a:r>
          </a:p>
        </p:txBody>
      </p:sp>
      <p:sp>
        <p:nvSpPr>
          <p:cNvPr id="16390" name="Rectangle 10">
            <a:extLst>
              <a:ext uri="{FF2B5EF4-FFF2-40B4-BE49-F238E27FC236}">
                <a16:creationId xmlns:a16="http://schemas.microsoft.com/office/drawing/2014/main" id="{EC241049-8117-4990-8117-FD03522FB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620713"/>
            <a:ext cx="1871662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79CF6A35-1361-4BFB-B489-17328B32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95313"/>
            <a:ext cx="7147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400" dirty="0">
                <a:latin typeface="Calibri" panose="020F0502020204030204" pitchFamily="34" charset="0"/>
              </a:rPr>
              <a:t>Diferentes sistemas de manejo de la cerda en lactancia</a:t>
            </a: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ADDED1E2-A76A-4AAD-893D-582CD8D44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04813"/>
            <a:ext cx="8496300" cy="792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 Box 70">
            <a:extLst>
              <a:ext uri="{FF2B5EF4-FFF2-40B4-BE49-F238E27FC236}">
                <a16:creationId xmlns:a16="http://schemas.microsoft.com/office/drawing/2014/main" id="{B4AD1B63-145A-4204-830C-6507D10D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9" y="1773239"/>
            <a:ext cx="2369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1.- Lactancia Aislada</a:t>
            </a:r>
          </a:p>
        </p:txBody>
      </p:sp>
      <p:sp>
        <p:nvSpPr>
          <p:cNvPr id="17413" name="Text Box 71">
            <a:extLst>
              <a:ext uri="{FF2B5EF4-FFF2-40B4-BE49-F238E27FC236}">
                <a16:creationId xmlns:a16="http://schemas.microsoft.com/office/drawing/2014/main" id="{A43EF470-375A-49B1-8A36-3BAACD8A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2781301"/>
            <a:ext cx="4106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2.- Lactaciones en grupo o colectivas </a:t>
            </a:r>
          </a:p>
        </p:txBody>
      </p:sp>
      <p:sp>
        <p:nvSpPr>
          <p:cNvPr id="17414" name="Text Box 72">
            <a:extLst>
              <a:ext uri="{FF2B5EF4-FFF2-40B4-BE49-F238E27FC236}">
                <a16:creationId xmlns:a16="http://schemas.microsoft.com/office/drawing/2014/main" id="{8ABD2C21-909A-4904-B842-BAC6BF46A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3573464"/>
            <a:ext cx="3168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2.1- Con mezcla de camadas</a:t>
            </a:r>
          </a:p>
        </p:txBody>
      </p:sp>
      <p:sp>
        <p:nvSpPr>
          <p:cNvPr id="17415" name="Text Box 73">
            <a:extLst>
              <a:ext uri="{FF2B5EF4-FFF2-40B4-BE49-F238E27FC236}">
                <a16:creationId xmlns:a16="http://schemas.microsoft.com/office/drawing/2014/main" id="{70558BDD-5E1A-44E8-B1F5-16CFB0B50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294189"/>
            <a:ext cx="5928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2.2 – Con mezcla de un grupo de cerdas y sus camadas</a:t>
            </a:r>
          </a:p>
        </p:txBody>
      </p:sp>
      <p:sp>
        <p:nvSpPr>
          <p:cNvPr id="17416" name="Text Box 74">
            <a:extLst>
              <a:ext uri="{FF2B5EF4-FFF2-40B4-BE49-F238E27FC236}">
                <a16:creationId xmlns:a16="http://schemas.microsoft.com/office/drawing/2014/main" id="{2ACC4141-5DA0-4AF5-8116-58EABA3E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1" y="5086351"/>
            <a:ext cx="5826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2.3- Con mezcla de camadas y posterior transferencia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      de un grupo de un grupo de cerdas y sus camadas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56A5A8-9586-4973-81F1-3540BC6E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60" y="970553"/>
            <a:ext cx="456794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8835D988-6EF8-486A-B06F-97C145F52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4" y="1549401"/>
            <a:ext cx="2414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>
                <a:latin typeface="Comic Sans MS" panose="030F0702030302020204" pitchFamily="66" charset="0"/>
              </a:rPr>
              <a:t>Horas de suspensión</a:t>
            </a:r>
          </a:p>
        </p:txBody>
      </p:sp>
      <p:sp>
        <p:nvSpPr>
          <p:cNvPr id="18435" name="Text Box 7">
            <a:extLst>
              <a:ext uri="{FF2B5EF4-FFF2-40B4-BE49-F238E27FC236}">
                <a16:creationId xmlns:a16="http://schemas.microsoft.com/office/drawing/2014/main" id="{21F42644-5385-4709-9E6B-89A26A9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6" y="2295526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omic Sans MS" panose="030F0702030302020204" pitchFamily="66" charset="0"/>
              </a:rPr>
              <a:t>                       Agua                -     48     24     24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omic Sans MS" panose="030F0702030302020204" pitchFamily="66" charset="0"/>
              </a:rPr>
              <a:t>                       Alimento            -      -      -     48</a:t>
            </a:r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CF713DE2-AA84-4C09-A853-F03B23BF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3363914"/>
            <a:ext cx="81327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omic Sans MS" panose="030F0702030302020204" pitchFamily="66" charset="0"/>
              </a:rPr>
              <a:t>Nº de hembras                              24   28     24     24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>
              <a:latin typeface="Comic Sans MS" panose="030F0702030302020204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omic Sans MS" panose="030F0702030302020204" pitchFamily="66" charset="0"/>
              </a:rPr>
              <a:t>Intervalo entre d-c (días)                 6,0  11,9   9,1   12,8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omic Sans MS" panose="030F0702030302020204" pitchFamily="66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omic Sans MS" panose="030F0702030302020204" pitchFamily="66" charset="0"/>
              </a:rPr>
              <a:t>Nº de cerdas que NO presentaron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omic Sans MS" panose="030F0702030302020204" pitchFamily="66" charset="0"/>
              </a:rPr>
              <a:t>celo en los primeros 21 días despues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omic Sans MS" panose="030F0702030302020204" pitchFamily="66" charset="0"/>
              </a:rPr>
              <a:t>del destete                                   0    5       3      5 </a:t>
            </a:r>
          </a:p>
        </p:txBody>
      </p:sp>
      <p:sp>
        <p:nvSpPr>
          <p:cNvPr id="18437" name="Line 9">
            <a:extLst>
              <a:ext uri="{FF2B5EF4-FFF2-40B4-BE49-F238E27FC236}">
                <a16:creationId xmlns:a16="http://schemas.microsoft.com/office/drawing/2014/main" id="{75A5F473-C294-4654-973B-3E0E2A39E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2133600"/>
            <a:ext cx="806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b="1" i="1">
              <a:latin typeface="Times New Roman" panose="02020603050405020304" pitchFamily="18" charset="0"/>
            </a:endParaRPr>
          </a:p>
        </p:txBody>
      </p:sp>
      <p:sp>
        <p:nvSpPr>
          <p:cNvPr id="18438" name="Line 10">
            <a:extLst>
              <a:ext uri="{FF2B5EF4-FFF2-40B4-BE49-F238E27FC236}">
                <a16:creationId xmlns:a16="http://schemas.microsoft.com/office/drawing/2014/main" id="{B30BDC01-5E4F-4F02-BD09-FA08A3BBF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1412875"/>
            <a:ext cx="806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b="1" i="1">
              <a:latin typeface="Times New Roman" panose="02020603050405020304" pitchFamily="18" charset="0"/>
            </a:endParaRPr>
          </a:p>
        </p:txBody>
      </p:sp>
      <p:sp>
        <p:nvSpPr>
          <p:cNvPr id="18439" name="Line 11">
            <a:extLst>
              <a:ext uri="{FF2B5EF4-FFF2-40B4-BE49-F238E27FC236}">
                <a16:creationId xmlns:a16="http://schemas.microsoft.com/office/drawing/2014/main" id="{BBA8497C-84B3-4123-BA57-2F153B31A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141663"/>
            <a:ext cx="806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b="1" i="1">
              <a:latin typeface="Times New Roman" panose="02020603050405020304" pitchFamily="18" charset="0"/>
            </a:endParaRPr>
          </a:p>
        </p:txBody>
      </p:sp>
      <p:sp>
        <p:nvSpPr>
          <p:cNvPr id="18440" name="Line 12">
            <a:extLst>
              <a:ext uri="{FF2B5EF4-FFF2-40B4-BE49-F238E27FC236}">
                <a16:creationId xmlns:a16="http://schemas.microsoft.com/office/drawing/2014/main" id="{79D0E316-D9AE-4BE6-A3A1-61C1AF1CE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5734050"/>
            <a:ext cx="806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b="1" i="1">
              <a:latin typeface="Times New Roman" panose="02020603050405020304" pitchFamily="18" charset="0"/>
            </a:endParaRPr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4CAE3A5C-4676-4B01-9932-BEF8F80F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333376"/>
            <a:ext cx="8050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omic Sans MS" panose="030F0702030302020204" pitchFamily="66" charset="0"/>
              </a:rPr>
              <a:t>Efecto de la supresión de agua y de alimento antes del destete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omic Sans MS" panose="030F0702030302020204" pitchFamily="66" charset="0"/>
              </a:rPr>
              <a:t>       sobre el intervalo entre destete y concepción</a:t>
            </a:r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3CCE963A-7C24-4AE9-920B-E5ED7CC5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60350"/>
            <a:ext cx="8280400" cy="865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43" name="Text Box 15">
            <a:extLst>
              <a:ext uri="{FF2B5EF4-FFF2-40B4-BE49-F238E27FC236}">
                <a16:creationId xmlns:a16="http://schemas.microsoft.com/office/drawing/2014/main" id="{FEBAFA45-699A-4AF5-AC1C-0B3F8988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899150"/>
            <a:ext cx="756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/>
              <a:t>Todas las hembras amamantaron un mínimo de seis lechones durante 28 días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/>
              <a:t>Fuente: Homan (1980)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7662665F-B38F-4E38-BCF7-A2B52C37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573089"/>
            <a:ext cx="6935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400" i="0" dirty="0">
                <a:latin typeface="Calibri" panose="020F0502020204030204" pitchFamily="34" charset="0"/>
              </a:rPr>
              <a:t>PRINCIPALES CAUSAS DE DESCARTE Y REPOSICIÓN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7D78C1A0-4276-4066-B2F0-C16CF1CD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2009775"/>
            <a:ext cx="65678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400" i="0" dirty="0">
                <a:latin typeface="Calibri" panose="020F0502020204030204" pitchFamily="34" charset="0"/>
              </a:rPr>
              <a:t> 25 % por vejez.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altLang="es-AR" sz="2400" i="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400" i="0" dirty="0">
                <a:latin typeface="Calibri" panose="020F0502020204030204" pitchFamily="34" charset="0"/>
              </a:rPr>
              <a:t> 30 % problemas y/o insuficiencias reproductivas.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400" i="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400" i="0" dirty="0">
                <a:latin typeface="Calibri" panose="020F0502020204030204" pitchFamily="34" charset="0"/>
              </a:rPr>
              <a:t>20 % problemas locomotores.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altLang="es-AR" sz="2400" i="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400" i="0" dirty="0">
                <a:latin typeface="Calibri" panose="020F0502020204030204" pitchFamily="34" charset="0"/>
              </a:rPr>
              <a:t> 5 % muerte.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altLang="es-AR" sz="2400" i="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400" i="0" dirty="0">
                <a:latin typeface="Calibri" panose="020F0502020204030204" pitchFamily="34" charset="0"/>
              </a:rPr>
              <a:t> 5 % problemas de ubre o producción de leche.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altLang="es-AR" sz="2400" i="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400" i="0" dirty="0">
                <a:latin typeface="Calibri" panose="020F0502020204030204" pitchFamily="34" charset="0"/>
              </a:rPr>
              <a:t> 15 % otros.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9">
            <a:extLst>
              <a:ext uri="{FF2B5EF4-FFF2-40B4-BE49-F238E27FC236}">
                <a16:creationId xmlns:a16="http://schemas.microsoft.com/office/drawing/2014/main" id="{F2241578-DB09-44BC-9E27-42A11761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6574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 b="0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ext Box 74">
            <a:extLst>
              <a:ext uri="{FF2B5EF4-FFF2-40B4-BE49-F238E27FC236}">
                <a16:creationId xmlns:a16="http://schemas.microsoft.com/office/drawing/2014/main" id="{D995F06C-1AF5-4B45-B208-38528FC3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620714"/>
            <a:ext cx="466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i="0">
                <a:solidFill>
                  <a:srgbClr val="FFFFFF"/>
                </a:solidFill>
                <a:latin typeface="Comic Sans MS" panose="030F0702030302020204" pitchFamily="66" charset="0"/>
              </a:rPr>
              <a:t>MANEJO</a:t>
            </a:r>
            <a:r>
              <a:rPr lang="es-ES" altLang="es-AR" sz="2000" i="0">
                <a:solidFill>
                  <a:srgbClr val="FFFFFF"/>
                </a:solidFill>
                <a:latin typeface="Tahoma" panose="020B0604030504040204" pitchFamily="34" charset="0"/>
              </a:rPr>
              <a:t> DE LA CERDA PRIMERIZA</a:t>
            </a:r>
          </a:p>
        </p:txBody>
      </p:sp>
      <p:sp>
        <p:nvSpPr>
          <p:cNvPr id="8196" name="Text Box 75">
            <a:extLst>
              <a:ext uri="{FF2B5EF4-FFF2-40B4-BE49-F238E27FC236}">
                <a16:creationId xmlns:a16="http://schemas.microsoft.com/office/drawing/2014/main" id="{1609A04A-544F-4C10-A568-616C480E7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593" y="1510415"/>
            <a:ext cx="1349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i="0" dirty="0">
                <a:latin typeface="Calibri" panose="020F0502020204030204" pitchFamily="34" charset="0"/>
              </a:rPr>
              <a:t>OBJETIVOS</a:t>
            </a:r>
          </a:p>
        </p:txBody>
      </p:sp>
      <p:sp>
        <p:nvSpPr>
          <p:cNvPr id="8197" name="Text Box 93">
            <a:extLst>
              <a:ext uri="{FF2B5EF4-FFF2-40B4-BE49-F238E27FC236}">
                <a16:creationId xmlns:a16="http://schemas.microsoft.com/office/drawing/2014/main" id="{1CF02894-2D81-416B-8606-C8877113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274889"/>
            <a:ext cx="83750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b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ES" altLang="es-AR" sz="2000" dirty="0">
                <a:latin typeface="Calibri" panose="020F0502020204030204" pitchFamily="34" charset="0"/>
              </a:rPr>
              <a:t>Que comience su actividad reproductiva a una edad más  o </a:t>
            </a:r>
            <a:r>
              <a:rPr lang="es-ES" altLang="es-AR" i="0" dirty="0">
                <a:latin typeface="Calibri" panose="020F0502020204030204" pitchFamily="34" charset="0"/>
              </a:rPr>
              <a:t> </a:t>
            </a:r>
            <a:r>
              <a:rPr lang="es-ES" altLang="es-AR" sz="2000" dirty="0">
                <a:latin typeface="Calibri" panose="020F0502020204030204" pitchFamily="34" charset="0"/>
              </a:rPr>
              <a:t>menos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 temprana y previsible.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dirty="0">
                <a:latin typeface="Calibri" panose="020F0502020204030204" pitchFamily="34" charset="0"/>
              </a:rPr>
              <a:t> </a:t>
            </a:r>
            <a:r>
              <a:rPr lang="es-ES" altLang="es-AR" sz="2000" dirty="0">
                <a:latin typeface="Calibri" panose="020F0502020204030204" pitchFamily="34" charset="0"/>
              </a:rPr>
              <a:t>Que de una camada de buen tamaño y peso entre los 11 y 12 meses de edad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dirty="0">
                <a:latin typeface="Calibri" panose="020F0502020204030204" pitchFamily="34" charset="0"/>
              </a:rPr>
              <a:t> Que amamante bien a sus lechones sin comprometer su condición física.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dirty="0">
                <a:latin typeface="Calibri" panose="020F0502020204030204" pitchFamily="34" charset="0"/>
              </a:rPr>
              <a:t> Que </a:t>
            </a:r>
            <a:r>
              <a:rPr lang="es-ES" altLang="es-AR" sz="2000" dirty="0" err="1">
                <a:latin typeface="Calibri" panose="020F0502020204030204" pitchFamily="34" charset="0"/>
              </a:rPr>
              <a:t>continue</a:t>
            </a:r>
            <a:r>
              <a:rPr lang="es-ES" altLang="es-AR" sz="2000" dirty="0">
                <a:latin typeface="Calibri" panose="020F0502020204030204" pitchFamily="34" charset="0"/>
              </a:rPr>
              <a:t> mejorando y produciendo buenas camadas hasta su 6º parto.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Rectangle 95">
            <a:extLst>
              <a:ext uri="{FF2B5EF4-FFF2-40B4-BE49-F238E27FC236}">
                <a16:creationId xmlns:a16="http://schemas.microsoft.com/office/drawing/2014/main" id="{ECDD5A5A-93EF-429D-A21F-4CF225C9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157788"/>
            <a:ext cx="8280400" cy="1223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Text Box 94">
            <a:extLst>
              <a:ext uri="{FF2B5EF4-FFF2-40B4-BE49-F238E27FC236}">
                <a16:creationId xmlns:a16="http://schemas.microsoft.com/office/drawing/2014/main" id="{8D5B2602-30CE-4E6F-93B5-17C90C773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5302251"/>
            <a:ext cx="844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Existen ciertos manejos que permiten un control más </a:t>
            </a:r>
            <a:r>
              <a:rPr lang="es-ES" altLang="es-AR" sz="2000" dirty="0" err="1">
                <a:latin typeface="Calibri" panose="020F0502020204030204" pitchFamily="34" charset="0"/>
              </a:rPr>
              <a:t>eficas</a:t>
            </a:r>
            <a:r>
              <a:rPr lang="es-ES" altLang="es-AR" sz="2000" dirty="0">
                <a:latin typeface="Calibri" panose="020F0502020204030204" pitchFamily="34" charset="0"/>
              </a:rPr>
              <a:t> de la cachorra, acortando el período improductivo sin perjudicar su posterior desempeño productivo.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FFB68-F5FA-474A-9F9B-E4A6D2EA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7"/>
            <a:ext cx="3550880" cy="202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9E847E90-F271-41F0-BE0F-842B80A5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04813"/>
            <a:ext cx="56299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400" i="0" dirty="0">
                <a:latin typeface="Calibri" panose="020F0502020204030204" pitchFamily="34" charset="0"/>
              </a:rPr>
              <a:t>MANEJOS PARA ADELANTAR LA PUBERTAD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i="0" dirty="0">
                <a:latin typeface="Calibri" panose="020F0502020204030204" pitchFamily="34" charset="0"/>
              </a:rPr>
              <a:t>        (Sincronizar la aparición del primer celo) 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E22847D7-221C-4C18-921B-F2A7531F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7" y="1234835"/>
            <a:ext cx="5675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u="sng">
                <a:latin typeface="Calibri" panose="020F0502020204030204" pitchFamily="34" charset="0"/>
              </a:rPr>
              <a:t>Factores que influencian la aparición de la pubertad</a:t>
            </a:r>
          </a:p>
        </p:txBody>
      </p:sp>
      <p:sp>
        <p:nvSpPr>
          <p:cNvPr id="9220" name="Text Box 8">
            <a:extLst>
              <a:ext uri="{FF2B5EF4-FFF2-40B4-BE49-F238E27FC236}">
                <a16:creationId xmlns:a16="http://schemas.microsoft.com/office/drawing/2014/main" id="{02AEFC5B-F69C-4690-8A73-04D55703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919288"/>
            <a:ext cx="3626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>
                <a:latin typeface="Calibri" panose="020F0502020204030204" pitchFamily="34" charset="0"/>
              </a:rPr>
              <a:t> Genotipo                   - Nutrición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80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>
                <a:latin typeface="Calibri" panose="020F0502020204030204" pitchFamily="34" charset="0"/>
              </a:rPr>
              <a:t> Medio Ambiente          - Manejo</a:t>
            </a:r>
          </a:p>
        </p:txBody>
      </p:sp>
      <p:sp>
        <p:nvSpPr>
          <p:cNvPr id="9221" name="Text Box 9">
            <a:extLst>
              <a:ext uri="{FF2B5EF4-FFF2-40B4-BE49-F238E27FC236}">
                <a16:creationId xmlns:a16="http://schemas.microsoft.com/office/drawing/2014/main" id="{64DBBEB5-B0A4-4BE8-A49E-6C23A708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805114"/>
            <a:ext cx="4606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1.- Aplicación de hormonas (PMSG – HSG)</a:t>
            </a:r>
          </a:p>
        </p:txBody>
      </p:sp>
      <p:sp>
        <p:nvSpPr>
          <p:cNvPr id="9222" name="Text Box 11">
            <a:extLst>
              <a:ext uri="{FF2B5EF4-FFF2-40B4-BE49-F238E27FC236}">
                <a16:creationId xmlns:a16="http://schemas.microsoft.com/office/drawing/2014/main" id="{A092CDC3-BD93-42F9-8424-FBF350A2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937001"/>
            <a:ext cx="1148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2.- Estrés</a:t>
            </a:r>
          </a:p>
        </p:txBody>
      </p:sp>
      <p:sp>
        <p:nvSpPr>
          <p:cNvPr id="9223" name="Text Box 12">
            <a:extLst>
              <a:ext uri="{FF2B5EF4-FFF2-40B4-BE49-F238E27FC236}">
                <a16:creationId xmlns:a16="http://schemas.microsoft.com/office/drawing/2014/main" id="{800684B9-9554-4DC9-A17B-7C977683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3335339"/>
            <a:ext cx="50389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Transporte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Mezcla con cerdas extrañas (reagrupamiento)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Supresión de alimento y agua</a:t>
            </a:r>
          </a:p>
        </p:txBody>
      </p:sp>
      <p:sp>
        <p:nvSpPr>
          <p:cNvPr id="9224" name="Line 13">
            <a:extLst>
              <a:ext uri="{FF2B5EF4-FFF2-40B4-BE49-F238E27FC236}">
                <a16:creationId xmlns:a16="http://schemas.microsoft.com/office/drawing/2014/main" id="{BDE9168F-BE42-44E9-BFE5-FFA75BCC0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3403600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b="1" i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5" name="Text Box 14">
            <a:extLst>
              <a:ext uri="{FF2B5EF4-FFF2-40B4-BE49-F238E27FC236}">
                <a16:creationId xmlns:a16="http://schemas.microsoft.com/office/drawing/2014/main" id="{01B63EE8-DC1D-4936-A029-3E64AB8F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129695"/>
            <a:ext cx="7224712" cy="3968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3.- Contacto con el padrillo (Feromonas – </a:t>
            </a:r>
            <a:r>
              <a:rPr lang="es-ES" altLang="es-AR" sz="2000" dirty="0" err="1">
                <a:latin typeface="Calibri" panose="020F0502020204030204" pitchFamily="34" charset="0"/>
              </a:rPr>
              <a:t>androstenol</a:t>
            </a:r>
            <a:r>
              <a:rPr lang="es-ES" altLang="es-AR" sz="200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9226" name="Text Box 15">
            <a:extLst>
              <a:ext uri="{FF2B5EF4-FFF2-40B4-BE49-F238E27FC236}">
                <a16:creationId xmlns:a16="http://schemas.microsoft.com/office/drawing/2014/main" id="{CF448955-C463-4ED6-A355-DA313BCA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1" y="5602289"/>
            <a:ext cx="28030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dirty="0">
                <a:latin typeface="Calibri" panose="020F0502020204030204" pitchFamily="34" charset="0"/>
              </a:rPr>
              <a:t> Edad de la cachorra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dirty="0">
                <a:latin typeface="Calibri" panose="020F0502020204030204" pitchFamily="34" charset="0"/>
              </a:rPr>
              <a:t> Rotación de los machos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dirty="0">
                <a:latin typeface="Calibri" panose="020F0502020204030204" pitchFamily="34" charset="0"/>
              </a:rPr>
              <a:t> Edad de los machos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343DCC2A-8116-4E93-AB2A-A8368D6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" y="404813"/>
            <a:ext cx="10363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i="0" dirty="0">
                <a:latin typeface="Calibri" panose="020F0502020204030204" pitchFamily="34" charset="0"/>
              </a:rPr>
              <a:t>EFECTO DEL CONTACTO DE CACHORRAS CON MACHOS DE DIFERENTES EDADES DURANTE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i="0" dirty="0">
                <a:latin typeface="Calibri" panose="020F0502020204030204" pitchFamily="34" charset="0"/>
              </a:rPr>
              <a:t>30 MINUTOS /DÍA EN LA APARICIÓN DEL PRIMER CELO </a:t>
            </a:r>
          </a:p>
        </p:txBody>
      </p:sp>
      <p:graphicFrame>
        <p:nvGraphicFramePr>
          <p:cNvPr id="45090" name="Group 34">
            <a:extLst>
              <a:ext uri="{FF2B5EF4-FFF2-40B4-BE49-F238E27FC236}">
                <a16:creationId xmlns:a16="http://schemas.microsoft.com/office/drawing/2014/main" id="{AA270B85-4445-4604-AD08-EF5441BEEF5E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1073384"/>
              </p:ext>
            </p:extLst>
          </p:nvPr>
        </p:nvGraphicFramePr>
        <p:xfrm>
          <a:off x="1066800" y="1574456"/>
          <a:ext cx="7843284" cy="4070352"/>
        </p:xfrm>
        <a:graphic>
          <a:graphicData uri="http://schemas.openxmlformats.org/drawingml/2006/table">
            <a:tbl>
              <a:tblPr/>
              <a:tblGrid>
                <a:gridCol w="309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DÍAS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EDAD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Sin Contacto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Machos de 6,5 meses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Machos de 11 meses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Machos de 24 meses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9" name="Text Box 35">
            <a:extLst>
              <a:ext uri="{FF2B5EF4-FFF2-40B4-BE49-F238E27FC236}">
                <a16:creationId xmlns:a16="http://schemas.microsoft.com/office/drawing/2014/main" id="{0432D392-837D-4A38-9753-4EA6E9E9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149009"/>
            <a:ext cx="5600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latin typeface="Calibri" panose="020F0502020204030204" pitchFamily="34" charset="0"/>
              </a:rPr>
              <a:t>Edad media de las hembras al primer contacto 164 días.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latin typeface="Calibri" panose="020F0502020204030204" pitchFamily="34" charset="0"/>
              </a:rPr>
              <a:t>Fuente: </a:t>
            </a:r>
            <a:r>
              <a:rPr lang="es-ES" altLang="es-AR" dirty="0" err="1">
                <a:latin typeface="Calibri" panose="020F0502020204030204" pitchFamily="34" charset="0"/>
              </a:rPr>
              <a:t>Kirkwood</a:t>
            </a:r>
            <a:r>
              <a:rPr lang="es-ES" altLang="es-AR" dirty="0">
                <a:latin typeface="Calibri" panose="020F0502020204030204" pitchFamily="34" charset="0"/>
              </a:rPr>
              <a:t> y Hughes (1982)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631624-7C7A-4AC0-8309-009E2CD4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739" y="4644960"/>
            <a:ext cx="3932261" cy="2213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>
            <a:extLst>
              <a:ext uri="{FF2B5EF4-FFF2-40B4-BE49-F238E27FC236}">
                <a16:creationId xmlns:a16="http://schemas.microsoft.com/office/drawing/2014/main" id="{EBBECDCA-D382-47DD-B0BF-86F5D275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957" y="1107778"/>
            <a:ext cx="722611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* Mantener las hembras separadas del padrillo hasta una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edad de 145 – 150 días.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* Reagrupar y cambiar de lugar las cachorras.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* Llevar diariamente o cada 2 días un padrillo de 11 meses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o más de edad para contacto con las cachorras (mínimo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15´ por vez).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* Si es posible rotar los machos (efecto perfume)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* Eliminar la cachorras que dentro de los 18 a 24 días no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Presentan celo.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62706FC-76E1-4C3C-86E7-5E84EA91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74" y="5461208"/>
            <a:ext cx="91285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200" dirty="0">
                <a:latin typeface="Calibri" panose="020F0502020204030204" pitchFamily="34" charset="0"/>
              </a:rPr>
              <a:t>Además  de  adelantar  la  pubertad  o  sincronizar  la presentación  de  los celos, otra finalidad de este manejo es poder aplicar el “</a:t>
            </a:r>
            <a:r>
              <a:rPr lang="es-ES" altLang="es-AR" sz="2200" dirty="0" err="1">
                <a:latin typeface="Calibri" panose="020F0502020204030204" pitchFamily="34" charset="0"/>
              </a:rPr>
              <a:t>flushing</a:t>
            </a:r>
            <a:r>
              <a:rPr lang="es-ES" altLang="es-AR" sz="2200" dirty="0">
                <a:latin typeface="Calibri" panose="020F0502020204030204" pitchFamily="34" charset="0"/>
              </a:rPr>
              <a:t> alimenticio”  para lograr una mayor tasa de ovulación.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8B9C4675-6673-4B61-ADF3-85534163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617" y="573088"/>
            <a:ext cx="6838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400">
                <a:latin typeface="Calibri" panose="020F0502020204030204" pitchFamily="34" charset="0"/>
              </a:rPr>
              <a:t>PARÁMETROS PARA DECIDIR EL MOMENTO ÓPTIMO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400">
              <a:latin typeface="Calibri" panose="020F05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400">
                <a:latin typeface="Calibri" panose="020F0502020204030204" pitchFamily="34" charset="0"/>
              </a:rPr>
              <a:t>DE LA PRIMERA CUBRICIÓN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400">
              <a:latin typeface="Calibri" panose="020F0502020204030204" pitchFamily="34" charset="0"/>
            </a:endParaRP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BB66097-3212-4404-B9EF-5FA82270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2349501"/>
            <a:ext cx="1665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Nº DE ESTROS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310C05BC-DB92-46EA-90B8-66419AFC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366964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3º</a:t>
            </a:r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9F2B63FB-14DD-4F04-9B92-49350B688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1" y="3141664"/>
            <a:ext cx="78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EDAD</a:t>
            </a:r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2BA0EA8C-249E-4205-ACB9-6B067327E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3167064"/>
            <a:ext cx="172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210 – 240 Días</a:t>
            </a:r>
          </a:p>
        </p:txBody>
      </p:sp>
      <p:sp>
        <p:nvSpPr>
          <p:cNvPr id="13319" name="Text Box 10">
            <a:extLst>
              <a:ext uri="{FF2B5EF4-FFF2-40B4-BE49-F238E27FC236}">
                <a16:creationId xmlns:a16="http://schemas.microsoft.com/office/drawing/2014/main" id="{751A99C8-D065-40C2-996E-57681FCC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3933826"/>
            <a:ext cx="733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PESO</a:t>
            </a:r>
          </a:p>
        </p:txBody>
      </p:sp>
      <p:sp>
        <p:nvSpPr>
          <p:cNvPr id="13320" name="Text Box 11">
            <a:extLst>
              <a:ext uri="{FF2B5EF4-FFF2-40B4-BE49-F238E27FC236}">
                <a16:creationId xmlns:a16="http://schemas.microsoft.com/office/drawing/2014/main" id="{2600304C-DFD2-47C2-A27B-8C64AEF57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3968751"/>
            <a:ext cx="1516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130 – 145 kg</a:t>
            </a: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id="{DDAFFD2C-0612-43B9-9D42-A3BF3D6F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9" y="4654551"/>
            <a:ext cx="1835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GRASA DORSAL</a:t>
            </a:r>
          </a:p>
        </p:txBody>
      </p:sp>
      <p:sp>
        <p:nvSpPr>
          <p:cNvPr id="13322" name="Text Box 13">
            <a:extLst>
              <a:ext uri="{FF2B5EF4-FFF2-40B4-BE49-F238E27FC236}">
                <a16:creationId xmlns:a16="http://schemas.microsoft.com/office/drawing/2014/main" id="{786E3641-95E7-45CD-9478-B72CC6A5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4687889"/>
            <a:ext cx="14189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16 – 19 mm</a:t>
            </a:r>
          </a:p>
        </p:txBody>
      </p:sp>
      <p:sp>
        <p:nvSpPr>
          <p:cNvPr id="13323" name="Rectangle 16">
            <a:extLst>
              <a:ext uri="{FF2B5EF4-FFF2-40B4-BE49-F238E27FC236}">
                <a16:creationId xmlns:a16="http://schemas.microsoft.com/office/drawing/2014/main" id="{AEE6BDD2-E75F-4D29-A735-81A54370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60350"/>
            <a:ext cx="8497888" cy="1728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/>
          </a:p>
        </p:txBody>
      </p:sp>
      <p:sp>
        <p:nvSpPr>
          <p:cNvPr id="13324" name="Text Box 14">
            <a:extLst>
              <a:ext uri="{FF2B5EF4-FFF2-40B4-BE49-F238E27FC236}">
                <a16:creationId xmlns:a16="http://schemas.microsoft.com/office/drawing/2014/main" id="{CADD1206-7684-47E8-B609-2D3B270C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5446714"/>
            <a:ext cx="301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GDPV de Nac. – 1º Servicio</a:t>
            </a:r>
          </a:p>
        </p:txBody>
      </p:sp>
      <p:sp>
        <p:nvSpPr>
          <p:cNvPr id="13325" name="Text Box 15">
            <a:extLst>
              <a:ext uri="{FF2B5EF4-FFF2-40B4-BE49-F238E27FC236}">
                <a16:creationId xmlns:a16="http://schemas.microsoft.com/office/drawing/2014/main" id="{F75CCA14-36F4-46C4-8892-10994EC7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480051"/>
            <a:ext cx="2010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>
                <a:latin typeface="Calibri" panose="020F0502020204030204" pitchFamily="34" charset="0"/>
              </a:rPr>
              <a:t> </a:t>
            </a:r>
            <a:r>
              <a:rPr lang="es-ES" altLang="es-AR" sz="2000">
                <a:latin typeface="Calibri" panose="020F0502020204030204" pitchFamily="34" charset="0"/>
              </a:rPr>
              <a:t>600 – 650 g / día</a:t>
            </a:r>
          </a:p>
        </p:txBody>
      </p:sp>
      <p:sp>
        <p:nvSpPr>
          <p:cNvPr id="13326" name="Line 17">
            <a:extLst>
              <a:ext uri="{FF2B5EF4-FFF2-40B4-BE49-F238E27FC236}">
                <a16:creationId xmlns:a16="http://schemas.microsoft.com/office/drawing/2014/main" id="{C25EAB56-0C4A-4FAD-BAD2-8ACEE8A07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262" y="6138518"/>
            <a:ext cx="7991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b="1" i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87536B4A-13A9-4712-B6C7-367110C1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776" y="0"/>
            <a:ext cx="12608776" cy="704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 Box 4">
            <a:extLst>
              <a:ext uri="{FF2B5EF4-FFF2-40B4-BE49-F238E27FC236}">
                <a16:creationId xmlns:a16="http://schemas.microsoft.com/office/drawing/2014/main" id="{65F644D0-D0E8-4CED-9C6D-9AB8F1EA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464"/>
            <a:ext cx="4835363" cy="4308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200">
                <a:latin typeface="Calibri" panose="020F0502020204030204" pitchFamily="34" charset="0"/>
              </a:rPr>
              <a:t>MANEJO DE LA HEMBRA EN GESTACIÓN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7CF6EB18-025F-481F-80B5-CC2DDC41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231901"/>
            <a:ext cx="3332772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Ambiente calmo y tranquilo.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CBBFF7B0-D5DF-438C-9899-83BED249B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9" y="1773239"/>
            <a:ext cx="3915046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Sombra agua abundante y limpia.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9E85BDF9-12D8-43D4-AB60-01C52BA3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2276476"/>
            <a:ext cx="3372333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Formar grupos </a:t>
            </a:r>
            <a:r>
              <a:rPr lang="es-ES" altLang="es-AR" sz="2000" dirty="0" err="1">
                <a:latin typeface="Calibri" panose="020F0502020204030204" pitchFamily="34" charset="0"/>
              </a:rPr>
              <a:t>homogeneos</a:t>
            </a:r>
            <a:r>
              <a:rPr lang="es-ES" altLang="es-AR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1BC220DA-6C4D-420F-B532-A838B50D1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781301"/>
            <a:ext cx="388818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No reagrupar hembras gestantes.</a:t>
            </a:r>
          </a:p>
        </p:txBody>
      </p:sp>
      <p:sp>
        <p:nvSpPr>
          <p:cNvPr id="14343" name="Text Box 9">
            <a:extLst>
              <a:ext uri="{FF2B5EF4-FFF2-40B4-BE49-F238E27FC236}">
                <a16:creationId xmlns:a16="http://schemas.microsoft.com/office/drawing/2014/main" id="{55A8385C-4C3B-4D53-8DBD-52621875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1" y="3284539"/>
            <a:ext cx="5391219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latin typeface="Calibri" panose="020F0502020204030204" pitchFamily="34" charset="0"/>
              </a:rPr>
              <a:t> </a:t>
            </a:r>
            <a:r>
              <a:rPr lang="es-ES" altLang="es-AR" sz="2000" dirty="0">
                <a:latin typeface="Calibri" panose="020F0502020204030204" pitchFamily="34" charset="0"/>
              </a:rPr>
              <a:t>- Evitar cerdas gordas (anabolismo de la preñez).</a:t>
            </a:r>
            <a:endParaRPr lang="es-ES" altLang="es-AR" dirty="0">
              <a:latin typeface="Calibri" panose="020F0502020204030204" pitchFamily="34" charset="0"/>
            </a:endParaRPr>
          </a:p>
        </p:txBody>
      </p:sp>
      <p:sp>
        <p:nvSpPr>
          <p:cNvPr id="14344" name="Text Box 10">
            <a:extLst>
              <a:ext uri="{FF2B5EF4-FFF2-40B4-BE49-F238E27FC236}">
                <a16:creationId xmlns:a16="http://schemas.microsoft.com/office/drawing/2014/main" id="{3C1108F1-9436-46D5-BDE7-E554F7C43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3824289"/>
            <a:ext cx="3334374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Alimentar Cualitativamente.</a:t>
            </a:r>
          </a:p>
        </p:txBody>
      </p:sp>
      <p:sp>
        <p:nvSpPr>
          <p:cNvPr id="14345" name="Text Box 11">
            <a:extLst>
              <a:ext uri="{FF2B5EF4-FFF2-40B4-BE49-F238E27FC236}">
                <a16:creationId xmlns:a16="http://schemas.microsoft.com/office/drawing/2014/main" id="{E4721150-8EA4-4A2A-A3D0-296B1C7C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1" y="4383089"/>
            <a:ext cx="6370334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Primerizas aumentar 45 kg en cada uno de los 4 primeros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partos. (20+25) – (20+10)= 15 kg Netos en cada parto.</a:t>
            </a:r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5F8BC531-1841-40D9-B07E-886180A5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1" y="5264151"/>
            <a:ext cx="6593087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2000" dirty="0">
                <a:latin typeface="Calibri" panose="020F0502020204030204" pitchFamily="34" charset="0"/>
              </a:rPr>
              <a:t>Vit. ADE complejo B y </a:t>
            </a:r>
            <a:r>
              <a:rPr lang="es-ES" altLang="es-AR" sz="2000" dirty="0" err="1">
                <a:latin typeface="Calibri" panose="020F0502020204030204" pitchFamily="34" charset="0"/>
              </a:rPr>
              <a:t>vit</a:t>
            </a:r>
            <a:r>
              <a:rPr lang="es-ES" altLang="es-AR" sz="2000" dirty="0">
                <a:latin typeface="Calibri" panose="020F0502020204030204" pitchFamily="34" charset="0"/>
              </a:rPr>
              <a:t>. C primeras semanas de gestación.</a:t>
            </a:r>
          </a:p>
        </p:txBody>
      </p:sp>
      <p:sp>
        <p:nvSpPr>
          <p:cNvPr id="14347" name="Text Box 14">
            <a:extLst>
              <a:ext uri="{FF2B5EF4-FFF2-40B4-BE49-F238E27FC236}">
                <a16:creationId xmlns:a16="http://schemas.microsoft.com/office/drawing/2014/main" id="{AC5F1821-C784-4B69-AA35-2CE0E7F0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1" y="5978593"/>
            <a:ext cx="6802631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2000" dirty="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- Desparasitar interna y </a:t>
            </a:r>
            <a:r>
              <a:rPr lang="es-ES" altLang="es-AR" sz="2000" dirty="0" err="1">
                <a:latin typeface="Calibri" panose="020F0502020204030204" pitchFamily="34" charset="0"/>
              </a:rPr>
              <a:t>esternamente</a:t>
            </a:r>
            <a:r>
              <a:rPr lang="es-ES" altLang="es-AR" sz="2000" dirty="0">
                <a:latin typeface="Calibri" panose="020F0502020204030204" pitchFamily="34" charset="0"/>
              </a:rPr>
              <a:t> 10 días antes del parto. </a:t>
            </a:r>
          </a:p>
        </p:txBody>
      </p:sp>
      <p:sp>
        <p:nvSpPr>
          <p:cNvPr id="14348" name="Rectangle 15">
            <a:extLst>
              <a:ext uri="{FF2B5EF4-FFF2-40B4-BE49-F238E27FC236}">
                <a16:creationId xmlns:a16="http://schemas.microsoft.com/office/drawing/2014/main" id="{7D723F16-E329-41B9-AD5D-B024D6B4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333375"/>
            <a:ext cx="6335713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RUPO UNIAO (3)">
            <a:extLst>
              <a:ext uri="{FF2B5EF4-FFF2-40B4-BE49-F238E27FC236}">
                <a16:creationId xmlns:a16="http://schemas.microsoft.com/office/drawing/2014/main" id="{777CA540-9CEB-4E11-939A-25D79A83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13705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4">
            <a:extLst>
              <a:ext uri="{FF2B5EF4-FFF2-40B4-BE49-F238E27FC236}">
                <a16:creationId xmlns:a16="http://schemas.microsoft.com/office/drawing/2014/main" id="{0D9797B8-9DB8-4A08-9B6B-3DB7F445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693738"/>
            <a:ext cx="47521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AR" sz="800"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latin typeface="Calibri" panose="020F0502020204030204" pitchFamily="34" charset="0"/>
              </a:rPr>
              <a:t>TRASLADO A LA MATERNIDAD O PARIDERA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164D45AC-83F9-42EA-A41E-0DAE69F4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549275"/>
            <a:ext cx="6121400" cy="86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>
              <a:latin typeface="Calibri" panose="020F0502020204030204" pitchFamily="34" charset="0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AE57DCE1-6E14-46D3-B587-EB7F1796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162" y="1816775"/>
            <a:ext cx="55201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1.- Realizar el traslado 4 a 7 días antes de la fecha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   probable de parto.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87A6E289-ED84-4DCE-B30D-D8DCE2E9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40670"/>
            <a:ext cx="55234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2.- Llevar a cabo la transferencia en las horas más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     frescas del día.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525F2DB8-9542-4F39-BE8F-C74282AA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72689"/>
            <a:ext cx="5629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3.- Lavar la cerda con agua y jabón (confinamiento)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4D898A5A-068B-446C-A954-3F15E63BA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055" y="5632490"/>
            <a:ext cx="53868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000" dirty="0">
                <a:latin typeface="Calibri" panose="020F0502020204030204" pitchFamily="34" charset="0"/>
              </a:rPr>
              <a:t>4.- Evitar ruidos molestos y movimientos bruscos.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813</Words>
  <Application>Microsoft Office PowerPoint</Application>
  <PresentationFormat>Panorámica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Comic Sans MS</vt:lpstr>
      <vt:lpstr>Tahoma</vt:lpstr>
      <vt:lpstr>Times New Roman</vt:lpstr>
      <vt:lpstr>Trebuchet MS</vt:lpstr>
      <vt:lpstr>Wingdings</vt:lpstr>
      <vt:lpstr>Wingdings 3</vt:lpstr>
      <vt:lpstr>Faceta</vt:lpstr>
      <vt:lpstr>Manejo en la etapa reproductiva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ines morales</dc:creator>
  <cp:lastModifiedBy>Porcino</cp:lastModifiedBy>
  <cp:revision>8</cp:revision>
  <dcterms:created xsi:type="dcterms:W3CDTF">2019-10-22T10:47:49Z</dcterms:created>
  <dcterms:modified xsi:type="dcterms:W3CDTF">2019-10-24T12:23:18Z</dcterms:modified>
</cp:coreProperties>
</file>