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59" r:id="rId4"/>
    <p:sldId id="256" r:id="rId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12C34-C4D0-4BF6-8CFF-4AAFD9D07688}" type="datetimeFigureOut">
              <a:rPr lang="es-ES" smtClean="0"/>
              <a:t>04/04/2013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D34EC-D9BF-487A-BA25-2D38F112DE6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12C34-C4D0-4BF6-8CFF-4AAFD9D07688}" type="datetimeFigureOut">
              <a:rPr lang="es-ES" smtClean="0"/>
              <a:t>04/04/2013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D34EC-D9BF-487A-BA25-2D38F112DE6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12C34-C4D0-4BF6-8CFF-4AAFD9D07688}" type="datetimeFigureOut">
              <a:rPr lang="es-ES" smtClean="0"/>
              <a:t>04/04/2013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D34EC-D9BF-487A-BA25-2D38F112DE6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12C34-C4D0-4BF6-8CFF-4AAFD9D07688}" type="datetimeFigureOut">
              <a:rPr lang="es-ES" smtClean="0"/>
              <a:t>04/04/2013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D34EC-D9BF-487A-BA25-2D38F112DE6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12C34-C4D0-4BF6-8CFF-4AAFD9D07688}" type="datetimeFigureOut">
              <a:rPr lang="es-ES" smtClean="0"/>
              <a:t>04/04/2013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D34EC-D9BF-487A-BA25-2D38F112DE6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12C34-C4D0-4BF6-8CFF-4AAFD9D07688}" type="datetimeFigureOut">
              <a:rPr lang="es-ES" smtClean="0"/>
              <a:t>04/04/2013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D34EC-D9BF-487A-BA25-2D38F112DE6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12C34-C4D0-4BF6-8CFF-4AAFD9D07688}" type="datetimeFigureOut">
              <a:rPr lang="es-ES" smtClean="0"/>
              <a:t>04/04/2013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D34EC-D9BF-487A-BA25-2D38F112DE6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12C34-C4D0-4BF6-8CFF-4AAFD9D07688}" type="datetimeFigureOut">
              <a:rPr lang="es-ES" smtClean="0"/>
              <a:t>04/04/2013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D34EC-D9BF-487A-BA25-2D38F112DE6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12C34-C4D0-4BF6-8CFF-4AAFD9D07688}" type="datetimeFigureOut">
              <a:rPr lang="es-ES" smtClean="0"/>
              <a:t>04/04/2013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D34EC-D9BF-487A-BA25-2D38F112DE6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12C34-C4D0-4BF6-8CFF-4AAFD9D07688}" type="datetimeFigureOut">
              <a:rPr lang="es-ES" smtClean="0"/>
              <a:t>04/04/2013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D34EC-D9BF-487A-BA25-2D38F112DE6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12C34-C4D0-4BF6-8CFF-4AAFD9D07688}" type="datetimeFigureOut">
              <a:rPr lang="es-ES" smtClean="0"/>
              <a:t>04/04/2013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D34EC-D9BF-487A-BA25-2D38F112DE6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212C34-C4D0-4BF6-8CFF-4AAFD9D07688}" type="datetimeFigureOut">
              <a:rPr lang="es-ES" smtClean="0"/>
              <a:t>04/04/2013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8D34EC-D9BF-487A-BA25-2D38F112DE69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Documents and Settings\Usuario\Escritorio\LUCAS\FOTOS LOGOS\mf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85860"/>
            <a:ext cx="9144000" cy="4686980"/>
          </a:xfrm>
          <a:prstGeom prst="rect">
            <a:avLst/>
          </a:prstGeom>
          <a:noFill/>
        </p:spPr>
      </p:pic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28596" y="1357298"/>
            <a:ext cx="3786214" cy="4357718"/>
          </a:xfrm>
        </p:spPr>
        <p:txBody>
          <a:bodyPr>
            <a:normAutofit fontScale="92500" lnSpcReduction="10000"/>
          </a:bodyPr>
          <a:lstStyle/>
          <a:p>
            <a:r>
              <a:rPr lang="es-ES" dirty="0" smtClean="0">
                <a:solidFill>
                  <a:srgbClr val="FFFF00"/>
                </a:solidFill>
              </a:rPr>
              <a:t>Frecuencia de uso servicio colectivo o en grupo ( piquetes )</a:t>
            </a:r>
          </a:p>
          <a:p>
            <a:endParaRPr lang="es-ES" dirty="0">
              <a:solidFill>
                <a:srgbClr val="FFFF00"/>
              </a:solidFill>
            </a:endParaRPr>
          </a:p>
          <a:p>
            <a:r>
              <a:rPr lang="es-ES" dirty="0" smtClean="0">
                <a:solidFill>
                  <a:srgbClr val="FFFF00"/>
                </a:solidFill>
              </a:rPr>
              <a:t>1 macho  cada </a:t>
            </a:r>
            <a:r>
              <a:rPr lang="es-ES" dirty="0" smtClean="0">
                <a:solidFill>
                  <a:srgbClr val="FFFF00"/>
                </a:solidFill>
              </a:rPr>
              <a:t>5 - 10</a:t>
            </a:r>
            <a:r>
              <a:rPr lang="es-ES" dirty="0" smtClean="0">
                <a:solidFill>
                  <a:srgbClr val="FFFF00"/>
                </a:solidFill>
              </a:rPr>
              <a:t> </a:t>
            </a:r>
            <a:r>
              <a:rPr lang="es-ES" dirty="0" smtClean="0">
                <a:solidFill>
                  <a:srgbClr val="FFFF00"/>
                </a:solidFill>
              </a:rPr>
              <a:t>hembras </a:t>
            </a:r>
          </a:p>
          <a:p>
            <a:pPr marL="0" indent="0">
              <a:buNone/>
            </a:pPr>
            <a:endParaRPr lang="es-ES" dirty="0" smtClean="0">
              <a:solidFill>
                <a:srgbClr val="FFFF00"/>
              </a:solidFill>
            </a:endParaRPr>
          </a:p>
          <a:p>
            <a:endParaRPr lang="es-ES" dirty="0" smtClean="0">
              <a:solidFill>
                <a:srgbClr val="FFFF00"/>
              </a:solidFill>
            </a:endParaRPr>
          </a:p>
          <a:p>
            <a:pPr>
              <a:buNone/>
            </a:pPr>
            <a:endParaRPr lang="es-ES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643438" y="1285860"/>
            <a:ext cx="4043362" cy="4840303"/>
          </a:xfrm>
        </p:spPr>
        <p:txBody>
          <a:bodyPr>
            <a:normAutofit fontScale="92500" lnSpcReduction="10000"/>
          </a:bodyPr>
          <a:lstStyle/>
          <a:p>
            <a:r>
              <a:rPr lang="es-ES" dirty="0" smtClean="0">
                <a:solidFill>
                  <a:srgbClr val="FFFF00"/>
                </a:solidFill>
              </a:rPr>
              <a:t>Frecuencia de uso servicio individual controlado</a:t>
            </a:r>
          </a:p>
          <a:p>
            <a:pPr>
              <a:lnSpc>
                <a:spcPct val="90000"/>
              </a:lnSpc>
              <a:buNone/>
            </a:pPr>
            <a:endParaRPr lang="es-ES" sz="2400" b="1" dirty="0" smtClean="0">
              <a:solidFill>
                <a:srgbClr val="FFFF00"/>
              </a:solidFill>
            </a:endParaRPr>
          </a:p>
          <a:p>
            <a:pPr>
              <a:lnSpc>
                <a:spcPct val="90000"/>
              </a:lnSpc>
              <a:buNone/>
            </a:pPr>
            <a:r>
              <a:rPr lang="es-ES" sz="2200" dirty="0" smtClean="0">
                <a:solidFill>
                  <a:srgbClr val="FFFF00"/>
                </a:solidFill>
              </a:rPr>
              <a:t>A LOS 8- 10 MESES:</a:t>
            </a:r>
          </a:p>
          <a:p>
            <a:pPr>
              <a:lnSpc>
                <a:spcPct val="90000"/>
              </a:lnSpc>
              <a:buNone/>
            </a:pPr>
            <a:r>
              <a:rPr lang="es-ES" sz="2200" dirty="0" smtClean="0">
                <a:solidFill>
                  <a:srgbClr val="FFFF00"/>
                </a:solidFill>
              </a:rPr>
              <a:t>         1 saltos por semana.</a:t>
            </a:r>
          </a:p>
          <a:p>
            <a:pPr>
              <a:lnSpc>
                <a:spcPct val="90000"/>
              </a:lnSpc>
              <a:buNone/>
            </a:pPr>
            <a:endParaRPr lang="es-ES" sz="2200" dirty="0" smtClean="0">
              <a:solidFill>
                <a:srgbClr val="FFFF00"/>
              </a:solidFill>
            </a:endParaRPr>
          </a:p>
          <a:p>
            <a:pPr>
              <a:lnSpc>
                <a:spcPct val="90000"/>
              </a:lnSpc>
              <a:buNone/>
            </a:pPr>
            <a:r>
              <a:rPr lang="es-ES" sz="2200" dirty="0" smtClean="0">
                <a:solidFill>
                  <a:srgbClr val="FFFF00"/>
                </a:solidFill>
              </a:rPr>
              <a:t>ENTRE LOS 10 -15 MESES</a:t>
            </a:r>
          </a:p>
          <a:p>
            <a:pPr>
              <a:lnSpc>
                <a:spcPct val="90000"/>
              </a:lnSpc>
              <a:buNone/>
            </a:pPr>
            <a:r>
              <a:rPr lang="es-ES" sz="2200" dirty="0" smtClean="0">
                <a:solidFill>
                  <a:srgbClr val="FFFF00"/>
                </a:solidFill>
              </a:rPr>
              <a:t>          6-8 saltos por semana.</a:t>
            </a:r>
          </a:p>
          <a:p>
            <a:pPr>
              <a:lnSpc>
                <a:spcPct val="90000"/>
              </a:lnSpc>
              <a:buNone/>
            </a:pPr>
            <a:endParaRPr lang="es-ES" sz="2200" dirty="0" smtClean="0">
              <a:solidFill>
                <a:srgbClr val="FFFF00"/>
              </a:solidFill>
            </a:endParaRPr>
          </a:p>
          <a:p>
            <a:pPr>
              <a:lnSpc>
                <a:spcPct val="90000"/>
              </a:lnSpc>
              <a:buNone/>
            </a:pPr>
            <a:r>
              <a:rPr lang="es-ES" sz="2200" dirty="0" smtClean="0">
                <a:solidFill>
                  <a:srgbClr val="FFFF00"/>
                </a:solidFill>
              </a:rPr>
              <a:t>ADULTO MAS DE 15 MESES: </a:t>
            </a:r>
          </a:p>
          <a:p>
            <a:pPr>
              <a:lnSpc>
                <a:spcPct val="90000"/>
              </a:lnSpc>
              <a:buNone/>
            </a:pPr>
            <a:r>
              <a:rPr lang="es-ES" sz="2200" dirty="0" smtClean="0">
                <a:solidFill>
                  <a:srgbClr val="FFFF00"/>
                </a:solidFill>
              </a:rPr>
              <a:t>        10 saltos por semana</a:t>
            </a:r>
          </a:p>
          <a:p>
            <a:pPr>
              <a:lnSpc>
                <a:spcPct val="90000"/>
              </a:lnSpc>
              <a:buNone/>
            </a:pPr>
            <a:r>
              <a:rPr lang="es-ES" sz="2200" dirty="0" smtClean="0">
                <a:solidFill>
                  <a:srgbClr val="FFFF00"/>
                </a:solidFill>
              </a:rPr>
              <a:t>       </a:t>
            </a:r>
          </a:p>
          <a:p>
            <a:pPr>
              <a:lnSpc>
                <a:spcPct val="90000"/>
              </a:lnSpc>
              <a:buNone/>
            </a:pPr>
            <a:r>
              <a:rPr lang="es-ES" sz="2200" dirty="0" smtClean="0">
                <a:solidFill>
                  <a:srgbClr val="FFFF00"/>
                </a:solidFill>
              </a:rPr>
              <a:t>  Trabajo a pleno durante cortos periodos de tiempo – intercalando con descanso</a:t>
            </a:r>
            <a:r>
              <a:rPr lang="es-ES" sz="2400" dirty="0" smtClean="0">
                <a:solidFill>
                  <a:srgbClr val="FFFF00"/>
                </a:solidFill>
              </a:rPr>
              <a:t>.</a:t>
            </a:r>
          </a:p>
          <a:p>
            <a:endParaRPr lang="es-ES" dirty="0" smtClean="0"/>
          </a:p>
          <a:p>
            <a:endParaRPr lang="es-ES" dirty="0"/>
          </a:p>
        </p:txBody>
      </p:sp>
      <p:sp>
        <p:nvSpPr>
          <p:cNvPr id="4" name="3 CuadroTexto"/>
          <p:cNvSpPr txBox="1"/>
          <p:nvPr/>
        </p:nvSpPr>
        <p:spPr>
          <a:xfrm>
            <a:off x="500034" y="1571613"/>
            <a:ext cx="40719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sz="2400" dirty="0" smtClean="0"/>
          </a:p>
          <a:p>
            <a:pPr lvl="1">
              <a:buFont typeface="Arial" pitchFamily="34" charset="0"/>
              <a:buChar char="•"/>
            </a:pPr>
            <a:endParaRPr lang="es-ES" sz="2400" dirty="0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29576" cy="725470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 Manejo del padrillo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http://masporcicultura.com/wp-content/uploads/2011/03/Imagen68-300x174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3569" y="4712025"/>
            <a:ext cx="3500431" cy="2157393"/>
          </a:xfrm>
          <a:prstGeom prst="rect">
            <a:avLst/>
          </a:prstGeom>
          <a:noFill/>
        </p:spPr>
      </p:pic>
      <p:sp>
        <p:nvSpPr>
          <p:cNvPr id="5" name="4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txBody>
          <a:bodyPr>
            <a:noAutofit/>
          </a:bodyPr>
          <a:lstStyle/>
          <a:p>
            <a:endParaRPr lang="es-ES" sz="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92500" lnSpcReduction="20000"/>
          </a:bodyPr>
          <a:lstStyle/>
          <a:p>
            <a:r>
              <a:rPr lang="es-AR" sz="2800" dirty="0" err="1" smtClean="0"/>
              <a:t>Ej</a:t>
            </a:r>
            <a:r>
              <a:rPr lang="es-AR" sz="2800" dirty="0" smtClean="0"/>
              <a:t>: calculo del N° de machos para servicio individual</a:t>
            </a:r>
          </a:p>
          <a:p>
            <a:endParaRPr lang="es-AR" sz="2800" dirty="0"/>
          </a:p>
          <a:p>
            <a:r>
              <a:rPr lang="es-AR" sz="2800" dirty="0" smtClean="0"/>
              <a:t>N°  de hembras a servir: 10 -------- N° de saltos: 20</a:t>
            </a:r>
          </a:p>
          <a:p>
            <a:r>
              <a:rPr lang="es-AR" sz="2800" dirty="0" smtClean="0"/>
              <a:t>1 macho adulto 6 saltos / semana</a:t>
            </a:r>
          </a:p>
          <a:p>
            <a:r>
              <a:rPr lang="es-AR" sz="2800" dirty="0"/>
              <a:t> </a:t>
            </a:r>
            <a:r>
              <a:rPr lang="es-AR" sz="2800" dirty="0" smtClean="0"/>
              <a:t>20 saltos --------3,3 machos = 3 + 1 de reposición </a:t>
            </a:r>
          </a:p>
          <a:p>
            <a:endParaRPr lang="es-AR" sz="2800" dirty="0"/>
          </a:p>
          <a:p>
            <a:r>
              <a:rPr lang="es-AR" sz="2800" dirty="0" smtClean="0"/>
              <a:t>N° de hembras a servir: 10---------N° de saltos: 20</a:t>
            </a:r>
          </a:p>
          <a:p>
            <a:r>
              <a:rPr lang="es-AR" sz="2800" dirty="0" smtClean="0"/>
              <a:t>Entre el día 3 y 10 pos destete se espera que el 80% de las hembras presente celo, por lo tanto para el ejemplo mostrarían celo 8 hembras, lo que significa 16 saltos en esos días, </a:t>
            </a:r>
            <a:r>
              <a:rPr lang="es-AR" sz="2800" dirty="0" err="1" smtClean="0"/>
              <a:t>osea</a:t>
            </a:r>
            <a:r>
              <a:rPr lang="es-AR" sz="2800" dirty="0" smtClean="0"/>
              <a:t>:</a:t>
            </a:r>
          </a:p>
          <a:p>
            <a:r>
              <a:rPr lang="es-AR" sz="2800" dirty="0" smtClean="0"/>
              <a:t> </a:t>
            </a:r>
            <a:r>
              <a:rPr lang="es-AR" sz="2800" dirty="0"/>
              <a:t>1 macho adulto 6 saltos / </a:t>
            </a:r>
            <a:r>
              <a:rPr lang="es-AR" sz="2800" dirty="0" smtClean="0"/>
              <a:t>semana</a:t>
            </a:r>
          </a:p>
          <a:p>
            <a:r>
              <a:rPr lang="es-AR" sz="2800" dirty="0" smtClean="0"/>
              <a:t>16 saltos --------2,6  machos = 2 + 1 de reposición</a:t>
            </a:r>
          </a:p>
          <a:p>
            <a:endParaRPr lang="es-AR" sz="2800" dirty="0"/>
          </a:p>
          <a:p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3458418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Usuario\Escritorio\LUCAS\FOTOS LOGOS\Landrace belga puro.p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16043" cy="6891924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s-ES" dirty="0" smtClean="0"/>
              <a:t>Frecuencia de uso en servicio semanal</a:t>
            </a:r>
          </a:p>
          <a:p>
            <a:endParaRPr lang="es-ES" dirty="0"/>
          </a:p>
          <a:p>
            <a:r>
              <a:rPr lang="es-ES" dirty="0" smtClean="0"/>
              <a:t>1 macho cada 18 – 20 hembras</a:t>
            </a:r>
          </a:p>
          <a:p>
            <a:r>
              <a:rPr lang="es-ES" dirty="0"/>
              <a:t>5</a:t>
            </a:r>
            <a:r>
              <a:rPr lang="es-ES" dirty="0" smtClean="0"/>
              <a:t>% de machos sobre el total de hembras</a:t>
            </a:r>
          </a:p>
          <a:p>
            <a:r>
              <a:rPr lang="es-AR" dirty="0" smtClean="0"/>
              <a:t>Relación  1 a 1 con el grupo semanal</a:t>
            </a:r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Documents and Settings\Usuario\Escritorio\2012-03 (mar)\Nueva carpeta (2)\5880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7481" y="0"/>
            <a:ext cx="4572000" cy="2348880"/>
          </a:xfrm>
          <a:prstGeom prst="rect">
            <a:avLst/>
          </a:prstGeom>
          <a:noFill/>
        </p:spPr>
      </p:pic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s-ES" sz="2000" dirty="0" smtClean="0"/>
              <a:t>Alojamiento cómodo, adjunto a las cerdas recién destetadas</a:t>
            </a:r>
          </a:p>
          <a:p>
            <a:pPr marL="514350" indent="-514350">
              <a:buFont typeface="+mj-lt"/>
              <a:buAutoNum type="arabicPeriod"/>
            </a:pPr>
            <a:r>
              <a:rPr lang="es-ES" sz="2000" dirty="0" smtClean="0"/>
              <a:t>Protegerlo de Tº extremas </a:t>
            </a:r>
          </a:p>
          <a:p>
            <a:pPr marL="514350" indent="-514350">
              <a:buFont typeface="+mj-lt"/>
              <a:buAutoNum type="arabicPeriod"/>
            </a:pPr>
            <a:r>
              <a:rPr lang="es-ES" sz="2000" dirty="0" smtClean="0"/>
              <a:t>Manejo alimenticio correcto</a:t>
            </a:r>
          </a:p>
          <a:p>
            <a:pPr marL="514350" indent="-514350">
              <a:buFont typeface="+mj-lt"/>
              <a:buAutoNum type="arabicPeriod"/>
            </a:pPr>
            <a:r>
              <a:rPr lang="es-ES" sz="2000" dirty="0" smtClean="0"/>
              <a:t>Utilizarlo a partir de los 8 meses</a:t>
            </a:r>
          </a:p>
          <a:p>
            <a:pPr marL="514350" indent="-514350">
              <a:buFont typeface="+mj-lt"/>
              <a:buAutoNum type="arabicPeriod"/>
            </a:pPr>
            <a:r>
              <a:rPr lang="es-ES" sz="2000" dirty="0" smtClean="0"/>
              <a:t>Utilizarlo en los periodos mas frescos del día</a:t>
            </a:r>
          </a:p>
          <a:p>
            <a:pPr marL="514350" indent="-514350">
              <a:buFont typeface="+mj-lt"/>
              <a:buAutoNum type="arabicPeriod"/>
            </a:pPr>
            <a:r>
              <a:rPr lang="es-ES" sz="2000" dirty="0" smtClean="0"/>
              <a:t>Impedir el descanso por mas de 30 días</a:t>
            </a:r>
          </a:p>
          <a:p>
            <a:pPr marL="514350" indent="-514350">
              <a:buFont typeface="+mj-lt"/>
              <a:buAutoNum type="arabicPeriod"/>
            </a:pPr>
            <a:r>
              <a:rPr lang="es-ES" sz="2000" dirty="0" smtClean="0"/>
              <a:t>Realizar el servicio en lo posible en el corral del macho</a:t>
            </a:r>
          </a:p>
          <a:p>
            <a:pPr marL="514350" indent="-514350">
              <a:buFont typeface="+mj-lt"/>
              <a:buAutoNum type="arabicPeriod"/>
            </a:pPr>
            <a:r>
              <a:rPr lang="es-ES" sz="2000" dirty="0" smtClean="0"/>
              <a:t>Condiciones  del piso en área de servicio</a:t>
            </a:r>
          </a:p>
          <a:p>
            <a:pPr marL="514350" indent="-514350">
              <a:buFont typeface="+mj-lt"/>
              <a:buAutoNum type="arabicPeriod"/>
            </a:pPr>
            <a:r>
              <a:rPr lang="es-ES" sz="2000" dirty="0" smtClean="0"/>
              <a:t>Observación minuciosa de las cubriciones</a:t>
            </a:r>
          </a:p>
          <a:p>
            <a:pPr marL="514350" indent="-514350">
              <a:buFont typeface="+mj-lt"/>
              <a:buAutoNum type="arabicPeriod"/>
            </a:pPr>
            <a:r>
              <a:rPr lang="es-ES" sz="2000" dirty="0" smtClean="0"/>
              <a:t>Registros  de desempeño del macho</a:t>
            </a:r>
          </a:p>
          <a:p>
            <a:pPr marL="514350" indent="-514350">
              <a:buFont typeface="+mj-lt"/>
              <a:buAutoNum type="arabicPeriod"/>
            </a:pPr>
            <a:r>
              <a:rPr lang="es-ES" sz="2000" dirty="0" smtClean="0"/>
              <a:t> respetar el Nº de servicios por padrillo</a:t>
            </a:r>
            <a:endParaRPr lang="es-ES" sz="2000" dirty="0"/>
          </a:p>
        </p:txBody>
      </p:sp>
      <p:pic>
        <p:nvPicPr>
          <p:cNvPr id="4" name="Picture 6" descr="I:\2012-03 (mar)\2012-04 (abr)\agosto10-alb01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36095" y="4481736"/>
            <a:ext cx="3757645" cy="23762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304</Words>
  <Application>Microsoft Office PowerPoint</Application>
  <PresentationFormat>Presentación en pantalla (4:3)</PresentationFormat>
  <Paragraphs>43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 Manejo del padrillo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Manejo del padrillo</dc:title>
  <dc:creator>Usuario</dc:creator>
  <cp:lastModifiedBy>LUCAS</cp:lastModifiedBy>
  <cp:revision>12</cp:revision>
  <dcterms:created xsi:type="dcterms:W3CDTF">2011-10-28T14:02:50Z</dcterms:created>
  <dcterms:modified xsi:type="dcterms:W3CDTF">2013-04-04T19:35:12Z</dcterms:modified>
</cp:coreProperties>
</file>