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257" r:id="rId3"/>
    <p:sldId id="258" r:id="rId4"/>
    <p:sldId id="259" r:id="rId5"/>
    <p:sldId id="260" r:id="rId6"/>
    <p:sldId id="263" r:id="rId7"/>
    <p:sldId id="261" r:id="rId8"/>
    <p:sldId id="262" r:id="rId9"/>
    <p:sldId id="264" r:id="rId10"/>
    <p:sldId id="265" r:id="rId11"/>
    <p:sldId id="266" r:id="rId12"/>
    <p:sldId id="268" r:id="rId13"/>
    <p:sldId id="269" r:id="rId14"/>
    <p:sldId id="270" r:id="rId15"/>
    <p:sldId id="271" r:id="rId16"/>
    <p:sldId id="272" r:id="rId17"/>
    <p:sldId id="273" r:id="rId18"/>
    <p:sldId id="275" r:id="rId19"/>
    <p:sldId id="274" r:id="rId20"/>
    <p:sldId id="277" r:id="rId21"/>
    <p:sldId id="295" r:id="rId22"/>
    <p:sldId id="281" r:id="rId23"/>
    <p:sldId id="279" r:id="rId24"/>
    <p:sldId id="278" r:id="rId25"/>
    <p:sldId id="280" r:id="rId26"/>
    <p:sldId id="282" r:id="rId27"/>
    <p:sldId id="283" r:id="rId28"/>
    <p:sldId id="284" r:id="rId29"/>
    <p:sldId id="294" r:id="rId30"/>
    <p:sldId id="285" r:id="rId31"/>
    <p:sldId id="286" r:id="rId32"/>
    <p:sldId id="296" r:id="rId33"/>
    <p:sldId id="287" r:id="rId34"/>
    <p:sldId id="288" r:id="rId35"/>
    <p:sldId id="297" r:id="rId36"/>
    <p:sldId id="298" r:id="rId37"/>
    <p:sldId id="289" r:id="rId38"/>
    <p:sldId id="299" r:id="rId39"/>
    <p:sldId id="300" r:id="rId40"/>
    <p:sldId id="290" r:id="rId41"/>
    <p:sldId id="291" r:id="rId42"/>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FFA935-9989-404B-90D9-7A7B1ADC966E}"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AR"/>
        </a:p>
      </dgm:t>
    </dgm:pt>
    <dgm:pt modelId="{D92F3F4D-5396-44F8-A43F-4593B25A91E7}">
      <dgm:prSet phldrT="[Texto]"/>
      <dgm:spPr/>
      <dgm:t>
        <a:bodyPr/>
        <a:lstStyle/>
        <a:p>
          <a:r>
            <a:rPr lang="es-AR" dirty="0" smtClean="0">
              <a:solidFill>
                <a:schemeClr val="tx1"/>
              </a:solidFill>
            </a:rPr>
            <a:t>Energía 100%</a:t>
          </a:r>
        </a:p>
        <a:p>
          <a:endParaRPr lang="es-AR" dirty="0">
            <a:solidFill>
              <a:schemeClr val="tx1"/>
            </a:solidFill>
          </a:endParaRPr>
        </a:p>
      </dgm:t>
    </dgm:pt>
    <dgm:pt modelId="{03E5742E-7E74-42E6-8CAD-E355EEC45827}" type="parTrans" cxnId="{4D1448D4-C4E0-4736-AFFD-4036CCC09743}">
      <dgm:prSet/>
      <dgm:spPr/>
      <dgm:t>
        <a:bodyPr/>
        <a:lstStyle/>
        <a:p>
          <a:endParaRPr lang="es-AR"/>
        </a:p>
      </dgm:t>
    </dgm:pt>
    <dgm:pt modelId="{D22D663B-A776-4608-AF33-0C54B28A9BF0}" type="sibTrans" cxnId="{4D1448D4-C4E0-4736-AFFD-4036CCC09743}">
      <dgm:prSet/>
      <dgm:spPr/>
      <dgm:t>
        <a:bodyPr/>
        <a:lstStyle/>
        <a:p>
          <a:endParaRPr lang="es-AR"/>
        </a:p>
      </dgm:t>
    </dgm:pt>
    <dgm:pt modelId="{5B1FD993-889D-4D95-BAEF-30AEDD00402A}">
      <dgm:prSet phldrT="[Texto]"/>
      <dgm:spPr/>
      <dgm:t>
        <a:bodyPr/>
        <a:lstStyle/>
        <a:p>
          <a:r>
            <a:rPr lang="es-AR" dirty="0" smtClean="0">
              <a:solidFill>
                <a:schemeClr val="tx1"/>
              </a:solidFill>
            </a:rPr>
            <a:t>Perdidas Metabólicas</a:t>
          </a:r>
          <a:endParaRPr lang="es-AR" dirty="0">
            <a:solidFill>
              <a:schemeClr val="tx1"/>
            </a:solidFill>
          </a:endParaRPr>
        </a:p>
      </dgm:t>
    </dgm:pt>
    <dgm:pt modelId="{D7484CBA-BCDD-410A-B77A-E4379085EFB8}" type="parTrans" cxnId="{4F9194CE-B133-49BD-A007-8B420FF09116}">
      <dgm:prSet/>
      <dgm:spPr/>
      <dgm:t>
        <a:bodyPr/>
        <a:lstStyle/>
        <a:p>
          <a:endParaRPr lang="es-AR"/>
        </a:p>
      </dgm:t>
    </dgm:pt>
    <dgm:pt modelId="{BFF3DEC3-8078-4E17-B442-D65C0727E8B4}" type="sibTrans" cxnId="{4F9194CE-B133-49BD-A007-8B420FF09116}">
      <dgm:prSet/>
      <dgm:spPr/>
      <dgm:t>
        <a:bodyPr/>
        <a:lstStyle/>
        <a:p>
          <a:endParaRPr lang="es-AR"/>
        </a:p>
      </dgm:t>
    </dgm:pt>
    <dgm:pt modelId="{7FEF60CD-A961-4651-8DB9-E3E714552E31}">
      <dgm:prSet phldrT="[Texto]"/>
      <dgm:spPr/>
      <dgm:t>
        <a:bodyPr/>
        <a:lstStyle/>
        <a:p>
          <a:r>
            <a:rPr lang="es-AR" dirty="0" smtClean="0">
              <a:solidFill>
                <a:schemeClr val="tx1"/>
              </a:solidFill>
            </a:rPr>
            <a:t>Depositado en grasa y carne</a:t>
          </a:r>
          <a:endParaRPr lang="es-AR" dirty="0">
            <a:solidFill>
              <a:schemeClr val="tx1"/>
            </a:solidFill>
          </a:endParaRPr>
        </a:p>
      </dgm:t>
    </dgm:pt>
    <dgm:pt modelId="{A83A6791-72EA-442D-8302-D3258553704D}" type="parTrans" cxnId="{D21D26FA-DB78-4328-A8CA-13F1D81BDB46}">
      <dgm:prSet/>
      <dgm:spPr/>
      <dgm:t>
        <a:bodyPr/>
        <a:lstStyle/>
        <a:p>
          <a:endParaRPr lang="es-AR"/>
        </a:p>
      </dgm:t>
    </dgm:pt>
    <dgm:pt modelId="{46EC46D5-454D-4E97-9DD7-08B33239D5EF}" type="sibTrans" cxnId="{D21D26FA-DB78-4328-A8CA-13F1D81BDB46}">
      <dgm:prSet/>
      <dgm:spPr/>
      <dgm:t>
        <a:bodyPr/>
        <a:lstStyle/>
        <a:p>
          <a:endParaRPr lang="es-AR"/>
        </a:p>
      </dgm:t>
    </dgm:pt>
    <dgm:pt modelId="{6C18AEAA-80C6-4C34-89A5-B9F318C9BAEB}">
      <dgm:prSet phldrT="[Texto]"/>
      <dgm:spPr/>
      <dgm:t>
        <a:bodyPr/>
        <a:lstStyle/>
        <a:p>
          <a:r>
            <a:rPr lang="es-AR" dirty="0" smtClean="0">
              <a:solidFill>
                <a:schemeClr val="tx1"/>
              </a:solidFill>
            </a:rPr>
            <a:t>Perdidas metabólicas 60%</a:t>
          </a:r>
        </a:p>
        <a:p>
          <a:endParaRPr lang="es-AR" dirty="0">
            <a:solidFill>
              <a:schemeClr val="tx1"/>
            </a:solidFill>
          </a:endParaRPr>
        </a:p>
      </dgm:t>
    </dgm:pt>
    <dgm:pt modelId="{6DFA9B61-738F-4BB9-A7BB-3CB784EFF1BB}" type="parTrans" cxnId="{2649E41D-DDF6-437F-AD80-98EFB2B182D1}">
      <dgm:prSet/>
      <dgm:spPr/>
      <dgm:t>
        <a:bodyPr/>
        <a:lstStyle/>
        <a:p>
          <a:endParaRPr lang="es-AR"/>
        </a:p>
      </dgm:t>
    </dgm:pt>
    <dgm:pt modelId="{98AB87D0-CF16-47ED-ADF4-0C04FD903605}" type="sibTrans" cxnId="{2649E41D-DDF6-437F-AD80-98EFB2B182D1}">
      <dgm:prSet/>
      <dgm:spPr/>
      <dgm:t>
        <a:bodyPr/>
        <a:lstStyle/>
        <a:p>
          <a:endParaRPr lang="es-AR"/>
        </a:p>
      </dgm:t>
    </dgm:pt>
    <dgm:pt modelId="{470B732A-8978-41B1-80A9-597315328B36}">
      <dgm:prSet phldrT="[Texto]"/>
      <dgm:spPr/>
      <dgm:t>
        <a:bodyPr/>
        <a:lstStyle/>
        <a:p>
          <a:r>
            <a:rPr lang="es-AR" dirty="0" smtClean="0">
              <a:solidFill>
                <a:schemeClr val="tx1"/>
              </a:solidFill>
            </a:rPr>
            <a:t>35% mantenimiento</a:t>
          </a:r>
          <a:endParaRPr lang="es-AR" dirty="0">
            <a:solidFill>
              <a:schemeClr val="tx1"/>
            </a:solidFill>
          </a:endParaRPr>
        </a:p>
      </dgm:t>
    </dgm:pt>
    <dgm:pt modelId="{A3850945-0570-40B8-B7AE-49813C3DCC7E}" type="parTrans" cxnId="{4466B78C-ED09-45D3-85FE-BDAF0D5B9AF4}">
      <dgm:prSet/>
      <dgm:spPr/>
      <dgm:t>
        <a:bodyPr/>
        <a:lstStyle/>
        <a:p>
          <a:endParaRPr lang="es-AR"/>
        </a:p>
      </dgm:t>
    </dgm:pt>
    <dgm:pt modelId="{E8A2FA53-486D-44C8-ACDB-DBC46A3803B0}" type="sibTrans" cxnId="{4466B78C-ED09-45D3-85FE-BDAF0D5B9AF4}">
      <dgm:prSet/>
      <dgm:spPr/>
      <dgm:t>
        <a:bodyPr/>
        <a:lstStyle/>
        <a:p>
          <a:endParaRPr lang="es-AR"/>
        </a:p>
      </dgm:t>
    </dgm:pt>
    <dgm:pt modelId="{16E83FF8-F756-4BD1-9680-C38C21AA903E}">
      <dgm:prSet phldrT="[Texto]"/>
      <dgm:spPr/>
      <dgm:t>
        <a:bodyPr/>
        <a:lstStyle/>
        <a:p>
          <a:r>
            <a:rPr lang="es-AR" dirty="0" smtClean="0">
              <a:solidFill>
                <a:schemeClr val="tx1"/>
              </a:solidFill>
            </a:rPr>
            <a:t>25 % estimulo de formación de tejidos</a:t>
          </a:r>
          <a:endParaRPr lang="es-AR" dirty="0">
            <a:solidFill>
              <a:schemeClr val="tx1"/>
            </a:solidFill>
          </a:endParaRPr>
        </a:p>
      </dgm:t>
    </dgm:pt>
    <dgm:pt modelId="{55BFC786-541B-4183-A987-6C502583FFDE}" type="parTrans" cxnId="{44B9D07C-97D0-48FF-8E5B-D4684693AAD0}">
      <dgm:prSet/>
      <dgm:spPr/>
      <dgm:t>
        <a:bodyPr/>
        <a:lstStyle/>
        <a:p>
          <a:endParaRPr lang="es-AR"/>
        </a:p>
      </dgm:t>
    </dgm:pt>
    <dgm:pt modelId="{109CC9FF-2328-43AA-BC54-CFFACBA6260B}" type="sibTrans" cxnId="{44B9D07C-97D0-48FF-8E5B-D4684693AAD0}">
      <dgm:prSet/>
      <dgm:spPr/>
      <dgm:t>
        <a:bodyPr/>
        <a:lstStyle/>
        <a:p>
          <a:endParaRPr lang="es-AR"/>
        </a:p>
      </dgm:t>
    </dgm:pt>
    <dgm:pt modelId="{B358CF32-8F25-408B-B15E-B122252D0F79}">
      <dgm:prSet phldrT="[Texto]"/>
      <dgm:spPr/>
      <dgm:t>
        <a:bodyPr/>
        <a:lstStyle/>
        <a:p>
          <a:pPr algn="l"/>
          <a:r>
            <a:rPr lang="es-AR" dirty="0" smtClean="0">
              <a:solidFill>
                <a:schemeClr val="tx1"/>
              </a:solidFill>
            </a:rPr>
            <a:t>Depositado 40%</a:t>
          </a:r>
        </a:p>
        <a:p>
          <a:pPr algn="l"/>
          <a:endParaRPr lang="es-AR" dirty="0">
            <a:solidFill>
              <a:schemeClr val="tx1"/>
            </a:solidFill>
          </a:endParaRPr>
        </a:p>
      </dgm:t>
    </dgm:pt>
    <dgm:pt modelId="{4CEF5294-E2CE-408D-99E7-FA1150894E39}" type="parTrans" cxnId="{6F67CF73-33B9-4853-8869-4BAF10836EF5}">
      <dgm:prSet/>
      <dgm:spPr/>
      <dgm:t>
        <a:bodyPr/>
        <a:lstStyle/>
        <a:p>
          <a:endParaRPr lang="es-AR"/>
        </a:p>
      </dgm:t>
    </dgm:pt>
    <dgm:pt modelId="{198AB488-7FF5-4F23-AE35-6A0802235E5E}" type="sibTrans" cxnId="{6F67CF73-33B9-4853-8869-4BAF10836EF5}">
      <dgm:prSet/>
      <dgm:spPr/>
      <dgm:t>
        <a:bodyPr/>
        <a:lstStyle/>
        <a:p>
          <a:endParaRPr lang="es-AR"/>
        </a:p>
      </dgm:t>
    </dgm:pt>
    <dgm:pt modelId="{C2E0A059-C01D-462D-B96B-03FDFA60C9C1}">
      <dgm:prSet phldrT="[Texto]"/>
      <dgm:spPr/>
      <dgm:t>
        <a:bodyPr/>
        <a:lstStyle/>
        <a:p>
          <a:pPr algn="l"/>
          <a:r>
            <a:rPr lang="es-AR" dirty="0" smtClean="0">
              <a:solidFill>
                <a:schemeClr val="tx1"/>
              </a:solidFill>
            </a:rPr>
            <a:t>Proteína 9%</a:t>
          </a:r>
          <a:endParaRPr lang="es-AR" dirty="0">
            <a:solidFill>
              <a:schemeClr val="tx1"/>
            </a:solidFill>
          </a:endParaRPr>
        </a:p>
      </dgm:t>
    </dgm:pt>
    <dgm:pt modelId="{AA7EFB6D-382E-4401-825C-F632046890D7}" type="parTrans" cxnId="{4E0371B8-71E1-476E-8B77-F5E2D5C16304}">
      <dgm:prSet/>
      <dgm:spPr/>
      <dgm:t>
        <a:bodyPr/>
        <a:lstStyle/>
        <a:p>
          <a:endParaRPr lang="es-AR"/>
        </a:p>
      </dgm:t>
    </dgm:pt>
    <dgm:pt modelId="{63D6DE79-1AF2-4EAA-A07C-EF1222477CE1}" type="sibTrans" cxnId="{4E0371B8-71E1-476E-8B77-F5E2D5C16304}">
      <dgm:prSet/>
      <dgm:spPr/>
      <dgm:t>
        <a:bodyPr/>
        <a:lstStyle/>
        <a:p>
          <a:endParaRPr lang="es-AR"/>
        </a:p>
      </dgm:t>
    </dgm:pt>
    <dgm:pt modelId="{D76010B3-4B7C-474D-BC77-ADD86DDED83A}">
      <dgm:prSet phldrT="[Texto]"/>
      <dgm:spPr/>
      <dgm:t>
        <a:bodyPr/>
        <a:lstStyle/>
        <a:p>
          <a:pPr algn="l"/>
          <a:r>
            <a:rPr lang="es-AR" dirty="0" smtClean="0">
              <a:solidFill>
                <a:schemeClr val="tx1"/>
              </a:solidFill>
            </a:rPr>
            <a:t>Grasa 31 %</a:t>
          </a:r>
          <a:endParaRPr lang="es-AR" dirty="0">
            <a:solidFill>
              <a:schemeClr val="tx1"/>
            </a:solidFill>
          </a:endParaRPr>
        </a:p>
      </dgm:t>
    </dgm:pt>
    <dgm:pt modelId="{15C9E1F9-C7A5-47E4-93E4-13712B30825B}" type="parTrans" cxnId="{7492DB86-A825-42E0-9C17-BA2994B87624}">
      <dgm:prSet/>
      <dgm:spPr/>
      <dgm:t>
        <a:bodyPr/>
        <a:lstStyle/>
        <a:p>
          <a:endParaRPr lang="es-AR"/>
        </a:p>
      </dgm:t>
    </dgm:pt>
    <dgm:pt modelId="{BE35E510-980D-4A1F-8EC3-F1E6AC908F26}" type="sibTrans" cxnId="{7492DB86-A825-42E0-9C17-BA2994B87624}">
      <dgm:prSet/>
      <dgm:spPr/>
      <dgm:t>
        <a:bodyPr/>
        <a:lstStyle/>
        <a:p>
          <a:endParaRPr lang="es-AR"/>
        </a:p>
      </dgm:t>
    </dgm:pt>
    <dgm:pt modelId="{AF268C22-008B-4B29-95A8-26073A830272}">
      <dgm:prSet phldrT="[Texto]"/>
      <dgm:spPr/>
      <dgm:t>
        <a:bodyPr/>
        <a:lstStyle/>
        <a:p>
          <a:pPr algn="l"/>
          <a:endParaRPr lang="es-AR" dirty="0">
            <a:solidFill>
              <a:schemeClr val="tx1"/>
            </a:solidFill>
          </a:endParaRPr>
        </a:p>
      </dgm:t>
    </dgm:pt>
    <dgm:pt modelId="{5F9B5D4A-ED7C-4464-B3D4-E8CB9D9E500B}" type="parTrans" cxnId="{6563A0A1-7931-470B-BF3F-647C40BDA08E}">
      <dgm:prSet/>
      <dgm:spPr/>
      <dgm:t>
        <a:bodyPr/>
        <a:lstStyle/>
        <a:p>
          <a:endParaRPr lang="es-AR"/>
        </a:p>
      </dgm:t>
    </dgm:pt>
    <dgm:pt modelId="{D14539FC-8431-4D52-89C6-7D6525F9DFC9}" type="sibTrans" cxnId="{6563A0A1-7931-470B-BF3F-647C40BDA08E}">
      <dgm:prSet/>
      <dgm:spPr/>
      <dgm:t>
        <a:bodyPr/>
        <a:lstStyle/>
        <a:p>
          <a:endParaRPr lang="es-AR"/>
        </a:p>
      </dgm:t>
    </dgm:pt>
    <dgm:pt modelId="{46FA2030-EF13-4E45-AA93-32D6CA9E9553}">
      <dgm:prSet phldrT="[Texto]"/>
      <dgm:spPr/>
      <dgm:t>
        <a:bodyPr/>
        <a:lstStyle/>
        <a:p>
          <a:endParaRPr lang="es-AR" dirty="0">
            <a:solidFill>
              <a:schemeClr val="tx1"/>
            </a:solidFill>
          </a:endParaRPr>
        </a:p>
      </dgm:t>
    </dgm:pt>
    <dgm:pt modelId="{F6397CA1-19F7-4117-B419-37CCB26B0D2E}" type="parTrans" cxnId="{F12A04B0-3FC6-45E3-8661-BE831A055711}">
      <dgm:prSet/>
      <dgm:spPr/>
      <dgm:t>
        <a:bodyPr/>
        <a:lstStyle/>
        <a:p>
          <a:endParaRPr lang="es-AR"/>
        </a:p>
      </dgm:t>
    </dgm:pt>
    <dgm:pt modelId="{7A92D07B-D2CA-4942-A82B-92B6EAFE7FB8}" type="sibTrans" cxnId="{F12A04B0-3FC6-45E3-8661-BE831A055711}">
      <dgm:prSet/>
      <dgm:spPr/>
      <dgm:t>
        <a:bodyPr/>
        <a:lstStyle/>
        <a:p>
          <a:endParaRPr lang="es-AR"/>
        </a:p>
      </dgm:t>
    </dgm:pt>
    <dgm:pt modelId="{E5D13074-D61A-41C5-B1DC-2AF1BDB299A5}">
      <dgm:prSet phldrT="[Texto]"/>
      <dgm:spPr/>
      <dgm:t>
        <a:bodyPr/>
        <a:lstStyle/>
        <a:p>
          <a:endParaRPr lang="es-AR" dirty="0">
            <a:solidFill>
              <a:schemeClr val="tx1"/>
            </a:solidFill>
          </a:endParaRPr>
        </a:p>
      </dgm:t>
    </dgm:pt>
    <dgm:pt modelId="{E89674B9-B5F4-429E-839E-C965AF2907FB}" type="parTrans" cxnId="{D9AB813D-7032-408E-B7F5-592827B16B4A}">
      <dgm:prSet/>
      <dgm:spPr/>
      <dgm:t>
        <a:bodyPr/>
        <a:lstStyle/>
        <a:p>
          <a:endParaRPr lang="es-AR"/>
        </a:p>
      </dgm:t>
    </dgm:pt>
    <dgm:pt modelId="{50B8A44D-2DBB-4A8F-ADB6-ED9C935EAF74}" type="sibTrans" cxnId="{D9AB813D-7032-408E-B7F5-592827B16B4A}">
      <dgm:prSet/>
      <dgm:spPr/>
      <dgm:t>
        <a:bodyPr/>
        <a:lstStyle/>
        <a:p>
          <a:endParaRPr lang="es-AR"/>
        </a:p>
      </dgm:t>
    </dgm:pt>
    <dgm:pt modelId="{BBEA409D-F5BD-40FA-A7C8-8550E8D5FEA3}" type="pres">
      <dgm:prSet presAssocID="{6AFFA935-9989-404B-90D9-7A7B1ADC966E}" presName="Name0" presStyleCnt="0">
        <dgm:presLayoutVars>
          <dgm:dir/>
          <dgm:resizeHandles val="exact"/>
        </dgm:presLayoutVars>
      </dgm:prSet>
      <dgm:spPr/>
      <dgm:t>
        <a:bodyPr/>
        <a:lstStyle/>
        <a:p>
          <a:endParaRPr lang="es-AR"/>
        </a:p>
      </dgm:t>
    </dgm:pt>
    <dgm:pt modelId="{B03636A9-6EAA-463E-A3B2-B7B1245C603B}" type="pres">
      <dgm:prSet presAssocID="{D92F3F4D-5396-44F8-A43F-4593B25A91E7}" presName="node" presStyleLbl="node1" presStyleIdx="0" presStyleCnt="3" custLinFactX="-22313" custLinFactNeighborX="-100000" custLinFactNeighborY="0">
        <dgm:presLayoutVars>
          <dgm:bulletEnabled val="1"/>
        </dgm:presLayoutVars>
      </dgm:prSet>
      <dgm:spPr/>
      <dgm:t>
        <a:bodyPr/>
        <a:lstStyle/>
        <a:p>
          <a:endParaRPr lang="es-AR"/>
        </a:p>
      </dgm:t>
    </dgm:pt>
    <dgm:pt modelId="{94A395D2-5E2A-4A0F-ACA2-AA538E3599E2}" type="pres">
      <dgm:prSet presAssocID="{D22D663B-A776-4608-AF33-0C54B28A9BF0}" presName="sibTrans" presStyleCnt="0"/>
      <dgm:spPr/>
    </dgm:pt>
    <dgm:pt modelId="{8437ABD1-CFB4-4232-A582-31517130C0B4}" type="pres">
      <dgm:prSet presAssocID="{6C18AEAA-80C6-4C34-89A5-B9F318C9BAEB}" presName="node" presStyleLbl="node1" presStyleIdx="1" presStyleCnt="3">
        <dgm:presLayoutVars>
          <dgm:bulletEnabled val="1"/>
        </dgm:presLayoutVars>
      </dgm:prSet>
      <dgm:spPr/>
      <dgm:t>
        <a:bodyPr/>
        <a:lstStyle/>
        <a:p>
          <a:endParaRPr lang="es-AR"/>
        </a:p>
      </dgm:t>
    </dgm:pt>
    <dgm:pt modelId="{E201F22A-CE2D-4E3C-834D-4C38BF4960C9}" type="pres">
      <dgm:prSet presAssocID="{98AB87D0-CF16-47ED-ADF4-0C04FD903605}" presName="sibTrans" presStyleCnt="0"/>
      <dgm:spPr/>
    </dgm:pt>
    <dgm:pt modelId="{D858439E-7281-495F-8559-0ED544D90219}" type="pres">
      <dgm:prSet presAssocID="{B358CF32-8F25-408B-B15E-B122252D0F79}" presName="node" presStyleLbl="node1" presStyleIdx="2" presStyleCnt="3">
        <dgm:presLayoutVars>
          <dgm:bulletEnabled val="1"/>
        </dgm:presLayoutVars>
      </dgm:prSet>
      <dgm:spPr/>
      <dgm:t>
        <a:bodyPr/>
        <a:lstStyle/>
        <a:p>
          <a:endParaRPr lang="es-AR"/>
        </a:p>
      </dgm:t>
    </dgm:pt>
  </dgm:ptLst>
  <dgm:cxnLst>
    <dgm:cxn modelId="{3C62C0AB-6EAD-484A-927D-670E6B4BD511}" type="presOf" srcId="{470B732A-8978-41B1-80A9-597315328B36}" destId="{8437ABD1-CFB4-4232-A582-31517130C0B4}" srcOrd="0" destOrd="1" presId="urn:microsoft.com/office/officeart/2005/8/layout/hList6"/>
    <dgm:cxn modelId="{4D1448D4-C4E0-4736-AFFD-4036CCC09743}" srcId="{6AFFA935-9989-404B-90D9-7A7B1ADC966E}" destId="{D92F3F4D-5396-44F8-A43F-4593B25A91E7}" srcOrd="0" destOrd="0" parTransId="{03E5742E-7E74-42E6-8CAD-E355EEC45827}" sibTransId="{D22D663B-A776-4608-AF33-0C54B28A9BF0}"/>
    <dgm:cxn modelId="{1C3F81F0-447A-44A9-BFB9-7FA2F4A326A7}" type="presOf" srcId="{6AFFA935-9989-404B-90D9-7A7B1ADC966E}" destId="{BBEA409D-F5BD-40FA-A7C8-8550E8D5FEA3}" srcOrd="0" destOrd="0" presId="urn:microsoft.com/office/officeart/2005/8/layout/hList6"/>
    <dgm:cxn modelId="{8DF1E19B-C290-41CC-BC58-EC90607A39B8}" type="presOf" srcId="{E5D13074-D61A-41C5-B1DC-2AF1BDB299A5}" destId="{B03636A9-6EAA-463E-A3B2-B7B1245C603B}" srcOrd="0" destOrd="2" presId="urn:microsoft.com/office/officeart/2005/8/layout/hList6"/>
    <dgm:cxn modelId="{29E7C59D-F901-4872-BFF5-D039047510A1}" type="presOf" srcId="{C2E0A059-C01D-462D-B96B-03FDFA60C9C1}" destId="{D858439E-7281-495F-8559-0ED544D90219}" srcOrd="0" destOrd="1" presId="urn:microsoft.com/office/officeart/2005/8/layout/hList6"/>
    <dgm:cxn modelId="{766FB53D-D06E-4804-9CEF-FDCCBC73FEE1}" type="presOf" srcId="{D76010B3-4B7C-474D-BC77-ADD86DDED83A}" destId="{D858439E-7281-495F-8559-0ED544D90219}" srcOrd="0" destOrd="3" presId="urn:microsoft.com/office/officeart/2005/8/layout/hList6"/>
    <dgm:cxn modelId="{390AB6C3-DA6A-4689-9798-93E185A5FDEE}" type="presOf" srcId="{46FA2030-EF13-4E45-AA93-32D6CA9E9553}" destId="{8437ABD1-CFB4-4232-A582-31517130C0B4}" srcOrd="0" destOrd="2" presId="urn:microsoft.com/office/officeart/2005/8/layout/hList6"/>
    <dgm:cxn modelId="{D636A5D1-387E-487C-B33C-BE349E798315}" type="presOf" srcId="{7FEF60CD-A961-4651-8DB9-E3E714552E31}" destId="{B03636A9-6EAA-463E-A3B2-B7B1245C603B}" srcOrd="0" destOrd="3" presId="urn:microsoft.com/office/officeart/2005/8/layout/hList6"/>
    <dgm:cxn modelId="{4466B78C-ED09-45D3-85FE-BDAF0D5B9AF4}" srcId="{6C18AEAA-80C6-4C34-89A5-B9F318C9BAEB}" destId="{470B732A-8978-41B1-80A9-597315328B36}" srcOrd="0" destOrd="0" parTransId="{A3850945-0570-40B8-B7AE-49813C3DCC7E}" sibTransId="{E8A2FA53-486D-44C8-ACDB-DBC46A3803B0}"/>
    <dgm:cxn modelId="{CD6466B3-9728-445C-BB21-D58E833CE61A}" type="presOf" srcId="{5B1FD993-889D-4D95-BAEF-30AEDD00402A}" destId="{B03636A9-6EAA-463E-A3B2-B7B1245C603B}" srcOrd="0" destOrd="1" presId="urn:microsoft.com/office/officeart/2005/8/layout/hList6"/>
    <dgm:cxn modelId="{D21D26FA-DB78-4328-A8CA-13F1D81BDB46}" srcId="{D92F3F4D-5396-44F8-A43F-4593B25A91E7}" destId="{7FEF60CD-A961-4651-8DB9-E3E714552E31}" srcOrd="2" destOrd="0" parTransId="{A83A6791-72EA-442D-8302-D3258553704D}" sibTransId="{46EC46D5-454D-4E97-9DD7-08B33239D5EF}"/>
    <dgm:cxn modelId="{4F9194CE-B133-49BD-A007-8B420FF09116}" srcId="{D92F3F4D-5396-44F8-A43F-4593B25A91E7}" destId="{5B1FD993-889D-4D95-BAEF-30AEDD00402A}" srcOrd="0" destOrd="0" parTransId="{D7484CBA-BCDD-410A-B77A-E4379085EFB8}" sibTransId="{BFF3DEC3-8078-4E17-B442-D65C0727E8B4}"/>
    <dgm:cxn modelId="{6563A0A1-7931-470B-BF3F-647C40BDA08E}" srcId="{B358CF32-8F25-408B-B15E-B122252D0F79}" destId="{AF268C22-008B-4B29-95A8-26073A830272}" srcOrd="1" destOrd="0" parTransId="{5F9B5D4A-ED7C-4464-B3D4-E8CB9D9E500B}" sibTransId="{D14539FC-8431-4D52-89C6-7D6525F9DFC9}"/>
    <dgm:cxn modelId="{94B90997-E3F8-4455-BE39-642B5902E3CE}" type="presOf" srcId="{6C18AEAA-80C6-4C34-89A5-B9F318C9BAEB}" destId="{8437ABD1-CFB4-4232-A582-31517130C0B4}" srcOrd="0" destOrd="0" presId="urn:microsoft.com/office/officeart/2005/8/layout/hList6"/>
    <dgm:cxn modelId="{44B9D07C-97D0-48FF-8E5B-D4684693AAD0}" srcId="{6C18AEAA-80C6-4C34-89A5-B9F318C9BAEB}" destId="{16E83FF8-F756-4BD1-9680-C38C21AA903E}" srcOrd="2" destOrd="0" parTransId="{55BFC786-541B-4183-A987-6C502583FFDE}" sibTransId="{109CC9FF-2328-43AA-BC54-CFFACBA6260B}"/>
    <dgm:cxn modelId="{4E0371B8-71E1-476E-8B77-F5E2D5C16304}" srcId="{B358CF32-8F25-408B-B15E-B122252D0F79}" destId="{C2E0A059-C01D-462D-B96B-03FDFA60C9C1}" srcOrd="0" destOrd="0" parTransId="{AA7EFB6D-382E-4401-825C-F632046890D7}" sibTransId="{63D6DE79-1AF2-4EAA-A07C-EF1222477CE1}"/>
    <dgm:cxn modelId="{2649E41D-DDF6-437F-AD80-98EFB2B182D1}" srcId="{6AFFA935-9989-404B-90D9-7A7B1ADC966E}" destId="{6C18AEAA-80C6-4C34-89A5-B9F318C9BAEB}" srcOrd="1" destOrd="0" parTransId="{6DFA9B61-738F-4BB9-A7BB-3CB784EFF1BB}" sibTransId="{98AB87D0-CF16-47ED-ADF4-0C04FD903605}"/>
    <dgm:cxn modelId="{EFA912BD-7BB5-48D4-AB7C-BDF0D636FFA7}" type="presOf" srcId="{16E83FF8-F756-4BD1-9680-C38C21AA903E}" destId="{8437ABD1-CFB4-4232-A582-31517130C0B4}" srcOrd="0" destOrd="3" presId="urn:microsoft.com/office/officeart/2005/8/layout/hList6"/>
    <dgm:cxn modelId="{4248F44D-9EB2-4543-95F7-41A29BAB99DE}" type="presOf" srcId="{AF268C22-008B-4B29-95A8-26073A830272}" destId="{D858439E-7281-495F-8559-0ED544D90219}" srcOrd="0" destOrd="2" presId="urn:microsoft.com/office/officeart/2005/8/layout/hList6"/>
    <dgm:cxn modelId="{D81E25D7-6DB0-4A7D-8928-7649D8D6C094}" type="presOf" srcId="{B358CF32-8F25-408B-B15E-B122252D0F79}" destId="{D858439E-7281-495F-8559-0ED544D90219}" srcOrd="0" destOrd="0" presId="urn:microsoft.com/office/officeart/2005/8/layout/hList6"/>
    <dgm:cxn modelId="{1A9D6D35-DE18-4136-B769-E5F51B0CC26A}" type="presOf" srcId="{D92F3F4D-5396-44F8-A43F-4593B25A91E7}" destId="{B03636A9-6EAA-463E-A3B2-B7B1245C603B}" srcOrd="0" destOrd="0" presId="urn:microsoft.com/office/officeart/2005/8/layout/hList6"/>
    <dgm:cxn modelId="{7492DB86-A825-42E0-9C17-BA2994B87624}" srcId="{B358CF32-8F25-408B-B15E-B122252D0F79}" destId="{D76010B3-4B7C-474D-BC77-ADD86DDED83A}" srcOrd="2" destOrd="0" parTransId="{15C9E1F9-C7A5-47E4-93E4-13712B30825B}" sibTransId="{BE35E510-980D-4A1F-8EC3-F1E6AC908F26}"/>
    <dgm:cxn modelId="{D9AB813D-7032-408E-B7F5-592827B16B4A}" srcId="{D92F3F4D-5396-44F8-A43F-4593B25A91E7}" destId="{E5D13074-D61A-41C5-B1DC-2AF1BDB299A5}" srcOrd="1" destOrd="0" parTransId="{E89674B9-B5F4-429E-839E-C965AF2907FB}" sibTransId="{50B8A44D-2DBB-4A8F-ADB6-ED9C935EAF74}"/>
    <dgm:cxn modelId="{6F67CF73-33B9-4853-8869-4BAF10836EF5}" srcId="{6AFFA935-9989-404B-90D9-7A7B1ADC966E}" destId="{B358CF32-8F25-408B-B15E-B122252D0F79}" srcOrd="2" destOrd="0" parTransId="{4CEF5294-E2CE-408D-99E7-FA1150894E39}" sibTransId="{198AB488-7FF5-4F23-AE35-6A0802235E5E}"/>
    <dgm:cxn modelId="{F12A04B0-3FC6-45E3-8661-BE831A055711}" srcId="{6C18AEAA-80C6-4C34-89A5-B9F318C9BAEB}" destId="{46FA2030-EF13-4E45-AA93-32D6CA9E9553}" srcOrd="1" destOrd="0" parTransId="{F6397CA1-19F7-4117-B419-37CCB26B0D2E}" sibTransId="{7A92D07B-D2CA-4942-A82B-92B6EAFE7FB8}"/>
    <dgm:cxn modelId="{3FF891EB-8D28-4FE4-BD7C-BED50A9E2B78}" type="presParOf" srcId="{BBEA409D-F5BD-40FA-A7C8-8550E8D5FEA3}" destId="{B03636A9-6EAA-463E-A3B2-B7B1245C603B}" srcOrd="0" destOrd="0" presId="urn:microsoft.com/office/officeart/2005/8/layout/hList6"/>
    <dgm:cxn modelId="{ABDF59DF-745D-41D8-AE8F-AC688EE38EF0}" type="presParOf" srcId="{BBEA409D-F5BD-40FA-A7C8-8550E8D5FEA3}" destId="{94A395D2-5E2A-4A0F-ACA2-AA538E3599E2}" srcOrd="1" destOrd="0" presId="urn:microsoft.com/office/officeart/2005/8/layout/hList6"/>
    <dgm:cxn modelId="{C4CB32F8-88ED-4B94-AEEB-7E9392984CDD}" type="presParOf" srcId="{BBEA409D-F5BD-40FA-A7C8-8550E8D5FEA3}" destId="{8437ABD1-CFB4-4232-A582-31517130C0B4}" srcOrd="2" destOrd="0" presId="urn:microsoft.com/office/officeart/2005/8/layout/hList6"/>
    <dgm:cxn modelId="{4915C536-6EA8-4072-AA0E-4D1107389D4C}" type="presParOf" srcId="{BBEA409D-F5BD-40FA-A7C8-8550E8D5FEA3}" destId="{E201F22A-CE2D-4E3C-834D-4C38BF4960C9}" srcOrd="3" destOrd="0" presId="urn:microsoft.com/office/officeart/2005/8/layout/hList6"/>
    <dgm:cxn modelId="{DEB6CFD4-A75C-442E-AFDE-3071432FC328}" type="presParOf" srcId="{BBEA409D-F5BD-40FA-A7C8-8550E8D5FEA3}" destId="{D858439E-7281-495F-8559-0ED544D90219}"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636A9-6EAA-463E-A3B2-B7B1245C603B}">
      <dsp:nvSpPr>
        <dsp:cNvPr id="0" name=""/>
        <dsp:cNvSpPr/>
      </dsp:nvSpPr>
      <dsp:spPr>
        <a:xfrm rot="16200000">
          <a:off x="-923576" y="923576"/>
          <a:ext cx="4064000" cy="2216847"/>
        </a:xfrm>
        <a:prstGeom prst="flowChartManualOperation">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6047" bIns="0" numCol="1" spcCol="1270" anchor="t" anchorCtr="0">
          <a:noAutofit/>
        </a:bodyPr>
        <a:lstStyle/>
        <a:p>
          <a:pPr lvl="0" algn="l" defTabSz="800100">
            <a:lnSpc>
              <a:spcPct val="90000"/>
            </a:lnSpc>
            <a:spcBef>
              <a:spcPct val="0"/>
            </a:spcBef>
            <a:spcAft>
              <a:spcPct val="35000"/>
            </a:spcAft>
          </a:pPr>
          <a:r>
            <a:rPr lang="es-AR" sz="1800" kern="1200" dirty="0" smtClean="0">
              <a:solidFill>
                <a:schemeClr val="tx1"/>
              </a:solidFill>
            </a:rPr>
            <a:t>Energía 100%</a:t>
          </a:r>
        </a:p>
        <a:p>
          <a:pPr lvl="0" algn="l" defTabSz="800100">
            <a:lnSpc>
              <a:spcPct val="90000"/>
            </a:lnSpc>
            <a:spcBef>
              <a:spcPct val="0"/>
            </a:spcBef>
            <a:spcAft>
              <a:spcPct val="35000"/>
            </a:spcAft>
          </a:pPr>
          <a:endParaRPr lang="es-AR" sz="1800" kern="1200" dirty="0">
            <a:solidFill>
              <a:schemeClr val="tx1"/>
            </a:solidFill>
          </a:endParaRPr>
        </a:p>
        <a:p>
          <a:pPr marL="114300" lvl="1" indent="-114300" algn="l" defTabSz="622300">
            <a:lnSpc>
              <a:spcPct val="90000"/>
            </a:lnSpc>
            <a:spcBef>
              <a:spcPct val="0"/>
            </a:spcBef>
            <a:spcAft>
              <a:spcPct val="15000"/>
            </a:spcAft>
            <a:buChar char="••"/>
          </a:pPr>
          <a:r>
            <a:rPr lang="es-AR" sz="1400" kern="1200" dirty="0" smtClean="0">
              <a:solidFill>
                <a:schemeClr val="tx1"/>
              </a:solidFill>
            </a:rPr>
            <a:t>Perdidas Metabólicas</a:t>
          </a:r>
          <a:endParaRPr lang="es-AR" sz="1400" kern="1200" dirty="0">
            <a:solidFill>
              <a:schemeClr val="tx1"/>
            </a:solidFill>
          </a:endParaRPr>
        </a:p>
        <a:p>
          <a:pPr marL="114300" lvl="1" indent="-114300" algn="l" defTabSz="622300">
            <a:lnSpc>
              <a:spcPct val="90000"/>
            </a:lnSpc>
            <a:spcBef>
              <a:spcPct val="0"/>
            </a:spcBef>
            <a:spcAft>
              <a:spcPct val="15000"/>
            </a:spcAft>
            <a:buChar char="••"/>
          </a:pPr>
          <a:endParaRPr lang="es-AR" sz="1400" kern="1200" dirty="0">
            <a:solidFill>
              <a:schemeClr val="tx1"/>
            </a:solidFill>
          </a:endParaRPr>
        </a:p>
        <a:p>
          <a:pPr marL="114300" lvl="1" indent="-114300" algn="l" defTabSz="622300">
            <a:lnSpc>
              <a:spcPct val="90000"/>
            </a:lnSpc>
            <a:spcBef>
              <a:spcPct val="0"/>
            </a:spcBef>
            <a:spcAft>
              <a:spcPct val="15000"/>
            </a:spcAft>
            <a:buChar char="••"/>
          </a:pPr>
          <a:r>
            <a:rPr lang="es-AR" sz="1400" kern="1200" dirty="0" smtClean="0">
              <a:solidFill>
                <a:schemeClr val="tx1"/>
              </a:solidFill>
            </a:rPr>
            <a:t>Depositado en grasa y carne</a:t>
          </a:r>
          <a:endParaRPr lang="es-AR" sz="1400" kern="1200" dirty="0">
            <a:solidFill>
              <a:schemeClr val="tx1"/>
            </a:solidFill>
          </a:endParaRPr>
        </a:p>
      </dsp:txBody>
      <dsp:txXfrm rot="5400000">
        <a:off x="0" y="812800"/>
        <a:ext cx="2216847" cy="2438400"/>
      </dsp:txXfrm>
    </dsp:sp>
    <dsp:sp modelId="{8437ABD1-CFB4-4232-A582-31517130C0B4}">
      <dsp:nvSpPr>
        <dsp:cNvPr id="0" name=""/>
        <dsp:cNvSpPr/>
      </dsp:nvSpPr>
      <dsp:spPr>
        <a:xfrm rot="16200000">
          <a:off x="1460388" y="923576"/>
          <a:ext cx="4064000" cy="2216847"/>
        </a:xfrm>
        <a:prstGeom prst="flowChartManualOperation">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6047" bIns="0" numCol="1" spcCol="1270" anchor="t" anchorCtr="0">
          <a:noAutofit/>
        </a:bodyPr>
        <a:lstStyle/>
        <a:p>
          <a:pPr lvl="0" algn="l" defTabSz="800100">
            <a:lnSpc>
              <a:spcPct val="90000"/>
            </a:lnSpc>
            <a:spcBef>
              <a:spcPct val="0"/>
            </a:spcBef>
            <a:spcAft>
              <a:spcPct val="35000"/>
            </a:spcAft>
          </a:pPr>
          <a:r>
            <a:rPr lang="es-AR" sz="1800" kern="1200" dirty="0" smtClean="0">
              <a:solidFill>
                <a:schemeClr val="tx1"/>
              </a:solidFill>
            </a:rPr>
            <a:t>Perdidas metabólicas 60%</a:t>
          </a:r>
        </a:p>
        <a:p>
          <a:pPr lvl="0" algn="l" defTabSz="800100">
            <a:lnSpc>
              <a:spcPct val="90000"/>
            </a:lnSpc>
            <a:spcBef>
              <a:spcPct val="0"/>
            </a:spcBef>
            <a:spcAft>
              <a:spcPct val="35000"/>
            </a:spcAft>
          </a:pPr>
          <a:endParaRPr lang="es-AR" sz="1800" kern="1200" dirty="0">
            <a:solidFill>
              <a:schemeClr val="tx1"/>
            </a:solidFill>
          </a:endParaRPr>
        </a:p>
        <a:p>
          <a:pPr marL="114300" lvl="1" indent="-114300" algn="l" defTabSz="622300">
            <a:lnSpc>
              <a:spcPct val="90000"/>
            </a:lnSpc>
            <a:spcBef>
              <a:spcPct val="0"/>
            </a:spcBef>
            <a:spcAft>
              <a:spcPct val="15000"/>
            </a:spcAft>
            <a:buChar char="••"/>
          </a:pPr>
          <a:r>
            <a:rPr lang="es-AR" sz="1400" kern="1200" dirty="0" smtClean="0">
              <a:solidFill>
                <a:schemeClr val="tx1"/>
              </a:solidFill>
            </a:rPr>
            <a:t>35% mantenimiento</a:t>
          </a:r>
          <a:endParaRPr lang="es-AR" sz="1400" kern="1200" dirty="0">
            <a:solidFill>
              <a:schemeClr val="tx1"/>
            </a:solidFill>
          </a:endParaRPr>
        </a:p>
        <a:p>
          <a:pPr marL="114300" lvl="1" indent="-114300" algn="l" defTabSz="622300">
            <a:lnSpc>
              <a:spcPct val="90000"/>
            </a:lnSpc>
            <a:spcBef>
              <a:spcPct val="0"/>
            </a:spcBef>
            <a:spcAft>
              <a:spcPct val="15000"/>
            </a:spcAft>
            <a:buChar char="••"/>
          </a:pPr>
          <a:endParaRPr lang="es-AR" sz="1400" kern="1200" dirty="0">
            <a:solidFill>
              <a:schemeClr val="tx1"/>
            </a:solidFill>
          </a:endParaRPr>
        </a:p>
        <a:p>
          <a:pPr marL="114300" lvl="1" indent="-114300" algn="l" defTabSz="622300">
            <a:lnSpc>
              <a:spcPct val="90000"/>
            </a:lnSpc>
            <a:spcBef>
              <a:spcPct val="0"/>
            </a:spcBef>
            <a:spcAft>
              <a:spcPct val="15000"/>
            </a:spcAft>
            <a:buChar char="••"/>
          </a:pPr>
          <a:r>
            <a:rPr lang="es-AR" sz="1400" kern="1200" dirty="0" smtClean="0">
              <a:solidFill>
                <a:schemeClr val="tx1"/>
              </a:solidFill>
            </a:rPr>
            <a:t>25 % estimulo de formación de tejidos</a:t>
          </a:r>
          <a:endParaRPr lang="es-AR" sz="1400" kern="1200" dirty="0">
            <a:solidFill>
              <a:schemeClr val="tx1"/>
            </a:solidFill>
          </a:endParaRPr>
        </a:p>
      </dsp:txBody>
      <dsp:txXfrm rot="5400000">
        <a:off x="2383964" y="812800"/>
        <a:ext cx="2216847" cy="2438400"/>
      </dsp:txXfrm>
    </dsp:sp>
    <dsp:sp modelId="{D858439E-7281-495F-8559-0ED544D90219}">
      <dsp:nvSpPr>
        <dsp:cNvPr id="0" name=""/>
        <dsp:cNvSpPr/>
      </dsp:nvSpPr>
      <dsp:spPr>
        <a:xfrm rot="16200000">
          <a:off x="3843499" y="923576"/>
          <a:ext cx="4064000" cy="2216847"/>
        </a:xfrm>
        <a:prstGeom prst="flowChartManualOperation">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6047" bIns="0" numCol="1" spcCol="1270" anchor="t" anchorCtr="0">
          <a:noAutofit/>
        </a:bodyPr>
        <a:lstStyle/>
        <a:p>
          <a:pPr lvl="0" algn="l" defTabSz="800100">
            <a:lnSpc>
              <a:spcPct val="90000"/>
            </a:lnSpc>
            <a:spcBef>
              <a:spcPct val="0"/>
            </a:spcBef>
            <a:spcAft>
              <a:spcPct val="35000"/>
            </a:spcAft>
          </a:pPr>
          <a:r>
            <a:rPr lang="es-AR" sz="1800" kern="1200" dirty="0" smtClean="0">
              <a:solidFill>
                <a:schemeClr val="tx1"/>
              </a:solidFill>
            </a:rPr>
            <a:t>Depositado 40%</a:t>
          </a:r>
        </a:p>
        <a:p>
          <a:pPr lvl="0" algn="l" defTabSz="800100">
            <a:lnSpc>
              <a:spcPct val="90000"/>
            </a:lnSpc>
            <a:spcBef>
              <a:spcPct val="0"/>
            </a:spcBef>
            <a:spcAft>
              <a:spcPct val="35000"/>
            </a:spcAft>
          </a:pPr>
          <a:endParaRPr lang="es-AR" sz="1800" kern="1200" dirty="0">
            <a:solidFill>
              <a:schemeClr val="tx1"/>
            </a:solidFill>
          </a:endParaRPr>
        </a:p>
        <a:p>
          <a:pPr marL="114300" lvl="1" indent="-114300" algn="l" defTabSz="622300">
            <a:lnSpc>
              <a:spcPct val="90000"/>
            </a:lnSpc>
            <a:spcBef>
              <a:spcPct val="0"/>
            </a:spcBef>
            <a:spcAft>
              <a:spcPct val="15000"/>
            </a:spcAft>
            <a:buChar char="••"/>
          </a:pPr>
          <a:r>
            <a:rPr lang="es-AR" sz="1400" kern="1200" dirty="0" smtClean="0">
              <a:solidFill>
                <a:schemeClr val="tx1"/>
              </a:solidFill>
            </a:rPr>
            <a:t>Proteína 9%</a:t>
          </a:r>
          <a:endParaRPr lang="es-AR" sz="1400" kern="1200" dirty="0">
            <a:solidFill>
              <a:schemeClr val="tx1"/>
            </a:solidFill>
          </a:endParaRPr>
        </a:p>
        <a:p>
          <a:pPr marL="114300" lvl="1" indent="-114300" algn="l" defTabSz="622300">
            <a:lnSpc>
              <a:spcPct val="90000"/>
            </a:lnSpc>
            <a:spcBef>
              <a:spcPct val="0"/>
            </a:spcBef>
            <a:spcAft>
              <a:spcPct val="15000"/>
            </a:spcAft>
            <a:buChar char="••"/>
          </a:pPr>
          <a:endParaRPr lang="es-AR" sz="1400" kern="1200" dirty="0">
            <a:solidFill>
              <a:schemeClr val="tx1"/>
            </a:solidFill>
          </a:endParaRPr>
        </a:p>
        <a:p>
          <a:pPr marL="114300" lvl="1" indent="-114300" algn="l" defTabSz="622300">
            <a:lnSpc>
              <a:spcPct val="90000"/>
            </a:lnSpc>
            <a:spcBef>
              <a:spcPct val="0"/>
            </a:spcBef>
            <a:spcAft>
              <a:spcPct val="15000"/>
            </a:spcAft>
            <a:buChar char="••"/>
          </a:pPr>
          <a:r>
            <a:rPr lang="es-AR" sz="1400" kern="1200" dirty="0" smtClean="0">
              <a:solidFill>
                <a:schemeClr val="tx1"/>
              </a:solidFill>
            </a:rPr>
            <a:t>Grasa 31 %</a:t>
          </a:r>
          <a:endParaRPr lang="es-AR" sz="1400" kern="1200" dirty="0">
            <a:solidFill>
              <a:schemeClr val="tx1"/>
            </a:solidFill>
          </a:endParaRPr>
        </a:p>
      </dsp:txBody>
      <dsp:txXfrm rot="5400000">
        <a:off x="4767075" y="812800"/>
        <a:ext cx="2216847" cy="243840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D7334F-B5E7-484C-87F1-38922633450E}" type="datetimeFigureOut">
              <a:rPr lang="es-AR" smtClean="0"/>
              <a:t>13/04/2016</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0F8EDA-8C48-49D8-9640-C3678EB38D07}" type="slidenum">
              <a:rPr lang="es-AR" smtClean="0"/>
              <a:t>‹Nº›</a:t>
            </a:fld>
            <a:endParaRPr lang="es-AR"/>
          </a:p>
        </p:txBody>
      </p:sp>
    </p:spTree>
    <p:extLst>
      <p:ext uri="{BB962C8B-B14F-4D97-AF65-F5344CB8AC3E}">
        <p14:creationId xmlns:p14="http://schemas.microsoft.com/office/powerpoint/2010/main" val="3528884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6F0F8EDA-8C48-49D8-9640-C3678EB38D07}" type="slidenum">
              <a:rPr lang="es-AR" smtClean="0"/>
              <a:t>19</a:t>
            </a:fld>
            <a:endParaRPr lang="es-AR"/>
          </a:p>
        </p:txBody>
      </p:sp>
    </p:spTree>
    <p:extLst>
      <p:ext uri="{BB962C8B-B14F-4D97-AF65-F5344CB8AC3E}">
        <p14:creationId xmlns:p14="http://schemas.microsoft.com/office/powerpoint/2010/main" val="2938055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smtClean="0"/>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9" name="18 Marcador de fecha"/>
          <p:cNvSpPr>
            <a:spLocks noGrp="1"/>
          </p:cNvSpPr>
          <p:nvPr>
            <p:ph type="dt" sz="half" idx="10"/>
          </p:nvPr>
        </p:nvSpPr>
        <p:spPr/>
        <p:txBody>
          <a:bodyPr/>
          <a:lstStyle>
            <a:extLst/>
          </a:lstStyle>
          <a:p>
            <a:fld id="{3C1774B6-6D2D-47BE-AFCA-9C06A73EB0FF}" type="datetimeFigureOut">
              <a:rPr lang="es-AR" smtClean="0"/>
              <a:t>13/04/2016</a:t>
            </a:fld>
            <a:endParaRPr lang="es-AR"/>
          </a:p>
        </p:txBody>
      </p:sp>
      <p:sp>
        <p:nvSpPr>
          <p:cNvPr id="8" name="7 Marcador de pie de página"/>
          <p:cNvSpPr>
            <a:spLocks noGrp="1"/>
          </p:cNvSpPr>
          <p:nvPr>
            <p:ph type="ftr" sz="quarter" idx="11"/>
          </p:nvPr>
        </p:nvSpPr>
        <p:spPr/>
        <p:txBody>
          <a:bodyPr/>
          <a:lstStyle>
            <a:extLst/>
          </a:lstStyle>
          <a:p>
            <a:endParaRPr lang="es-AR"/>
          </a:p>
        </p:txBody>
      </p:sp>
      <p:sp>
        <p:nvSpPr>
          <p:cNvPr id="11" name="10 Marcador de número de diapositiva"/>
          <p:cNvSpPr>
            <a:spLocks noGrp="1"/>
          </p:cNvSpPr>
          <p:nvPr>
            <p:ph type="sldNum" sz="quarter" idx="12"/>
          </p:nvPr>
        </p:nvSpPr>
        <p:spPr/>
        <p:txBody>
          <a:bodyPr/>
          <a:lstStyle>
            <a:extLst/>
          </a:lstStyle>
          <a:p>
            <a:fld id="{5AB21911-989B-4202-82C2-F4E49D8993FB}" type="slidenum">
              <a:rPr lang="es-AR" smtClean="0"/>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3C1774B6-6D2D-47BE-AFCA-9C06A73EB0FF}" type="datetimeFigureOut">
              <a:rPr lang="es-AR" smtClean="0"/>
              <a:t>13/04/2016</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5AB21911-989B-4202-82C2-F4E49D8993FB}" type="slidenum">
              <a:rPr lang="es-AR" smtClean="0"/>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3C1774B6-6D2D-47BE-AFCA-9C06A73EB0FF}" type="datetimeFigureOut">
              <a:rPr lang="es-AR" smtClean="0"/>
              <a:t>13/04/2016</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5AB21911-989B-4202-82C2-F4E49D8993FB}" type="slidenum">
              <a:rPr lang="es-AR" smtClean="0"/>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3C1774B6-6D2D-47BE-AFCA-9C06A73EB0FF}" type="datetimeFigureOut">
              <a:rPr lang="es-AR" smtClean="0"/>
              <a:t>13/04/2016</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5AB21911-989B-4202-82C2-F4E49D8993FB}" type="slidenum">
              <a:rPr lang="es-AR" smtClean="0"/>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3C1774B6-6D2D-47BE-AFCA-9C06A73EB0FF}" type="datetimeFigureOut">
              <a:rPr lang="es-AR" smtClean="0"/>
              <a:t>13/04/2016</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5AB21911-989B-4202-82C2-F4E49D8993FB}" type="slidenum">
              <a:rPr lang="es-AR" smtClean="0"/>
              <a:t>‹Nº›</a:t>
            </a:fld>
            <a:endParaRPr lang="es-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3C1774B6-6D2D-47BE-AFCA-9C06A73EB0FF}" type="datetimeFigureOut">
              <a:rPr lang="es-AR" smtClean="0"/>
              <a:t>13/04/2016</a:t>
            </a:fld>
            <a:endParaRPr lang="es-AR"/>
          </a:p>
        </p:txBody>
      </p:sp>
      <p:sp>
        <p:nvSpPr>
          <p:cNvPr id="6" name="5 Marcador de pie de página"/>
          <p:cNvSpPr>
            <a:spLocks noGrp="1"/>
          </p:cNvSpPr>
          <p:nvPr>
            <p:ph type="ftr" sz="quarter" idx="11"/>
          </p:nvPr>
        </p:nvSpPr>
        <p:spPr/>
        <p:txBody>
          <a:bodyPr/>
          <a:lstStyle>
            <a:extLst/>
          </a:lstStyle>
          <a:p>
            <a:endParaRPr lang="es-AR"/>
          </a:p>
        </p:txBody>
      </p:sp>
      <p:sp>
        <p:nvSpPr>
          <p:cNvPr id="7" name="6 Marcador de número de diapositiva"/>
          <p:cNvSpPr>
            <a:spLocks noGrp="1"/>
          </p:cNvSpPr>
          <p:nvPr>
            <p:ph type="sldNum" sz="quarter" idx="12"/>
          </p:nvPr>
        </p:nvSpPr>
        <p:spPr/>
        <p:txBody>
          <a:bodyPr/>
          <a:lstStyle>
            <a:extLst/>
          </a:lstStyle>
          <a:p>
            <a:fld id="{5AB21911-989B-4202-82C2-F4E49D8993FB}" type="slidenum">
              <a:rPr lang="es-AR" smtClean="0"/>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3C1774B6-6D2D-47BE-AFCA-9C06A73EB0FF}" type="datetimeFigureOut">
              <a:rPr lang="es-AR" smtClean="0"/>
              <a:t>13/04/2016</a:t>
            </a:fld>
            <a:endParaRPr lang="es-AR"/>
          </a:p>
        </p:txBody>
      </p:sp>
      <p:sp>
        <p:nvSpPr>
          <p:cNvPr id="8" name="7 Marcador de pie de página"/>
          <p:cNvSpPr>
            <a:spLocks noGrp="1"/>
          </p:cNvSpPr>
          <p:nvPr>
            <p:ph type="ftr" sz="quarter" idx="11"/>
          </p:nvPr>
        </p:nvSpPr>
        <p:spPr/>
        <p:txBody>
          <a:bodyPr/>
          <a:lstStyle>
            <a:extLst/>
          </a:lstStyle>
          <a:p>
            <a:endParaRPr lang="es-AR"/>
          </a:p>
        </p:txBody>
      </p:sp>
      <p:sp>
        <p:nvSpPr>
          <p:cNvPr id="9" name="8 Marcador de número de diapositiva"/>
          <p:cNvSpPr>
            <a:spLocks noGrp="1"/>
          </p:cNvSpPr>
          <p:nvPr>
            <p:ph type="sldNum" sz="quarter" idx="12"/>
          </p:nvPr>
        </p:nvSpPr>
        <p:spPr/>
        <p:txBody>
          <a:bodyPr/>
          <a:lstStyle>
            <a:extLst/>
          </a:lstStyle>
          <a:p>
            <a:fld id="{5AB21911-989B-4202-82C2-F4E49D8993FB}" type="slidenum">
              <a:rPr lang="es-AR" smtClean="0"/>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3C1774B6-6D2D-47BE-AFCA-9C06A73EB0FF}" type="datetimeFigureOut">
              <a:rPr lang="es-AR" smtClean="0"/>
              <a:t>13/04/2016</a:t>
            </a:fld>
            <a:endParaRPr lang="es-AR"/>
          </a:p>
        </p:txBody>
      </p:sp>
      <p:sp>
        <p:nvSpPr>
          <p:cNvPr id="4" name="3 Marcador de pie de página"/>
          <p:cNvSpPr>
            <a:spLocks noGrp="1"/>
          </p:cNvSpPr>
          <p:nvPr>
            <p:ph type="ftr" sz="quarter" idx="11"/>
          </p:nvPr>
        </p:nvSpPr>
        <p:spPr/>
        <p:txBody>
          <a:bodyPr/>
          <a:lstStyle>
            <a:extLst/>
          </a:lstStyle>
          <a:p>
            <a:endParaRPr lang="es-AR"/>
          </a:p>
        </p:txBody>
      </p:sp>
      <p:sp>
        <p:nvSpPr>
          <p:cNvPr id="5" name="4 Marcador de número de diapositiva"/>
          <p:cNvSpPr>
            <a:spLocks noGrp="1"/>
          </p:cNvSpPr>
          <p:nvPr>
            <p:ph type="sldNum" sz="quarter" idx="12"/>
          </p:nvPr>
        </p:nvSpPr>
        <p:spPr/>
        <p:txBody>
          <a:bodyPr/>
          <a:lstStyle>
            <a:extLst/>
          </a:lstStyle>
          <a:p>
            <a:fld id="{5AB21911-989B-4202-82C2-F4E49D8993FB}" type="slidenum">
              <a:rPr lang="es-AR" smtClean="0"/>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3C1774B6-6D2D-47BE-AFCA-9C06A73EB0FF}" type="datetimeFigureOut">
              <a:rPr lang="es-AR" smtClean="0"/>
              <a:t>13/04/2016</a:t>
            </a:fld>
            <a:endParaRPr lang="es-AR"/>
          </a:p>
        </p:txBody>
      </p:sp>
      <p:sp>
        <p:nvSpPr>
          <p:cNvPr id="3" name="2 Marcador de pie de página"/>
          <p:cNvSpPr>
            <a:spLocks noGrp="1"/>
          </p:cNvSpPr>
          <p:nvPr>
            <p:ph type="ftr" sz="quarter" idx="11"/>
          </p:nvPr>
        </p:nvSpPr>
        <p:spPr/>
        <p:txBody>
          <a:bodyPr/>
          <a:lstStyle>
            <a:extLst/>
          </a:lstStyle>
          <a:p>
            <a:endParaRPr lang="es-AR"/>
          </a:p>
        </p:txBody>
      </p:sp>
      <p:sp>
        <p:nvSpPr>
          <p:cNvPr id="4" name="3 Marcador de número de diapositiva"/>
          <p:cNvSpPr>
            <a:spLocks noGrp="1"/>
          </p:cNvSpPr>
          <p:nvPr>
            <p:ph type="sldNum" sz="quarter" idx="12"/>
          </p:nvPr>
        </p:nvSpPr>
        <p:spPr/>
        <p:txBody>
          <a:bodyPr/>
          <a:lstStyle>
            <a:extLst/>
          </a:lstStyle>
          <a:p>
            <a:fld id="{5AB21911-989B-4202-82C2-F4E49D8993FB}" type="slidenum">
              <a:rPr lang="es-AR" smtClean="0"/>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3C1774B6-6D2D-47BE-AFCA-9C06A73EB0FF}" type="datetimeFigureOut">
              <a:rPr lang="es-AR" smtClean="0"/>
              <a:t>13/04/2016</a:t>
            </a:fld>
            <a:endParaRPr lang="es-AR"/>
          </a:p>
        </p:txBody>
      </p:sp>
      <p:sp>
        <p:nvSpPr>
          <p:cNvPr id="6" name="5 Marcador de pie de página"/>
          <p:cNvSpPr>
            <a:spLocks noGrp="1"/>
          </p:cNvSpPr>
          <p:nvPr>
            <p:ph type="ftr" sz="quarter" idx="11"/>
          </p:nvPr>
        </p:nvSpPr>
        <p:spPr/>
        <p:txBody>
          <a:bodyPr/>
          <a:lstStyle>
            <a:extLst/>
          </a:lstStyle>
          <a:p>
            <a:endParaRPr lang="es-AR"/>
          </a:p>
        </p:txBody>
      </p:sp>
      <p:sp>
        <p:nvSpPr>
          <p:cNvPr id="7" name="6 Marcador de número de diapositiva"/>
          <p:cNvSpPr>
            <a:spLocks noGrp="1"/>
          </p:cNvSpPr>
          <p:nvPr>
            <p:ph type="sldNum" sz="quarter" idx="12"/>
          </p:nvPr>
        </p:nvSpPr>
        <p:spPr/>
        <p:txBody>
          <a:bodyPr/>
          <a:lstStyle>
            <a:extLst/>
          </a:lstStyle>
          <a:p>
            <a:fld id="{5AB21911-989B-4202-82C2-F4E49D8993FB}" type="slidenum">
              <a:rPr lang="es-AR" smtClean="0"/>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3C1774B6-6D2D-47BE-AFCA-9C06A73EB0FF}" type="datetimeFigureOut">
              <a:rPr lang="es-AR" smtClean="0"/>
              <a:t>13/04/2016</a:t>
            </a:fld>
            <a:endParaRPr lang="es-AR"/>
          </a:p>
        </p:txBody>
      </p:sp>
      <p:sp>
        <p:nvSpPr>
          <p:cNvPr id="6" name="5 Marcador de pie de página"/>
          <p:cNvSpPr>
            <a:spLocks noGrp="1"/>
          </p:cNvSpPr>
          <p:nvPr>
            <p:ph type="ftr" sz="quarter" idx="11"/>
          </p:nvPr>
        </p:nvSpPr>
        <p:spPr/>
        <p:txBody>
          <a:bodyPr/>
          <a:lstStyle>
            <a:extLst/>
          </a:lstStyle>
          <a:p>
            <a:endParaRPr lang="es-AR"/>
          </a:p>
        </p:txBody>
      </p:sp>
      <p:sp>
        <p:nvSpPr>
          <p:cNvPr id="7" name="6 Marcador de número de diapositiva"/>
          <p:cNvSpPr>
            <a:spLocks noGrp="1"/>
          </p:cNvSpPr>
          <p:nvPr>
            <p:ph type="sldNum" sz="quarter" idx="12"/>
          </p:nvPr>
        </p:nvSpPr>
        <p:spPr/>
        <p:txBody>
          <a:bodyPr/>
          <a:lstStyle>
            <a:extLst/>
          </a:lstStyle>
          <a:p>
            <a:fld id="{5AB21911-989B-4202-82C2-F4E49D8993FB}" type="slidenum">
              <a:rPr lang="es-AR" smtClean="0"/>
              <a:t>‹Nº›</a:t>
            </a:fld>
            <a:endParaRPr lang="es-AR"/>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smtClean="0"/>
              <a:t>Haga clic en el icono para agregar una imagen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s-ES" smtClean="0"/>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C1774B6-6D2D-47BE-AFCA-9C06A73EB0FF}" type="datetimeFigureOut">
              <a:rPr lang="es-AR" smtClean="0"/>
              <a:t>13/04/2016</a:t>
            </a:fld>
            <a:endParaRPr lang="es-AR"/>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s-AR"/>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AB21911-989B-4202-82C2-F4E49D8993FB}" type="slidenum">
              <a:rPr lang="es-AR" smtClean="0"/>
              <a:t>‹Nº›</a:t>
            </a:fld>
            <a:endParaRPr lang="es-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AR" sz="7200" dirty="0" smtClean="0"/>
              <a:t>ENERGÍA</a:t>
            </a:r>
            <a:endParaRPr lang="es-AR" sz="7200" dirty="0"/>
          </a:p>
        </p:txBody>
      </p:sp>
      <p:sp>
        <p:nvSpPr>
          <p:cNvPr id="3" name="2 Subtítulo"/>
          <p:cNvSpPr>
            <a:spLocks noGrp="1"/>
          </p:cNvSpPr>
          <p:nvPr>
            <p:ph type="subTitle" idx="1"/>
          </p:nvPr>
        </p:nvSpPr>
        <p:spPr/>
        <p:txBody>
          <a:bodyPr>
            <a:normAutofit fontScale="92500"/>
          </a:bodyPr>
          <a:lstStyle/>
          <a:p>
            <a:r>
              <a:rPr lang="es-AR" dirty="0" smtClean="0"/>
              <a:t>LA ENERGÍA ES EL CONSTITUYENTE MAS IMPORTANTE DEL ALIMENTO, CON UN COSTO TOTAL MAYOR QUE CUALQUIERA DE LOS DEMÁS COMPONENTES DE LA RACIÓN</a:t>
            </a:r>
            <a:endParaRPr lang="es-AR" dirty="0"/>
          </a:p>
        </p:txBody>
      </p:sp>
    </p:spTree>
    <p:extLst>
      <p:ext uri="{BB962C8B-B14F-4D97-AF65-F5344CB8AC3E}">
        <p14:creationId xmlns:p14="http://schemas.microsoft.com/office/powerpoint/2010/main" val="3991439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8183880" cy="1051560"/>
          </a:xfrm>
        </p:spPr>
        <p:txBody>
          <a:bodyPr/>
          <a:lstStyle/>
          <a:p>
            <a:r>
              <a:rPr lang="es-AR" dirty="0" smtClean="0"/>
              <a:t>Balance energético</a:t>
            </a:r>
            <a:endParaRPr lang="es-AR" dirty="0"/>
          </a:p>
        </p:txBody>
      </p:sp>
      <p:sp>
        <p:nvSpPr>
          <p:cNvPr id="3" name="2 Marcador de contenido"/>
          <p:cNvSpPr>
            <a:spLocks noGrp="1"/>
          </p:cNvSpPr>
          <p:nvPr>
            <p:ph idx="1"/>
          </p:nvPr>
        </p:nvSpPr>
        <p:spPr>
          <a:xfrm>
            <a:off x="467544" y="1412776"/>
            <a:ext cx="8183880" cy="4968552"/>
          </a:xfrm>
        </p:spPr>
        <p:txBody>
          <a:bodyPr>
            <a:normAutofit/>
          </a:bodyPr>
          <a:lstStyle/>
          <a:p>
            <a:r>
              <a:rPr lang="es-AR" dirty="0" err="1" smtClean="0"/>
              <a:t>Unidades:1</a:t>
            </a:r>
            <a:r>
              <a:rPr lang="es-AR" dirty="0" smtClean="0"/>
              <a:t> </a:t>
            </a:r>
            <a:r>
              <a:rPr lang="es-AR" dirty="0" err="1" smtClean="0"/>
              <a:t>MJ</a:t>
            </a:r>
            <a:r>
              <a:rPr lang="es-AR" dirty="0" smtClean="0"/>
              <a:t> = 238 Kcal</a:t>
            </a:r>
          </a:p>
          <a:p>
            <a:endParaRPr lang="es-AR" dirty="0"/>
          </a:p>
          <a:p>
            <a:endParaRPr lang="es-AR" dirty="0" smtClean="0"/>
          </a:p>
          <a:p>
            <a:endParaRPr lang="es-AR" dirty="0"/>
          </a:p>
          <a:p>
            <a:endParaRPr lang="es-AR" dirty="0" smtClean="0"/>
          </a:p>
          <a:p>
            <a:endParaRPr lang="es-AR" dirty="0"/>
          </a:p>
          <a:p>
            <a:endParaRPr lang="es-AR" dirty="0" smtClean="0"/>
          </a:p>
          <a:p>
            <a:endParaRPr lang="es-AR" dirty="0"/>
          </a:p>
          <a:p>
            <a:endParaRPr lang="es-AR" dirty="0" smtClean="0"/>
          </a:p>
          <a:p>
            <a:pPr marL="0" indent="0">
              <a:buNone/>
            </a:pPr>
            <a:r>
              <a:rPr lang="es-AR" sz="2000" dirty="0" smtClean="0"/>
              <a:t>Para un kg de carne magra : 14 </a:t>
            </a:r>
            <a:r>
              <a:rPr lang="es-AR" sz="2000" dirty="0" err="1" smtClean="0"/>
              <a:t>MJ</a:t>
            </a:r>
            <a:r>
              <a:rPr lang="es-AR" sz="2000" dirty="0" smtClean="0"/>
              <a:t> </a:t>
            </a:r>
            <a:r>
              <a:rPr lang="es-AR" sz="1600" dirty="0" smtClean="0"/>
              <a:t>(mantenimiento y deposito)</a:t>
            </a:r>
          </a:p>
          <a:p>
            <a:pPr marL="0" indent="0">
              <a:buNone/>
            </a:pPr>
            <a:r>
              <a:rPr lang="es-AR" sz="2000" dirty="0" smtClean="0"/>
              <a:t>Para un kg de grasa  49 </a:t>
            </a:r>
            <a:r>
              <a:rPr lang="es-AR" sz="2000" dirty="0" err="1" smtClean="0"/>
              <a:t>MJ</a:t>
            </a:r>
            <a:r>
              <a:rPr lang="es-AR" sz="2000" dirty="0" smtClean="0"/>
              <a:t> </a:t>
            </a:r>
            <a:r>
              <a:rPr lang="es-AR" sz="1600" dirty="0"/>
              <a:t>(mantenimiento y deposito)</a:t>
            </a:r>
          </a:p>
        </p:txBody>
      </p:sp>
      <p:pic>
        <p:nvPicPr>
          <p:cNvPr id="5122" name="Picture 2" descr="C:\Users\LUCAS\Pictures\2014-10-23\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 y="1988840"/>
            <a:ext cx="9142696" cy="338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952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p:txBody>
          <a:bodyPr/>
          <a:lstStyle/>
          <a:p>
            <a:endParaRPr lang="es-AR" dirty="0"/>
          </a:p>
        </p:txBody>
      </p:sp>
      <p:pic>
        <p:nvPicPr>
          <p:cNvPr id="6146" name="Picture 2" descr="C:\Users\LUCAS\Pictures\2014-10-23\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034" y="516488"/>
            <a:ext cx="6582148" cy="6118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706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8183880" cy="1051560"/>
          </a:xfrm>
        </p:spPr>
        <p:txBody>
          <a:bodyPr/>
          <a:lstStyle/>
          <a:p>
            <a:r>
              <a:rPr lang="es-AR" dirty="0" smtClean="0"/>
              <a:t>Balance energético</a:t>
            </a:r>
            <a:endParaRPr lang="es-AR" dirty="0"/>
          </a:p>
        </p:txBody>
      </p:sp>
      <p:sp>
        <p:nvSpPr>
          <p:cNvPr id="3" name="2 Marcador de contenido"/>
          <p:cNvSpPr>
            <a:spLocks noGrp="1"/>
          </p:cNvSpPr>
          <p:nvPr>
            <p:ph idx="1"/>
          </p:nvPr>
        </p:nvSpPr>
        <p:spPr>
          <a:xfrm>
            <a:off x="467544" y="1412776"/>
            <a:ext cx="8183880" cy="4968552"/>
          </a:xfrm>
        </p:spPr>
        <p:txBody>
          <a:bodyPr>
            <a:normAutofit/>
          </a:bodyPr>
          <a:lstStyle/>
          <a:p>
            <a:pPr marL="0" indent="0">
              <a:buNone/>
            </a:pPr>
            <a:endParaRPr lang="es-AR" dirty="0" smtClean="0"/>
          </a:p>
          <a:p>
            <a:endParaRPr lang="es-AR" dirty="0"/>
          </a:p>
          <a:p>
            <a:endParaRPr lang="es-AR" dirty="0" smtClean="0"/>
          </a:p>
          <a:p>
            <a:endParaRPr lang="es-AR" dirty="0"/>
          </a:p>
          <a:p>
            <a:endParaRPr lang="es-AR" dirty="0" smtClean="0"/>
          </a:p>
        </p:txBody>
      </p:sp>
      <p:graphicFrame>
        <p:nvGraphicFramePr>
          <p:cNvPr id="5" name="4 Diagrama"/>
          <p:cNvGraphicFramePr/>
          <p:nvPr>
            <p:extLst>
              <p:ext uri="{D42A27DB-BD31-4B8C-83A1-F6EECF244321}">
                <p14:modId xmlns:p14="http://schemas.microsoft.com/office/powerpoint/2010/main" val="1791283397"/>
              </p:ext>
            </p:extLst>
          </p:nvPr>
        </p:nvGraphicFramePr>
        <p:xfrm>
          <a:off x="1403648" y="1772816"/>
          <a:ext cx="698477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51410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76672"/>
            <a:ext cx="8183880" cy="1051560"/>
          </a:xfrm>
        </p:spPr>
        <p:txBody>
          <a:bodyPr>
            <a:normAutofit/>
          </a:bodyPr>
          <a:lstStyle/>
          <a:p>
            <a:r>
              <a:rPr lang="es-AR" sz="2800" dirty="0" smtClean="0"/>
              <a:t>Regulación del consumo voluntario</a:t>
            </a:r>
            <a:endParaRPr lang="es-AR" sz="2800" dirty="0"/>
          </a:p>
        </p:txBody>
      </p:sp>
      <p:sp>
        <p:nvSpPr>
          <p:cNvPr id="3" name="2 Marcador de contenido"/>
          <p:cNvSpPr>
            <a:spLocks noGrp="1"/>
          </p:cNvSpPr>
          <p:nvPr>
            <p:ph idx="1"/>
          </p:nvPr>
        </p:nvSpPr>
        <p:spPr>
          <a:xfrm>
            <a:off x="395536" y="1556792"/>
            <a:ext cx="8183880" cy="4169624"/>
          </a:xfrm>
        </p:spPr>
        <p:txBody>
          <a:bodyPr/>
          <a:lstStyle/>
          <a:p>
            <a:endParaRPr lang="es-AR" dirty="0"/>
          </a:p>
        </p:txBody>
      </p:sp>
      <p:pic>
        <p:nvPicPr>
          <p:cNvPr id="7170" name="Picture 2" descr="C:\Users\LUCAS\Pictures\2014-10-23\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39" y="1628800"/>
            <a:ext cx="9090155"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8379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548680"/>
            <a:ext cx="8183880" cy="1051560"/>
          </a:xfrm>
        </p:spPr>
        <p:txBody>
          <a:bodyPr/>
          <a:lstStyle/>
          <a:p>
            <a:r>
              <a:rPr lang="es-AR" dirty="0" smtClean="0"/>
              <a:t>Necesidades de </a:t>
            </a:r>
            <a:r>
              <a:rPr lang="es-AR" dirty="0" err="1" smtClean="0"/>
              <a:t>energia</a:t>
            </a:r>
            <a:endParaRPr lang="es-AR" dirty="0"/>
          </a:p>
        </p:txBody>
      </p:sp>
      <p:sp>
        <p:nvSpPr>
          <p:cNvPr id="3" name="2 Marcador de contenido"/>
          <p:cNvSpPr>
            <a:spLocks noGrp="1"/>
          </p:cNvSpPr>
          <p:nvPr>
            <p:ph idx="1"/>
          </p:nvPr>
        </p:nvSpPr>
        <p:spPr>
          <a:xfrm>
            <a:off x="539552" y="1556792"/>
            <a:ext cx="8183880" cy="4187952"/>
          </a:xfrm>
        </p:spPr>
        <p:txBody>
          <a:bodyPr/>
          <a:lstStyle/>
          <a:p>
            <a:endParaRPr lang="es-AR" dirty="0"/>
          </a:p>
        </p:txBody>
      </p:sp>
      <p:pic>
        <p:nvPicPr>
          <p:cNvPr id="8195" name="Picture 3" descr="C:\Users\LUCAS\Pictures\2014-10-23\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352" y="1556792"/>
            <a:ext cx="5066768" cy="277107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LUCAS\Pictures\2014-10-23\0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4247686"/>
            <a:ext cx="3771904" cy="2234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922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p:txBody>
          <a:bodyPr/>
          <a:lstStyle/>
          <a:p>
            <a:endParaRPr lang="es-AR" dirty="0"/>
          </a:p>
        </p:txBody>
      </p:sp>
      <p:pic>
        <p:nvPicPr>
          <p:cNvPr id="9218" name="Picture 2" descr="C:\Users\LUCAS\Pictures\2014-10-23\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19" y="260648"/>
            <a:ext cx="9156063"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776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88640"/>
            <a:ext cx="8183880" cy="1051560"/>
          </a:xfrm>
        </p:spPr>
        <p:txBody>
          <a:bodyPr/>
          <a:lstStyle/>
          <a:p>
            <a:r>
              <a:rPr lang="es-AR" dirty="0" smtClean="0"/>
              <a:t>GESTACIÓN</a:t>
            </a:r>
            <a:endParaRPr lang="es-AR" dirty="0"/>
          </a:p>
        </p:txBody>
      </p:sp>
      <p:pic>
        <p:nvPicPr>
          <p:cNvPr id="10242" name="Picture 2" descr="C:\Users\LUCAS\Pictures\2014-10-23\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46" y="1196752"/>
            <a:ext cx="9144000" cy="5559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6136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183880" cy="1051560"/>
          </a:xfrm>
        </p:spPr>
        <p:txBody>
          <a:bodyPr/>
          <a:lstStyle/>
          <a:p>
            <a:r>
              <a:rPr lang="es-AR" dirty="0" smtClean="0"/>
              <a:t>LACTANCIA</a:t>
            </a:r>
            <a:endParaRPr lang="es-AR" dirty="0"/>
          </a:p>
        </p:txBody>
      </p:sp>
      <p:pic>
        <p:nvPicPr>
          <p:cNvPr id="11266" name="Picture 2" descr="C:\Users\LUCAS\Pictures\2014-10-23\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222"/>
            <a:ext cx="9144000" cy="6735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3308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AR" sz="7200" dirty="0" smtClean="0"/>
              <a:t>PROTEÍNA</a:t>
            </a:r>
            <a:endParaRPr lang="es-AR" sz="7200" dirty="0"/>
          </a:p>
        </p:txBody>
      </p:sp>
      <p:sp>
        <p:nvSpPr>
          <p:cNvPr id="3" name="2 Subtítulo"/>
          <p:cNvSpPr>
            <a:spLocks noGrp="1"/>
          </p:cNvSpPr>
          <p:nvPr>
            <p:ph type="subTitle" idx="1"/>
          </p:nvPr>
        </p:nvSpPr>
        <p:spPr>
          <a:xfrm>
            <a:off x="683568" y="4077072"/>
            <a:ext cx="7772400" cy="1688184"/>
          </a:xfrm>
        </p:spPr>
        <p:txBody>
          <a:bodyPr>
            <a:normAutofit fontScale="92500" lnSpcReduction="10000"/>
          </a:bodyPr>
          <a:lstStyle/>
          <a:p>
            <a:pPr algn="l"/>
            <a:r>
              <a:rPr lang="es-AR" dirty="0" smtClean="0"/>
              <a:t>LA PROTEÍNA ES ESCASA, POR LO QUE EL ESFUERZO EN TODO CUANTO SE REFIERE A NUTRICIÓN LA PORCINA ESTA ORIENTADO A MINIMIZAR LOS INCONVENIENTES EN QUE SE INCURRE COMO CONSECUENCIA DE LA INEFICIENCIA PARA TRANSFORMAR LA PROTEÍNA DEL ALIMENTO DE  LOS CERDOS EN CARNE   </a:t>
            </a:r>
            <a:endParaRPr lang="es-AR" dirty="0"/>
          </a:p>
        </p:txBody>
      </p:sp>
    </p:spTree>
    <p:extLst>
      <p:ext uri="{BB962C8B-B14F-4D97-AF65-F5344CB8AC3E}">
        <p14:creationId xmlns:p14="http://schemas.microsoft.com/office/powerpoint/2010/main" val="37867017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pic>
        <p:nvPicPr>
          <p:cNvPr id="1029"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218" y="21740"/>
            <a:ext cx="8592230" cy="683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4723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404664"/>
            <a:ext cx="8183880" cy="1051560"/>
          </a:xfrm>
        </p:spPr>
        <p:txBody>
          <a:bodyPr/>
          <a:lstStyle/>
          <a:p>
            <a:r>
              <a:rPr lang="es-AR" dirty="0" smtClean="0"/>
              <a:t>INTRODUCCIÓN</a:t>
            </a:r>
            <a:endParaRPr lang="es-AR" dirty="0"/>
          </a:p>
        </p:txBody>
      </p:sp>
      <p:sp>
        <p:nvSpPr>
          <p:cNvPr id="3" name="2 Marcador de contenido"/>
          <p:cNvSpPr>
            <a:spLocks noGrp="1"/>
          </p:cNvSpPr>
          <p:nvPr>
            <p:ph idx="1"/>
          </p:nvPr>
        </p:nvSpPr>
        <p:spPr>
          <a:xfrm>
            <a:off x="502920" y="530352"/>
            <a:ext cx="8183880" cy="5778968"/>
          </a:xfrm>
        </p:spPr>
        <p:txBody>
          <a:bodyPr>
            <a:normAutofit fontScale="85000" lnSpcReduction="20000"/>
          </a:bodyPr>
          <a:lstStyle/>
          <a:p>
            <a:endParaRPr lang="es-AR" sz="4000" u="sng" dirty="0" smtClean="0"/>
          </a:p>
          <a:p>
            <a:endParaRPr lang="es-AR" sz="4000" u="sng" dirty="0"/>
          </a:p>
          <a:p>
            <a:r>
              <a:rPr lang="es-AR" sz="4000" u="sng" dirty="0" smtClean="0"/>
              <a:t>NECESIDADES DE ENERGÍA:</a:t>
            </a:r>
          </a:p>
          <a:p>
            <a:endParaRPr lang="es-AR" sz="4000" u="sng" dirty="0" smtClean="0"/>
          </a:p>
          <a:p>
            <a:r>
              <a:rPr lang="es-AR" dirty="0" smtClean="0"/>
              <a:t>MANTENIMIENTO METABÓLICO (SISTEMAS VITALES – cardiaco –pulmonar –nervioso – muscular – renovación y síntesis celular)</a:t>
            </a:r>
          </a:p>
          <a:p>
            <a:endParaRPr lang="es-AR" dirty="0" smtClean="0"/>
          </a:p>
          <a:p>
            <a:r>
              <a:rPr lang="es-AR" dirty="0" smtClean="0"/>
              <a:t>CRECIMIENTO</a:t>
            </a:r>
          </a:p>
          <a:p>
            <a:pPr marL="0" indent="0">
              <a:buNone/>
            </a:pPr>
            <a:r>
              <a:rPr lang="es-AR" dirty="0" smtClean="0"/>
              <a:t> </a:t>
            </a:r>
          </a:p>
          <a:p>
            <a:r>
              <a:rPr lang="es-AR" dirty="0" smtClean="0"/>
              <a:t>GESTACIÓN</a:t>
            </a:r>
          </a:p>
          <a:p>
            <a:endParaRPr lang="es-AR" dirty="0" smtClean="0"/>
          </a:p>
          <a:p>
            <a:r>
              <a:rPr lang="es-AR" dirty="0" smtClean="0"/>
              <a:t>LACTACIÓN</a:t>
            </a:r>
          </a:p>
          <a:p>
            <a:endParaRPr lang="es-AR" dirty="0" smtClean="0"/>
          </a:p>
          <a:p>
            <a:r>
              <a:rPr lang="es-AR" dirty="0" smtClean="0"/>
              <a:t>TERMOGÉNESIS</a:t>
            </a:r>
            <a:endParaRPr lang="es-AR" dirty="0"/>
          </a:p>
        </p:txBody>
      </p:sp>
    </p:spTree>
    <p:extLst>
      <p:ext uri="{BB962C8B-B14F-4D97-AF65-F5344CB8AC3E}">
        <p14:creationId xmlns:p14="http://schemas.microsoft.com/office/powerpoint/2010/main" val="28869946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4" y="-33369"/>
            <a:ext cx="5760639" cy="6850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140968"/>
            <a:ext cx="4283968" cy="3768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98001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a:xfrm>
            <a:off x="502920" y="530352"/>
            <a:ext cx="8183880" cy="5778968"/>
          </a:xfrm>
        </p:spPr>
        <p:txBody>
          <a:bodyPr>
            <a:normAutofit fontScale="62500" lnSpcReduction="20000"/>
          </a:bodyPr>
          <a:lstStyle/>
          <a:p>
            <a:pPr marL="0" lvl="0" indent="0">
              <a:buNone/>
            </a:pPr>
            <a:r>
              <a:rPr lang="es-ES" b="1" dirty="0"/>
              <a:t>Efectos de la Carencia de Proteínas (Carencia de aminoácidos</a:t>
            </a:r>
            <a:r>
              <a:rPr lang="es-ES" b="1" dirty="0" smtClean="0"/>
              <a:t>)</a:t>
            </a:r>
          </a:p>
          <a:p>
            <a:pPr marL="0" lvl="0" indent="0">
              <a:buNone/>
            </a:pPr>
            <a:endParaRPr lang="es-AR" dirty="0"/>
          </a:p>
          <a:p>
            <a:pPr lvl="0"/>
            <a:r>
              <a:rPr lang="es-ES" dirty="0"/>
              <a:t>Disminuye el Aumento diario de Peso (AD).</a:t>
            </a:r>
            <a:endParaRPr lang="es-AR" dirty="0"/>
          </a:p>
          <a:p>
            <a:pPr lvl="0"/>
            <a:r>
              <a:rPr lang="es-ES" dirty="0"/>
              <a:t>Desmejora la Conversión del Alimento.</a:t>
            </a:r>
            <a:endParaRPr lang="es-AR" dirty="0"/>
          </a:p>
          <a:p>
            <a:pPr lvl="0"/>
            <a:r>
              <a:rPr lang="es-ES" dirty="0"/>
              <a:t>Mayor proporción de grasa en las reses o carcasas.</a:t>
            </a:r>
            <a:endParaRPr lang="es-AR" dirty="0"/>
          </a:p>
          <a:p>
            <a:pPr lvl="0"/>
            <a:r>
              <a:rPr lang="es-ES" dirty="0"/>
              <a:t>Mayor susceptibilidad a las enfermedades.</a:t>
            </a:r>
            <a:endParaRPr lang="es-AR" dirty="0"/>
          </a:p>
          <a:p>
            <a:pPr lvl="0"/>
            <a:r>
              <a:rPr lang="es-ES" dirty="0"/>
              <a:t>La proteína “desequilibrada” disminuye el apetito</a:t>
            </a:r>
            <a:r>
              <a:rPr lang="es-ES" dirty="0" smtClean="0"/>
              <a:t>.</a:t>
            </a:r>
          </a:p>
          <a:p>
            <a:pPr lvl="0"/>
            <a:endParaRPr lang="es-ES" dirty="0"/>
          </a:p>
          <a:p>
            <a:pPr lvl="0"/>
            <a:endParaRPr lang="es-ES" dirty="0" smtClean="0"/>
          </a:p>
          <a:p>
            <a:pPr lvl="0"/>
            <a:endParaRPr lang="es-AR" dirty="0"/>
          </a:p>
          <a:p>
            <a:pPr marL="0" indent="0">
              <a:buNone/>
            </a:pPr>
            <a:r>
              <a:rPr lang="es-ES" b="1" dirty="0"/>
              <a:t> </a:t>
            </a:r>
            <a:endParaRPr lang="es-AR" dirty="0"/>
          </a:p>
          <a:p>
            <a:pPr lvl="0"/>
            <a:r>
              <a:rPr lang="es-ES" b="1" dirty="0"/>
              <a:t>Requerimientos metabólicos y dietarios de aminoácidos (</a:t>
            </a:r>
            <a:r>
              <a:rPr lang="es-ES" b="1" dirty="0" err="1"/>
              <a:t>monogástricos</a:t>
            </a:r>
            <a:r>
              <a:rPr lang="es-ES" b="1" dirty="0"/>
              <a:t>). </a:t>
            </a:r>
            <a:endParaRPr lang="es-ES" b="1" dirty="0" smtClean="0"/>
          </a:p>
          <a:p>
            <a:pPr marL="0" lvl="0" indent="0">
              <a:buNone/>
            </a:pPr>
            <a:endParaRPr lang="es-ES" b="1" dirty="0" smtClean="0"/>
          </a:p>
          <a:p>
            <a:pPr marL="0" lvl="0" indent="0">
              <a:buNone/>
            </a:pPr>
            <a:r>
              <a:rPr lang="es-ES" dirty="0" smtClean="0"/>
              <a:t>Los </a:t>
            </a:r>
            <a:r>
              <a:rPr lang="es-ES" dirty="0"/>
              <a:t>cerdos son animales </a:t>
            </a:r>
            <a:r>
              <a:rPr lang="es-ES" dirty="0" err="1"/>
              <a:t>monogástricos</a:t>
            </a:r>
            <a:r>
              <a:rPr lang="es-ES" dirty="0"/>
              <a:t> por lo que tienen no solo requerimientos de aminoácidos metabólicos como todos los animales de granja, sino que tienen también requerimientos de aminoácidos específicos que deben estar presentes en la dieta. A diferencia de los rumiantes carecen de la flora necesaria para asimilar el nitrógeno no proteico (</a:t>
            </a:r>
            <a:r>
              <a:rPr lang="es-ES" dirty="0" err="1"/>
              <a:t>NNP</a:t>
            </a:r>
            <a:r>
              <a:rPr lang="es-ES" dirty="0"/>
              <a:t>).</a:t>
            </a:r>
            <a:endParaRPr lang="es-AR" dirty="0"/>
          </a:p>
          <a:p>
            <a:endParaRPr lang="es-AR" dirty="0"/>
          </a:p>
        </p:txBody>
      </p:sp>
    </p:spTree>
    <p:extLst>
      <p:ext uri="{BB962C8B-B14F-4D97-AF65-F5344CB8AC3E}">
        <p14:creationId xmlns:p14="http://schemas.microsoft.com/office/powerpoint/2010/main" val="9419745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p:txBody>
          <a:bodyPr/>
          <a:lstStyle/>
          <a:p>
            <a:endParaRPr lang="es-AR" dirty="0"/>
          </a:p>
        </p:txBody>
      </p:sp>
      <p:pic>
        <p:nvPicPr>
          <p:cNvPr id="6146" name="Picture 2" descr="C:\Users\LUCAS\Pictures\20151021_2235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744"/>
            <a:ext cx="9144000"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3154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p:txBody>
          <a:bodyPr/>
          <a:lstStyle/>
          <a:p>
            <a:r>
              <a:rPr lang="es-AR" dirty="0" smtClean="0"/>
              <a:t>AMINOÁCIDOS ESENCIALES Y NO ESENCIALES</a:t>
            </a:r>
            <a:endParaRPr lang="es-A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6" y="1772816"/>
            <a:ext cx="9111540" cy="508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09432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548680"/>
            <a:ext cx="8183880" cy="1656184"/>
          </a:xfrm>
        </p:spPr>
        <p:txBody>
          <a:bodyPr/>
          <a:lstStyle/>
          <a:p>
            <a:r>
              <a:rPr lang="es-AR" dirty="0" err="1" smtClean="0"/>
              <a:t>AMINOACIDOS</a:t>
            </a:r>
            <a:r>
              <a:rPr lang="es-AR" dirty="0" smtClean="0"/>
              <a:t>:</a:t>
            </a:r>
            <a:endParaRPr lang="es-AR"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423968319"/>
              </p:ext>
            </p:extLst>
          </p:nvPr>
        </p:nvGraphicFramePr>
        <p:xfrm>
          <a:off x="323528" y="2420888"/>
          <a:ext cx="8471594" cy="4104452"/>
        </p:xfrm>
        <a:graphic>
          <a:graphicData uri="http://schemas.openxmlformats.org/drawingml/2006/table">
            <a:tbl>
              <a:tblPr firstRow="1" bandRow="1">
                <a:tableStyleId>{5C22544A-7EE6-4342-B048-85BDC9FD1C3A}</a:tableStyleId>
              </a:tblPr>
              <a:tblGrid>
                <a:gridCol w="4235797"/>
                <a:gridCol w="4235797"/>
              </a:tblGrid>
              <a:tr h="373132">
                <a:tc>
                  <a:txBody>
                    <a:bodyPr/>
                    <a:lstStyle/>
                    <a:p>
                      <a:r>
                        <a:rPr lang="es-AR" dirty="0" smtClean="0"/>
                        <a:t>ESENCIALES</a:t>
                      </a:r>
                      <a:endParaRPr lang="es-AR" dirty="0"/>
                    </a:p>
                  </a:txBody>
                  <a:tcPr/>
                </a:tc>
                <a:tc>
                  <a:txBody>
                    <a:bodyPr/>
                    <a:lstStyle/>
                    <a:p>
                      <a:r>
                        <a:rPr lang="es-AR" dirty="0" smtClean="0"/>
                        <a:t>NO ESENCIALES</a:t>
                      </a:r>
                      <a:endParaRPr lang="es-AR" dirty="0"/>
                    </a:p>
                  </a:txBody>
                  <a:tcPr/>
                </a:tc>
              </a:tr>
              <a:tr h="373132">
                <a:tc>
                  <a:txBody>
                    <a:bodyPr/>
                    <a:lstStyle/>
                    <a:p>
                      <a:r>
                        <a:rPr lang="es-AR" dirty="0" smtClean="0"/>
                        <a:t>1- LISINA</a:t>
                      </a:r>
                    </a:p>
                  </a:txBody>
                  <a:tcPr/>
                </a:tc>
                <a:tc>
                  <a:txBody>
                    <a:bodyPr/>
                    <a:lstStyle/>
                    <a:p>
                      <a:r>
                        <a:rPr lang="es-AR" dirty="0" smtClean="0"/>
                        <a:t>1- GLICINA</a:t>
                      </a:r>
                      <a:endParaRPr lang="es-AR" dirty="0"/>
                    </a:p>
                  </a:txBody>
                  <a:tcPr/>
                </a:tc>
              </a:tr>
              <a:tr h="373132">
                <a:tc>
                  <a:txBody>
                    <a:bodyPr/>
                    <a:lstStyle/>
                    <a:p>
                      <a:r>
                        <a:rPr lang="es-AR" dirty="0" smtClean="0"/>
                        <a:t>2- </a:t>
                      </a:r>
                      <a:r>
                        <a:rPr lang="es-AR" dirty="0" err="1" smtClean="0"/>
                        <a:t>TRIPTOFANO</a:t>
                      </a:r>
                      <a:endParaRPr lang="es-AR" dirty="0"/>
                    </a:p>
                  </a:txBody>
                  <a:tcPr/>
                </a:tc>
                <a:tc>
                  <a:txBody>
                    <a:bodyPr/>
                    <a:lstStyle/>
                    <a:p>
                      <a:r>
                        <a:rPr lang="es-AR" dirty="0" smtClean="0"/>
                        <a:t>2- </a:t>
                      </a:r>
                      <a:r>
                        <a:rPr lang="es-AR" dirty="0" err="1" smtClean="0"/>
                        <a:t>SERINA</a:t>
                      </a:r>
                      <a:endParaRPr lang="es-AR" dirty="0"/>
                    </a:p>
                  </a:txBody>
                  <a:tcPr/>
                </a:tc>
              </a:tr>
              <a:tr h="373132">
                <a:tc>
                  <a:txBody>
                    <a:bodyPr/>
                    <a:lstStyle/>
                    <a:p>
                      <a:r>
                        <a:rPr lang="es-AR" dirty="0" smtClean="0"/>
                        <a:t>3- METIONINA</a:t>
                      </a:r>
                      <a:endParaRPr lang="es-AR" dirty="0"/>
                    </a:p>
                  </a:txBody>
                  <a:tcPr/>
                </a:tc>
                <a:tc>
                  <a:txBody>
                    <a:bodyPr/>
                    <a:lstStyle/>
                    <a:p>
                      <a:r>
                        <a:rPr lang="es-AR" dirty="0" smtClean="0"/>
                        <a:t>3- </a:t>
                      </a:r>
                      <a:r>
                        <a:rPr lang="es-AR" dirty="0" err="1" smtClean="0"/>
                        <a:t>ALANINA</a:t>
                      </a:r>
                      <a:endParaRPr lang="es-AR" dirty="0"/>
                    </a:p>
                  </a:txBody>
                  <a:tcPr/>
                </a:tc>
              </a:tr>
              <a:tr h="373132">
                <a:tc>
                  <a:txBody>
                    <a:bodyPr/>
                    <a:lstStyle/>
                    <a:p>
                      <a:r>
                        <a:rPr lang="es-AR" dirty="0" smtClean="0"/>
                        <a:t>4- </a:t>
                      </a:r>
                      <a:r>
                        <a:rPr lang="es-AR" dirty="0" err="1" smtClean="0"/>
                        <a:t>VALINA</a:t>
                      </a:r>
                      <a:endParaRPr lang="es-AR" dirty="0"/>
                    </a:p>
                  </a:txBody>
                  <a:tcPr/>
                </a:tc>
                <a:tc>
                  <a:txBody>
                    <a:bodyPr/>
                    <a:lstStyle/>
                    <a:p>
                      <a:r>
                        <a:rPr lang="es-AR" dirty="0" smtClean="0"/>
                        <a:t>4- </a:t>
                      </a:r>
                      <a:r>
                        <a:rPr lang="es-AR" dirty="0" err="1" smtClean="0"/>
                        <a:t>ASPARININA</a:t>
                      </a:r>
                      <a:endParaRPr lang="es-AR" dirty="0"/>
                    </a:p>
                  </a:txBody>
                  <a:tcPr/>
                </a:tc>
              </a:tr>
              <a:tr h="373132">
                <a:tc>
                  <a:txBody>
                    <a:bodyPr/>
                    <a:lstStyle/>
                    <a:p>
                      <a:r>
                        <a:rPr lang="es-AR" dirty="0" smtClean="0"/>
                        <a:t>5- HISTIDINA</a:t>
                      </a:r>
                      <a:endParaRPr lang="es-AR" dirty="0"/>
                    </a:p>
                  </a:txBody>
                  <a:tcPr/>
                </a:tc>
                <a:tc>
                  <a:txBody>
                    <a:bodyPr/>
                    <a:lstStyle/>
                    <a:p>
                      <a:r>
                        <a:rPr lang="es-AR" dirty="0" smtClean="0"/>
                        <a:t>5- ACIDO </a:t>
                      </a:r>
                      <a:r>
                        <a:rPr lang="es-AR" dirty="0" err="1" smtClean="0"/>
                        <a:t>ASPARTICO</a:t>
                      </a:r>
                      <a:endParaRPr lang="es-AR" dirty="0" smtClean="0"/>
                    </a:p>
                  </a:txBody>
                  <a:tcPr/>
                </a:tc>
              </a:tr>
              <a:tr h="373132">
                <a:tc>
                  <a:txBody>
                    <a:bodyPr/>
                    <a:lstStyle/>
                    <a:p>
                      <a:r>
                        <a:rPr lang="es-AR" dirty="0" smtClean="0"/>
                        <a:t>6- FENILALANINA</a:t>
                      </a:r>
                      <a:endParaRPr lang="es-A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dirty="0" smtClean="0"/>
                        <a:t>6-</a:t>
                      </a:r>
                      <a:r>
                        <a:rPr lang="es-AR" baseline="0" dirty="0" smtClean="0"/>
                        <a:t> ACIDO </a:t>
                      </a:r>
                      <a:r>
                        <a:rPr lang="es-AR" baseline="0" dirty="0" err="1" smtClean="0"/>
                        <a:t>GLUTAMICO</a:t>
                      </a:r>
                      <a:endParaRPr lang="es-AR" dirty="0" smtClean="0"/>
                    </a:p>
                  </a:txBody>
                  <a:tcPr/>
                </a:tc>
              </a:tr>
              <a:tr h="373132">
                <a:tc>
                  <a:txBody>
                    <a:bodyPr/>
                    <a:lstStyle/>
                    <a:p>
                      <a:r>
                        <a:rPr lang="es-AR" dirty="0" smtClean="0"/>
                        <a:t>7- LEUCINA</a:t>
                      </a:r>
                      <a:endParaRPr lang="es-AR" dirty="0"/>
                    </a:p>
                  </a:txBody>
                  <a:tcPr/>
                </a:tc>
                <a:tc>
                  <a:txBody>
                    <a:bodyPr/>
                    <a:lstStyle/>
                    <a:p>
                      <a:r>
                        <a:rPr lang="es-AR" dirty="0" smtClean="0"/>
                        <a:t>7- GLUTAMINA</a:t>
                      </a:r>
                      <a:endParaRPr lang="es-AR" dirty="0"/>
                    </a:p>
                  </a:txBody>
                  <a:tcPr/>
                </a:tc>
              </a:tr>
              <a:tr h="373132">
                <a:tc>
                  <a:txBody>
                    <a:bodyPr/>
                    <a:lstStyle/>
                    <a:p>
                      <a:r>
                        <a:rPr lang="es-AR" dirty="0" smtClean="0"/>
                        <a:t>8- ISOLEUCINA</a:t>
                      </a:r>
                      <a:endParaRPr lang="es-AR" dirty="0"/>
                    </a:p>
                  </a:txBody>
                  <a:tcPr/>
                </a:tc>
                <a:tc>
                  <a:txBody>
                    <a:bodyPr/>
                    <a:lstStyle/>
                    <a:p>
                      <a:r>
                        <a:rPr lang="es-AR" dirty="0" smtClean="0"/>
                        <a:t>8- CISTINA</a:t>
                      </a:r>
                      <a:endParaRPr lang="es-AR" dirty="0"/>
                    </a:p>
                  </a:txBody>
                  <a:tcPr/>
                </a:tc>
              </a:tr>
              <a:tr h="373132">
                <a:tc>
                  <a:txBody>
                    <a:bodyPr/>
                    <a:lstStyle/>
                    <a:p>
                      <a:r>
                        <a:rPr lang="es-AR" dirty="0" smtClean="0"/>
                        <a:t>9- </a:t>
                      </a:r>
                      <a:r>
                        <a:rPr lang="es-AR" dirty="0" err="1" smtClean="0"/>
                        <a:t>TREONINA</a:t>
                      </a:r>
                      <a:endParaRPr lang="es-AR" dirty="0"/>
                    </a:p>
                  </a:txBody>
                  <a:tcPr/>
                </a:tc>
                <a:tc>
                  <a:txBody>
                    <a:bodyPr/>
                    <a:lstStyle/>
                    <a:p>
                      <a:r>
                        <a:rPr lang="es-AR" dirty="0" smtClean="0"/>
                        <a:t>9-</a:t>
                      </a:r>
                      <a:r>
                        <a:rPr lang="es-AR" dirty="0" err="1" smtClean="0"/>
                        <a:t>PROLINA</a:t>
                      </a:r>
                      <a:endParaRPr lang="es-AR" dirty="0"/>
                    </a:p>
                  </a:txBody>
                  <a:tcPr/>
                </a:tc>
              </a:tr>
              <a:tr h="373132">
                <a:tc>
                  <a:txBody>
                    <a:bodyPr/>
                    <a:lstStyle/>
                    <a:p>
                      <a:r>
                        <a:rPr lang="es-AR" dirty="0" smtClean="0"/>
                        <a:t>10- ARGININA</a:t>
                      </a:r>
                      <a:endParaRPr lang="es-AR" dirty="0"/>
                    </a:p>
                  </a:txBody>
                  <a:tcPr/>
                </a:tc>
                <a:tc>
                  <a:txBody>
                    <a:bodyPr/>
                    <a:lstStyle/>
                    <a:p>
                      <a:r>
                        <a:rPr lang="es-AR" dirty="0" smtClean="0"/>
                        <a:t>10- TIROSINA</a:t>
                      </a:r>
                      <a:endParaRPr lang="es-AR" dirty="0"/>
                    </a:p>
                  </a:txBody>
                  <a:tcPr/>
                </a:tc>
              </a:tr>
            </a:tbl>
          </a:graphicData>
        </a:graphic>
      </p:graphicFrame>
    </p:spTree>
    <p:extLst>
      <p:ext uri="{BB962C8B-B14F-4D97-AF65-F5344CB8AC3E}">
        <p14:creationId xmlns:p14="http://schemas.microsoft.com/office/powerpoint/2010/main" val="14356481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AR" dirty="0" smtClean="0"/>
              <a:t>BALANCE DE AMINOÁCIDOS</a:t>
            </a:r>
            <a:endParaRPr lang="es-AR" dirty="0"/>
          </a:p>
        </p:txBody>
      </p:sp>
      <p:sp>
        <p:nvSpPr>
          <p:cNvPr id="3" name="2 Marcador de contenido"/>
          <p:cNvSpPr>
            <a:spLocks noGrp="1"/>
          </p:cNvSpPr>
          <p:nvPr>
            <p:ph idx="1"/>
          </p:nvPr>
        </p:nvSpPr>
        <p:spPr>
          <a:xfrm>
            <a:off x="467544" y="1700808"/>
            <a:ext cx="8183880" cy="4187952"/>
          </a:xfrm>
        </p:spPr>
        <p:txBody>
          <a:bodyPr>
            <a:normAutofit fontScale="92500"/>
          </a:bodyPr>
          <a:lstStyle/>
          <a:p>
            <a:r>
              <a:rPr lang="es-AR" dirty="0" smtClean="0"/>
              <a:t>CALIDAD DE PROTEÍNA: difieren considerablemente en su valor nutricional, estableciendo valor nutricional o calidad  a la composición de aminoácidos especialmente  de el contenido de </a:t>
            </a:r>
            <a:r>
              <a:rPr lang="es-AR" dirty="0" err="1" smtClean="0"/>
              <a:t>aa</a:t>
            </a:r>
            <a:r>
              <a:rPr lang="es-AR" dirty="0" smtClean="0"/>
              <a:t> esenciales.</a:t>
            </a:r>
          </a:p>
          <a:p>
            <a:endParaRPr lang="es-AR" dirty="0" smtClean="0"/>
          </a:p>
          <a:p>
            <a:r>
              <a:rPr lang="es-AR" dirty="0" smtClean="0"/>
              <a:t>VALOR BIOLÓGICO: valor numérico que relaciona el equilibrio de </a:t>
            </a:r>
            <a:r>
              <a:rPr lang="es-AR" dirty="0" err="1" smtClean="0"/>
              <a:t>aa</a:t>
            </a:r>
            <a:r>
              <a:rPr lang="es-AR" dirty="0" smtClean="0"/>
              <a:t> esenciales de la proteína de la ración y las necesidades de </a:t>
            </a:r>
            <a:r>
              <a:rPr lang="es-AR" dirty="0" err="1" smtClean="0"/>
              <a:t>aa</a:t>
            </a:r>
            <a:r>
              <a:rPr lang="es-AR" dirty="0" smtClean="0"/>
              <a:t> esenciales del cerdo.</a:t>
            </a:r>
            <a:endParaRPr lang="es-AR" dirty="0"/>
          </a:p>
        </p:txBody>
      </p:sp>
    </p:spTree>
    <p:extLst>
      <p:ext uri="{BB962C8B-B14F-4D97-AF65-F5344CB8AC3E}">
        <p14:creationId xmlns:p14="http://schemas.microsoft.com/office/powerpoint/2010/main" val="753531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19256" cy="1093872"/>
          </a:xfrm>
        </p:spPr>
        <p:txBody>
          <a:bodyPr/>
          <a:lstStyle/>
          <a:p>
            <a:r>
              <a:rPr lang="es-AR" dirty="0" smtClean="0"/>
              <a:t>PROTEÍNA IDEAL</a:t>
            </a:r>
            <a:endParaRPr lang="es-AR" dirty="0"/>
          </a:p>
        </p:txBody>
      </p:sp>
      <p:sp>
        <p:nvSpPr>
          <p:cNvPr id="3" name="2 Marcador de contenido"/>
          <p:cNvSpPr>
            <a:spLocks noGrp="1"/>
          </p:cNvSpPr>
          <p:nvPr>
            <p:ph idx="1"/>
          </p:nvPr>
        </p:nvSpPr>
        <p:spPr>
          <a:xfrm>
            <a:off x="467544" y="1700808"/>
            <a:ext cx="8183880" cy="4187952"/>
          </a:xfrm>
        </p:spPr>
        <p:txBody>
          <a:bodyPr>
            <a:normAutofit fontScale="77500" lnSpcReduction="20000"/>
          </a:bodyPr>
          <a:lstStyle/>
          <a:p>
            <a:r>
              <a:rPr lang="es-AR" dirty="0" smtClean="0"/>
              <a:t>PERFIL OPTIMO EN LA DIETA DE AA ESENCIALES QUE SE CORRESPONDEN CON LA NECESIDADES DE LOS ANIMALES </a:t>
            </a:r>
          </a:p>
          <a:p>
            <a:endParaRPr lang="es-AR" dirty="0" smtClean="0"/>
          </a:p>
          <a:p>
            <a:r>
              <a:rPr lang="es-AR" dirty="0" smtClean="0"/>
              <a:t>RELACIÓN PERFECTA DE AA ESENCIALES NECESARIOS PARA MANTENIMIENTO Y PRODUCCIÓN.</a:t>
            </a:r>
          </a:p>
          <a:p>
            <a:endParaRPr lang="es-AR" dirty="0" smtClean="0"/>
          </a:p>
          <a:p>
            <a:r>
              <a:rPr lang="es-AR" dirty="0" smtClean="0"/>
              <a:t>SE INTENTA REDUCIR LOS EXCESOS DE PROTEÍNA EN LA DIETA Y ASÍ DISMINUIR SU EXCRECIÓN.</a:t>
            </a:r>
          </a:p>
          <a:p>
            <a:pPr marL="0" indent="0">
              <a:buNone/>
            </a:pPr>
            <a:r>
              <a:rPr lang="es-AR" dirty="0" smtClean="0"/>
              <a:t> </a:t>
            </a:r>
          </a:p>
          <a:p>
            <a:r>
              <a:rPr lang="es-AR" dirty="0" smtClean="0"/>
              <a:t>SE TOMA A ALA LISINA COMO AA DE REFERENCIA ASIGNÁNDOLE UN VALOR 100 Y EXPRESANDO LOS DEMÁS AA EN FORMA RELATIVA A ESTE VALOR.</a:t>
            </a:r>
            <a:endParaRPr lang="es-A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89240"/>
            <a:ext cx="9144000"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68077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9" y="5065316"/>
            <a:ext cx="9127888" cy="1747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2 Tabla"/>
          <p:cNvGraphicFramePr>
            <a:graphicFrameLocks noGrp="1"/>
          </p:cNvGraphicFramePr>
          <p:nvPr>
            <p:extLst>
              <p:ext uri="{D42A27DB-BD31-4B8C-83A1-F6EECF244321}">
                <p14:modId xmlns:p14="http://schemas.microsoft.com/office/powerpoint/2010/main" val="1417557733"/>
              </p:ext>
            </p:extLst>
          </p:nvPr>
        </p:nvGraphicFramePr>
        <p:xfrm>
          <a:off x="107504" y="548677"/>
          <a:ext cx="8712968" cy="4392490"/>
        </p:xfrm>
        <a:graphic>
          <a:graphicData uri="http://schemas.openxmlformats.org/drawingml/2006/table">
            <a:tbl>
              <a:tblPr firstRow="1" firstCol="1" bandRow="1">
                <a:tableStyleId>{5C22544A-7EE6-4342-B048-85BDC9FD1C3A}</a:tableStyleId>
              </a:tblPr>
              <a:tblGrid>
                <a:gridCol w="4815969"/>
                <a:gridCol w="3896999"/>
              </a:tblGrid>
              <a:tr h="439249">
                <a:tc>
                  <a:txBody>
                    <a:bodyPr/>
                    <a:lstStyle/>
                    <a:p>
                      <a:pPr algn="ctr">
                        <a:spcAft>
                          <a:spcPts val="0"/>
                        </a:spcAft>
                      </a:pPr>
                      <a:r>
                        <a:rPr lang="es-ES" sz="1400" dirty="0" err="1">
                          <a:effectLst/>
                        </a:rPr>
                        <a:t>AMINOACIDO</a:t>
                      </a:r>
                      <a:endParaRPr lang="es-AR" sz="1100" dirty="0">
                        <a:effectLst/>
                        <a:latin typeface="Arial"/>
                        <a:ea typeface="Times New Roman"/>
                        <a:cs typeface="Times New Roman"/>
                      </a:endParaRPr>
                    </a:p>
                  </a:txBody>
                  <a:tcPr marL="68580" marR="68580" marT="0" marB="0"/>
                </a:tc>
                <a:tc>
                  <a:txBody>
                    <a:bodyPr/>
                    <a:lstStyle/>
                    <a:p>
                      <a:pPr algn="ctr">
                        <a:spcAft>
                          <a:spcPts val="0"/>
                        </a:spcAft>
                      </a:pPr>
                      <a:r>
                        <a:rPr lang="es-ES" sz="1400">
                          <a:effectLst/>
                        </a:rPr>
                        <a:t>% DE LA LISINA</a:t>
                      </a:r>
                      <a:endParaRPr lang="es-AR" sz="1100">
                        <a:effectLst/>
                        <a:latin typeface="Arial"/>
                        <a:ea typeface="Times New Roman"/>
                        <a:cs typeface="Times New Roman"/>
                      </a:endParaRPr>
                    </a:p>
                  </a:txBody>
                  <a:tcPr marL="68580" marR="68580" marT="0" marB="0"/>
                </a:tc>
              </a:tr>
              <a:tr h="439249">
                <a:tc>
                  <a:txBody>
                    <a:bodyPr/>
                    <a:lstStyle/>
                    <a:p>
                      <a:pPr algn="ctr">
                        <a:spcAft>
                          <a:spcPts val="0"/>
                        </a:spcAft>
                      </a:pPr>
                      <a:r>
                        <a:rPr lang="es-ES" sz="1400">
                          <a:effectLst/>
                        </a:rPr>
                        <a:t>Lisina</a:t>
                      </a:r>
                      <a:endParaRPr lang="es-AR" sz="1100">
                        <a:effectLst/>
                        <a:latin typeface="Arial"/>
                        <a:ea typeface="Times New Roman"/>
                        <a:cs typeface="Times New Roman"/>
                      </a:endParaRPr>
                    </a:p>
                  </a:txBody>
                  <a:tcPr marL="68580" marR="68580" marT="0" marB="0"/>
                </a:tc>
                <a:tc>
                  <a:txBody>
                    <a:bodyPr/>
                    <a:lstStyle/>
                    <a:p>
                      <a:pPr algn="ctr">
                        <a:spcAft>
                          <a:spcPts val="0"/>
                        </a:spcAft>
                      </a:pPr>
                      <a:r>
                        <a:rPr lang="es-ES" sz="1400">
                          <a:effectLst/>
                        </a:rPr>
                        <a:t>100</a:t>
                      </a:r>
                      <a:endParaRPr lang="es-AR" sz="1100">
                        <a:effectLst/>
                        <a:latin typeface="Arial"/>
                        <a:ea typeface="Times New Roman"/>
                        <a:cs typeface="Times New Roman"/>
                      </a:endParaRPr>
                    </a:p>
                  </a:txBody>
                  <a:tcPr marL="68580" marR="68580" marT="0" marB="0"/>
                </a:tc>
              </a:tr>
              <a:tr h="439249">
                <a:tc>
                  <a:txBody>
                    <a:bodyPr/>
                    <a:lstStyle/>
                    <a:p>
                      <a:pPr algn="ctr">
                        <a:spcAft>
                          <a:spcPts val="0"/>
                        </a:spcAft>
                      </a:pPr>
                      <a:r>
                        <a:rPr lang="es-ES" sz="1400">
                          <a:effectLst/>
                        </a:rPr>
                        <a:t>Metionina + Cistina</a:t>
                      </a:r>
                      <a:endParaRPr lang="es-AR" sz="1100">
                        <a:effectLst/>
                        <a:latin typeface="Arial"/>
                        <a:ea typeface="Times New Roman"/>
                        <a:cs typeface="Times New Roman"/>
                      </a:endParaRPr>
                    </a:p>
                  </a:txBody>
                  <a:tcPr marL="68580" marR="68580" marT="0" marB="0"/>
                </a:tc>
                <a:tc>
                  <a:txBody>
                    <a:bodyPr/>
                    <a:lstStyle/>
                    <a:p>
                      <a:pPr algn="ctr">
                        <a:spcAft>
                          <a:spcPts val="0"/>
                        </a:spcAft>
                      </a:pPr>
                      <a:r>
                        <a:rPr lang="es-ES" sz="1400">
                          <a:effectLst/>
                        </a:rPr>
                        <a:t>63</a:t>
                      </a:r>
                      <a:endParaRPr lang="es-AR" sz="1100">
                        <a:effectLst/>
                        <a:latin typeface="Arial"/>
                        <a:ea typeface="Times New Roman"/>
                        <a:cs typeface="Times New Roman"/>
                      </a:endParaRPr>
                    </a:p>
                  </a:txBody>
                  <a:tcPr marL="68580" marR="68580" marT="0" marB="0"/>
                </a:tc>
              </a:tr>
              <a:tr h="439249">
                <a:tc>
                  <a:txBody>
                    <a:bodyPr/>
                    <a:lstStyle/>
                    <a:p>
                      <a:pPr algn="ctr">
                        <a:spcAft>
                          <a:spcPts val="0"/>
                        </a:spcAft>
                      </a:pPr>
                      <a:r>
                        <a:rPr lang="es-ES" sz="1400">
                          <a:effectLst/>
                        </a:rPr>
                        <a:t>Treonina</a:t>
                      </a:r>
                      <a:endParaRPr lang="es-AR" sz="1100">
                        <a:effectLst/>
                        <a:latin typeface="Arial"/>
                        <a:ea typeface="Times New Roman"/>
                        <a:cs typeface="Times New Roman"/>
                      </a:endParaRPr>
                    </a:p>
                  </a:txBody>
                  <a:tcPr marL="68580" marR="68580" marT="0" marB="0"/>
                </a:tc>
                <a:tc>
                  <a:txBody>
                    <a:bodyPr/>
                    <a:lstStyle/>
                    <a:p>
                      <a:pPr algn="ctr">
                        <a:spcAft>
                          <a:spcPts val="0"/>
                        </a:spcAft>
                      </a:pPr>
                      <a:r>
                        <a:rPr lang="es-ES" sz="1400">
                          <a:effectLst/>
                        </a:rPr>
                        <a:t>72</a:t>
                      </a:r>
                      <a:endParaRPr lang="es-AR" sz="1100">
                        <a:effectLst/>
                        <a:latin typeface="Arial"/>
                        <a:ea typeface="Times New Roman"/>
                        <a:cs typeface="Times New Roman"/>
                      </a:endParaRPr>
                    </a:p>
                  </a:txBody>
                  <a:tcPr marL="68580" marR="68580" marT="0" marB="0"/>
                </a:tc>
              </a:tr>
              <a:tr h="439249">
                <a:tc>
                  <a:txBody>
                    <a:bodyPr/>
                    <a:lstStyle/>
                    <a:p>
                      <a:pPr algn="ctr">
                        <a:spcAft>
                          <a:spcPts val="0"/>
                        </a:spcAft>
                      </a:pPr>
                      <a:r>
                        <a:rPr lang="es-ES" sz="1400">
                          <a:effectLst/>
                        </a:rPr>
                        <a:t>Triptófano</a:t>
                      </a:r>
                      <a:endParaRPr lang="es-AR" sz="1100">
                        <a:effectLst/>
                        <a:latin typeface="Arial"/>
                        <a:ea typeface="Times New Roman"/>
                        <a:cs typeface="Times New Roman"/>
                      </a:endParaRPr>
                    </a:p>
                  </a:txBody>
                  <a:tcPr marL="68580" marR="68580" marT="0" marB="0"/>
                </a:tc>
                <a:tc>
                  <a:txBody>
                    <a:bodyPr/>
                    <a:lstStyle/>
                    <a:p>
                      <a:pPr algn="ctr">
                        <a:spcAft>
                          <a:spcPts val="0"/>
                        </a:spcAft>
                      </a:pPr>
                      <a:r>
                        <a:rPr lang="es-ES" sz="1400">
                          <a:effectLst/>
                        </a:rPr>
                        <a:t>18</a:t>
                      </a:r>
                      <a:endParaRPr lang="es-AR" sz="1100">
                        <a:effectLst/>
                        <a:latin typeface="Arial"/>
                        <a:ea typeface="Times New Roman"/>
                        <a:cs typeface="Times New Roman"/>
                      </a:endParaRPr>
                    </a:p>
                  </a:txBody>
                  <a:tcPr marL="68580" marR="68580" marT="0" marB="0"/>
                </a:tc>
              </a:tr>
              <a:tr h="439249">
                <a:tc>
                  <a:txBody>
                    <a:bodyPr/>
                    <a:lstStyle/>
                    <a:p>
                      <a:pPr algn="ctr">
                        <a:spcAft>
                          <a:spcPts val="0"/>
                        </a:spcAft>
                      </a:pPr>
                      <a:r>
                        <a:rPr lang="es-ES" sz="1400">
                          <a:effectLst/>
                        </a:rPr>
                        <a:t>Isoleucina</a:t>
                      </a:r>
                      <a:endParaRPr lang="es-AR" sz="1100">
                        <a:effectLst/>
                        <a:latin typeface="Arial"/>
                        <a:ea typeface="Times New Roman"/>
                        <a:cs typeface="Times New Roman"/>
                      </a:endParaRPr>
                    </a:p>
                  </a:txBody>
                  <a:tcPr marL="68580" marR="68580" marT="0" marB="0"/>
                </a:tc>
                <a:tc>
                  <a:txBody>
                    <a:bodyPr/>
                    <a:lstStyle/>
                    <a:p>
                      <a:pPr algn="ctr">
                        <a:spcAft>
                          <a:spcPts val="0"/>
                        </a:spcAft>
                      </a:pPr>
                      <a:r>
                        <a:rPr lang="es-ES" sz="1400">
                          <a:effectLst/>
                        </a:rPr>
                        <a:t>60</a:t>
                      </a:r>
                      <a:endParaRPr lang="es-AR" sz="1100">
                        <a:effectLst/>
                        <a:latin typeface="Arial"/>
                        <a:ea typeface="Times New Roman"/>
                        <a:cs typeface="Times New Roman"/>
                      </a:endParaRPr>
                    </a:p>
                  </a:txBody>
                  <a:tcPr marL="68580" marR="68580" marT="0" marB="0"/>
                </a:tc>
              </a:tr>
              <a:tr h="439249">
                <a:tc>
                  <a:txBody>
                    <a:bodyPr/>
                    <a:lstStyle/>
                    <a:p>
                      <a:pPr algn="ctr">
                        <a:spcAft>
                          <a:spcPts val="0"/>
                        </a:spcAft>
                      </a:pPr>
                      <a:r>
                        <a:rPr lang="es-ES" sz="1400">
                          <a:effectLst/>
                        </a:rPr>
                        <a:t>Leucina</a:t>
                      </a:r>
                      <a:endParaRPr lang="es-AR" sz="1100">
                        <a:effectLst/>
                        <a:latin typeface="Arial"/>
                        <a:ea typeface="Times New Roman"/>
                        <a:cs typeface="Times New Roman"/>
                      </a:endParaRPr>
                    </a:p>
                  </a:txBody>
                  <a:tcPr marL="68580" marR="68580" marT="0" marB="0"/>
                </a:tc>
                <a:tc>
                  <a:txBody>
                    <a:bodyPr/>
                    <a:lstStyle/>
                    <a:p>
                      <a:pPr algn="ctr">
                        <a:spcAft>
                          <a:spcPts val="0"/>
                        </a:spcAft>
                      </a:pPr>
                      <a:r>
                        <a:rPr lang="es-ES" sz="1400">
                          <a:effectLst/>
                        </a:rPr>
                        <a:t>110</a:t>
                      </a:r>
                      <a:endParaRPr lang="es-AR" sz="1100">
                        <a:effectLst/>
                        <a:latin typeface="Arial"/>
                        <a:ea typeface="Times New Roman"/>
                        <a:cs typeface="Times New Roman"/>
                      </a:endParaRPr>
                    </a:p>
                  </a:txBody>
                  <a:tcPr marL="68580" marR="68580" marT="0" marB="0"/>
                </a:tc>
              </a:tr>
              <a:tr h="439249">
                <a:tc>
                  <a:txBody>
                    <a:bodyPr/>
                    <a:lstStyle/>
                    <a:p>
                      <a:pPr algn="ctr">
                        <a:spcAft>
                          <a:spcPts val="0"/>
                        </a:spcAft>
                      </a:pPr>
                      <a:r>
                        <a:rPr lang="es-ES" sz="1400">
                          <a:effectLst/>
                        </a:rPr>
                        <a:t>Histidina</a:t>
                      </a:r>
                      <a:endParaRPr lang="es-AR" sz="1100">
                        <a:effectLst/>
                        <a:latin typeface="Arial"/>
                        <a:ea typeface="Times New Roman"/>
                        <a:cs typeface="Times New Roman"/>
                      </a:endParaRPr>
                    </a:p>
                  </a:txBody>
                  <a:tcPr marL="68580" marR="68580" marT="0" marB="0"/>
                </a:tc>
                <a:tc>
                  <a:txBody>
                    <a:bodyPr/>
                    <a:lstStyle/>
                    <a:p>
                      <a:pPr algn="ctr">
                        <a:spcAft>
                          <a:spcPts val="0"/>
                        </a:spcAft>
                      </a:pPr>
                      <a:r>
                        <a:rPr lang="es-ES" sz="1400">
                          <a:effectLst/>
                        </a:rPr>
                        <a:t>ND</a:t>
                      </a:r>
                      <a:endParaRPr lang="es-AR" sz="1100">
                        <a:effectLst/>
                        <a:latin typeface="Arial"/>
                        <a:ea typeface="Times New Roman"/>
                        <a:cs typeface="Times New Roman"/>
                      </a:endParaRPr>
                    </a:p>
                  </a:txBody>
                  <a:tcPr marL="68580" marR="68580" marT="0" marB="0"/>
                </a:tc>
              </a:tr>
              <a:tr h="439249">
                <a:tc>
                  <a:txBody>
                    <a:bodyPr/>
                    <a:lstStyle/>
                    <a:p>
                      <a:pPr algn="ctr">
                        <a:spcAft>
                          <a:spcPts val="0"/>
                        </a:spcAft>
                      </a:pPr>
                      <a:r>
                        <a:rPr lang="es-ES" sz="1400">
                          <a:effectLst/>
                        </a:rPr>
                        <a:t>Fenil Alanina  - Tirosina</a:t>
                      </a:r>
                      <a:endParaRPr lang="es-AR" sz="1100">
                        <a:effectLst/>
                        <a:latin typeface="Arial"/>
                        <a:ea typeface="Times New Roman"/>
                        <a:cs typeface="Times New Roman"/>
                      </a:endParaRPr>
                    </a:p>
                  </a:txBody>
                  <a:tcPr marL="68580" marR="68580" marT="0" marB="0"/>
                </a:tc>
                <a:tc>
                  <a:txBody>
                    <a:bodyPr/>
                    <a:lstStyle/>
                    <a:p>
                      <a:pPr algn="ctr">
                        <a:spcAft>
                          <a:spcPts val="0"/>
                        </a:spcAft>
                      </a:pPr>
                      <a:r>
                        <a:rPr lang="es-ES" sz="1400">
                          <a:effectLst/>
                        </a:rPr>
                        <a:t>120</a:t>
                      </a:r>
                      <a:endParaRPr lang="es-AR" sz="1100">
                        <a:effectLst/>
                        <a:latin typeface="Arial"/>
                        <a:ea typeface="Times New Roman"/>
                        <a:cs typeface="Times New Roman"/>
                      </a:endParaRPr>
                    </a:p>
                  </a:txBody>
                  <a:tcPr marL="68580" marR="68580" marT="0" marB="0"/>
                </a:tc>
              </a:tr>
              <a:tr h="439249">
                <a:tc>
                  <a:txBody>
                    <a:bodyPr/>
                    <a:lstStyle/>
                    <a:p>
                      <a:pPr algn="ctr">
                        <a:spcAft>
                          <a:spcPts val="0"/>
                        </a:spcAft>
                      </a:pPr>
                      <a:r>
                        <a:rPr lang="es-ES" sz="1400">
                          <a:effectLst/>
                        </a:rPr>
                        <a:t>Valina</a:t>
                      </a:r>
                      <a:endParaRPr lang="es-AR" sz="1100">
                        <a:effectLst/>
                        <a:latin typeface="Arial"/>
                        <a:ea typeface="Times New Roman"/>
                        <a:cs typeface="Times New Roman"/>
                      </a:endParaRPr>
                    </a:p>
                  </a:txBody>
                  <a:tcPr marL="68580" marR="68580" marT="0" marB="0"/>
                </a:tc>
                <a:tc>
                  <a:txBody>
                    <a:bodyPr/>
                    <a:lstStyle/>
                    <a:p>
                      <a:pPr algn="ctr">
                        <a:spcAft>
                          <a:spcPts val="0"/>
                        </a:spcAft>
                      </a:pPr>
                      <a:r>
                        <a:rPr lang="es-ES" sz="1400" dirty="0">
                          <a:effectLst/>
                        </a:rPr>
                        <a:t>75</a:t>
                      </a:r>
                      <a:endParaRPr lang="es-AR" sz="1100" dirty="0">
                        <a:effectLst/>
                        <a:latin typeface="Arial"/>
                        <a:ea typeface="Times New Roman"/>
                        <a:cs typeface="Times New Roman"/>
                      </a:endParaRPr>
                    </a:p>
                  </a:txBody>
                  <a:tcPr marL="68580" marR="68580" marT="0" marB="0"/>
                </a:tc>
              </a:tr>
            </a:tbl>
          </a:graphicData>
        </a:graphic>
      </p:graphicFrame>
      <p:sp>
        <p:nvSpPr>
          <p:cNvPr id="4" name="Rectangle 1"/>
          <p:cNvSpPr>
            <a:spLocks noChangeArrowheads="1"/>
          </p:cNvSpPr>
          <p:nvPr/>
        </p:nvSpPr>
        <p:spPr bwMode="auto">
          <a:xfrm>
            <a:off x="904875" y="1416606"/>
            <a:ext cx="29367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t>
            </a:r>
            <a:endParaRPr kumimoji="0" lang="es-A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s-A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A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4 Marcador de contenido"/>
          <p:cNvSpPr>
            <a:spLocks noGrp="1"/>
          </p:cNvSpPr>
          <p:nvPr>
            <p:ph idx="1"/>
          </p:nvPr>
        </p:nvSpPr>
        <p:spPr/>
        <p:txBody>
          <a:bodyPr/>
          <a:lstStyle/>
          <a:p>
            <a:pPr marL="0" indent="0">
              <a:buNone/>
            </a:pPr>
            <a:endParaRPr lang="es-AR" dirty="0"/>
          </a:p>
        </p:txBody>
      </p:sp>
    </p:spTree>
    <p:extLst>
      <p:ext uri="{BB962C8B-B14F-4D97-AF65-F5344CB8AC3E}">
        <p14:creationId xmlns:p14="http://schemas.microsoft.com/office/powerpoint/2010/main" val="5987509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183880" cy="1052736"/>
          </a:xfrm>
        </p:spPr>
        <p:txBody>
          <a:bodyPr/>
          <a:lstStyle/>
          <a:p>
            <a:r>
              <a:rPr lang="es-AR" dirty="0" err="1" smtClean="0"/>
              <a:t>AMINOACIDOS</a:t>
            </a:r>
            <a:r>
              <a:rPr lang="es-AR" dirty="0" smtClean="0"/>
              <a:t> LIMITANTES</a:t>
            </a:r>
            <a:endParaRPr lang="es-AR"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24744"/>
            <a:ext cx="9143999" cy="5603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55595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397848"/>
          </a:xfrm>
        </p:spPr>
        <p:txBody>
          <a:bodyPr>
            <a:normAutofit/>
          </a:bodyPr>
          <a:lstStyle/>
          <a:p>
            <a:pPr lvl="0"/>
            <a:r>
              <a:rPr lang="en-US" sz="1800" dirty="0" err="1">
                <a:solidFill>
                  <a:schemeClr val="tx1"/>
                </a:solidFill>
                <a:effectLst/>
                <a:latin typeface="Arial" pitchFamily="34" charset="0"/>
                <a:ea typeface="Times New Roman" pitchFamily="18" charset="0"/>
                <a:cs typeface="Times New Roman" pitchFamily="18" charset="0"/>
              </a:rPr>
              <a:t>Fuente</a:t>
            </a:r>
            <a:r>
              <a:rPr lang="en-US" sz="1800" dirty="0">
                <a:solidFill>
                  <a:schemeClr val="tx1"/>
                </a:solidFill>
                <a:effectLst/>
                <a:latin typeface="Arial" pitchFamily="34" charset="0"/>
                <a:ea typeface="Times New Roman" pitchFamily="18" charset="0"/>
                <a:cs typeface="Times New Roman" pitchFamily="18" charset="0"/>
              </a:rPr>
              <a:t>:</a:t>
            </a:r>
            <a:r>
              <a:rPr lang="en-US" sz="1800" b="0" dirty="0">
                <a:solidFill>
                  <a:schemeClr val="tx1"/>
                </a:solidFill>
                <a:effectLst/>
                <a:latin typeface="Arial" pitchFamily="34" charset="0"/>
                <a:ea typeface="Times New Roman" pitchFamily="18" charset="0"/>
                <a:cs typeface="Times New Roman" pitchFamily="18" charset="0"/>
              </a:rPr>
              <a:t> Hays, V., </a:t>
            </a:r>
            <a:r>
              <a:rPr lang="en-US" sz="1800" b="0" dirty="0" err="1">
                <a:solidFill>
                  <a:schemeClr val="tx1"/>
                </a:solidFill>
                <a:effectLst/>
                <a:latin typeface="Arial" pitchFamily="34" charset="0"/>
                <a:ea typeface="Times New Roman" pitchFamily="18" charset="0"/>
                <a:cs typeface="Times New Roman" pitchFamily="18" charset="0"/>
              </a:rPr>
              <a:t>1977.En</a:t>
            </a:r>
            <a:r>
              <a:rPr lang="en-US" sz="1800" b="0" dirty="0">
                <a:solidFill>
                  <a:schemeClr val="tx1"/>
                </a:solidFill>
                <a:effectLst/>
                <a:latin typeface="Arial" pitchFamily="34" charset="0"/>
                <a:ea typeface="Times New Roman" pitchFamily="18" charset="0"/>
                <a:cs typeface="Times New Roman" pitchFamily="18" charset="0"/>
              </a:rPr>
              <a:t> Cunha, T., 1977, Swine Feeding and Nutrition</a:t>
            </a:r>
            <a:r>
              <a:rPr lang="es-AR" sz="1600" b="0" dirty="0">
                <a:solidFill>
                  <a:schemeClr val="tx1"/>
                </a:solidFill>
                <a:effectLst/>
                <a:latin typeface="Arial" pitchFamily="34" charset="0"/>
                <a:cs typeface="Arial" pitchFamily="34" charset="0"/>
              </a:rPr>
              <a:t/>
            </a:r>
            <a:br>
              <a:rPr lang="es-AR" sz="1600" b="0" dirty="0">
                <a:solidFill>
                  <a:schemeClr val="tx1"/>
                </a:solidFill>
                <a:effectLst/>
                <a:latin typeface="Arial" pitchFamily="34" charset="0"/>
                <a:cs typeface="Arial" pitchFamily="34" charset="0"/>
              </a:rPr>
            </a:br>
            <a:endParaRPr lang="es-AR"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984255822"/>
              </p:ext>
            </p:extLst>
          </p:nvPr>
        </p:nvGraphicFramePr>
        <p:xfrm>
          <a:off x="602139" y="1557335"/>
          <a:ext cx="7985760" cy="3815880"/>
        </p:xfrm>
        <a:graphic>
          <a:graphicData uri="http://schemas.openxmlformats.org/drawingml/2006/table">
            <a:tbl>
              <a:tblPr firstRow="1" firstCol="1" bandRow="1"/>
              <a:tblGrid>
                <a:gridCol w="2408555"/>
                <a:gridCol w="1890395"/>
                <a:gridCol w="1890395"/>
                <a:gridCol w="1796415"/>
              </a:tblGrid>
              <a:tr h="381588">
                <a:tc rowSpan="2">
                  <a:txBody>
                    <a:bodyPr/>
                    <a:lstStyle/>
                    <a:p>
                      <a:pPr marL="228600" algn="ctr">
                        <a:spcAft>
                          <a:spcPts val="0"/>
                        </a:spcAft>
                      </a:pPr>
                      <a:r>
                        <a:rPr lang="es-ES" sz="1400" b="1">
                          <a:effectLst/>
                          <a:latin typeface="Arial"/>
                          <a:ea typeface="Times New Roman"/>
                          <a:cs typeface="Times New Roman"/>
                        </a:rPr>
                        <a:t> </a:t>
                      </a:r>
                      <a:endParaRPr lang="es-AR" sz="1100" b="1">
                        <a:effectLst/>
                        <a:latin typeface="Arial"/>
                        <a:ea typeface="Times New Roman"/>
                        <a:cs typeface="Times New Roman"/>
                      </a:endParaRPr>
                    </a:p>
                    <a:p>
                      <a:pPr marL="228600" algn="ctr">
                        <a:spcAft>
                          <a:spcPts val="0"/>
                        </a:spcAft>
                      </a:pPr>
                      <a:r>
                        <a:rPr lang="es-ES" sz="1400" b="1">
                          <a:effectLst/>
                          <a:latin typeface="Arial"/>
                          <a:ea typeface="Times New Roman"/>
                          <a:cs typeface="Times New Roman"/>
                        </a:rPr>
                        <a:t>Alimento</a:t>
                      </a:r>
                      <a:endParaRPr lang="es-AR" sz="1100" b="1">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228600" algn="ctr">
                        <a:spcAft>
                          <a:spcPts val="0"/>
                        </a:spcAft>
                      </a:pPr>
                      <a:r>
                        <a:rPr lang="es-ES" sz="1400" b="1">
                          <a:effectLst/>
                          <a:latin typeface="Arial"/>
                          <a:ea typeface="Times New Roman"/>
                          <a:cs typeface="Times New Roman"/>
                        </a:rPr>
                        <a:t>Orden de Limitación</a:t>
                      </a:r>
                      <a:endParaRPr lang="es-AR" sz="1100" b="1">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AR"/>
                    </a:p>
                  </a:txBody>
                  <a:tcPr/>
                </a:tc>
                <a:tc hMerge="1">
                  <a:txBody>
                    <a:bodyPr/>
                    <a:lstStyle/>
                    <a:p>
                      <a:endParaRPr lang="es-AR"/>
                    </a:p>
                  </a:txBody>
                  <a:tcPr/>
                </a:tc>
              </a:tr>
              <a:tr h="381588">
                <a:tc vMerge="1">
                  <a:txBody>
                    <a:bodyPr/>
                    <a:lstStyle/>
                    <a:p>
                      <a:endParaRPr lang="es-AR"/>
                    </a:p>
                  </a:txBody>
                  <a:tcPr/>
                </a:tc>
                <a:tc>
                  <a:txBody>
                    <a:bodyPr/>
                    <a:lstStyle/>
                    <a:p>
                      <a:pPr marL="228600" algn="ctr">
                        <a:spcAft>
                          <a:spcPts val="0"/>
                        </a:spcAft>
                      </a:pPr>
                      <a:r>
                        <a:rPr lang="es-ES" sz="1400" b="1">
                          <a:effectLst/>
                          <a:latin typeface="Arial"/>
                          <a:ea typeface="Times New Roman"/>
                          <a:cs typeface="Times New Roman"/>
                        </a:rPr>
                        <a:t>Primero</a:t>
                      </a:r>
                      <a:endParaRPr lang="es-AR" sz="1100" b="1">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a:spcAft>
                          <a:spcPts val="0"/>
                        </a:spcAft>
                      </a:pPr>
                      <a:r>
                        <a:rPr lang="es-ES" sz="1400" b="1">
                          <a:effectLst/>
                          <a:latin typeface="Arial"/>
                          <a:ea typeface="Times New Roman"/>
                          <a:cs typeface="Times New Roman"/>
                        </a:rPr>
                        <a:t>Segundo</a:t>
                      </a:r>
                      <a:endParaRPr lang="es-AR" sz="1100" b="1">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a:spcAft>
                          <a:spcPts val="0"/>
                        </a:spcAft>
                      </a:pPr>
                      <a:r>
                        <a:rPr lang="es-ES" sz="1400" b="1">
                          <a:effectLst/>
                          <a:latin typeface="Arial"/>
                          <a:ea typeface="Times New Roman"/>
                          <a:cs typeface="Times New Roman"/>
                        </a:rPr>
                        <a:t>Tercero</a:t>
                      </a:r>
                      <a:endParaRPr lang="es-AR" sz="1100" b="1">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588">
                <a:tc>
                  <a:txBody>
                    <a:bodyPr/>
                    <a:lstStyle/>
                    <a:p>
                      <a:pPr marL="228600" algn="ctr">
                        <a:spcAft>
                          <a:spcPts val="0"/>
                        </a:spcAft>
                      </a:pPr>
                      <a:r>
                        <a:rPr lang="es-ES" sz="1400" b="1">
                          <a:effectLst/>
                          <a:latin typeface="Arial"/>
                          <a:ea typeface="Times New Roman"/>
                          <a:cs typeface="Times New Roman"/>
                        </a:rPr>
                        <a:t>Harina de Soja</a:t>
                      </a:r>
                      <a:endParaRPr lang="es-AR" sz="1100" b="1">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a:spcAft>
                          <a:spcPts val="0"/>
                        </a:spcAft>
                      </a:pPr>
                      <a:r>
                        <a:rPr lang="es-ES" sz="1400" b="1">
                          <a:solidFill>
                            <a:srgbClr val="FF0000"/>
                          </a:solidFill>
                          <a:effectLst/>
                          <a:latin typeface="Arial"/>
                          <a:ea typeface="Times New Roman"/>
                          <a:cs typeface="Times New Roman"/>
                        </a:rPr>
                        <a:t>Metionina</a:t>
                      </a:r>
                      <a:endParaRPr lang="es-AR" sz="1100" b="1">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a:spcAft>
                          <a:spcPts val="0"/>
                        </a:spcAft>
                      </a:pPr>
                      <a:r>
                        <a:rPr lang="es-ES" sz="1400" b="1">
                          <a:solidFill>
                            <a:srgbClr val="4A58DE"/>
                          </a:solidFill>
                          <a:effectLst/>
                          <a:latin typeface="Arial"/>
                          <a:ea typeface="Times New Roman"/>
                          <a:cs typeface="Times New Roman"/>
                        </a:rPr>
                        <a:t>Treonina</a:t>
                      </a:r>
                      <a:endParaRPr lang="es-AR" sz="1100" b="1">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a:spcAft>
                          <a:spcPts val="0"/>
                        </a:spcAft>
                      </a:pPr>
                      <a:r>
                        <a:rPr lang="es-ES" sz="1400" b="1">
                          <a:solidFill>
                            <a:srgbClr val="009900"/>
                          </a:solidFill>
                          <a:effectLst/>
                          <a:latin typeface="Arial"/>
                          <a:ea typeface="Times New Roman"/>
                          <a:cs typeface="Times New Roman"/>
                        </a:rPr>
                        <a:t>Valina</a:t>
                      </a:r>
                      <a:endParaRPr lang="es-AR" sz="1100" b="1">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3176">
                <a:tc>
                  <a:txBody>
                    <a:bodyPr/>
                    <a:lstStyle/>
                    <a:p>
                      <a:pPr marL="228600" algn="ctr">
                        <a:spcAft>
                          <a:spcPts val="0"/>
                        </a:spcAft>
                      </a:pPr>
                      <a:r>
                        <a:rPr lang="es-ES" sz="1400" b="1">
                          <a:effectLst/>
                          <a:latin typeface="Arial"/>
                          <a:ea typeface="Times New Roman"/>
                          <a:cs typeface="Times New Roman"/>
                        </a:rPr>
                        <a:t>Harina de Carne y Hueso</a:t>
                      </a:r>
                      <a:endParaRPr lang="es-AR" sz="1100" b="1">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a:spcAft>
                          <a:spcPts val="0"/>
                        </a:spcAft>
                      </a:pPr>
                      <a:r>
                        <a:rPr lang="es-ES" sz="1400" b="1">
                          <a:solidFill>
                            <a:srgbClr val="FF0000"/>
                          </a:solidFill>
                          <a:effectLst/>
                          <a:latin typeface="Arial"/>
                          <a:ea typeface="Times New Roman"/>
                          <a:cs typeface="Times New Roman"/>
                        </a:rPr>
                        <a:t>Triptófano</a:t>
                      </a:r>
                      <a:endParaRPr lang="es-AR" sz="1100" b="1">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a:spcAft>
                          <a:spcPts val="0"/>
                        </a:spcAft>
                      </a:pPr>
                      <a:r>
                        <a:rPr lang="es-ES" sz="1400" b="1">
                          <a:solidFill>
                            <a:srgbClr val="4A58DE"/>
                          </a:solidFill>
                          <a:effectLst/>
                          <a:latin typeface="Arial"/>
                          <a:ea typeface="Times New Roman"/>
                          <a:cs typeface="Times New Roman"/>
                        </a:rPr>
                        <a:t>Metionina</a:t>
                      </a:r>
                      <a:endParaRPr lang="es-AR" sz="1100" b="1">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a:spcAft>
                          <a:spcPts val="0"/>
                        </a:spcAft>
                      </a:pPr>
                      <a:r>
                        <a:rPr lang="es-ES" sz="1400" b="1">
                          <a:solidFill>
                            <a:srgbClr val="009900"/>
                          </a:solidFill>
                          <a:effectLst/>
                          <a:latin typeface="Arial"/>
                          <a:ea typeface="Times New Roman"/>
                          <a:cs typeface="Times New Roman"/>
                        </a:rPr>
                        <a:t>Isoleucina</a:t>
                      </a:r>
                      <a:endParaRPr lang="es-AR" sz="1100" b="1">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588">
                <a:tc>
                  <a:txBody>
                    <a:bodyPr/>
                    <a:lstStyle/>
                    <a:p>
                      <a:pPr marL="228600" algn="ctr">
                        <a:spcAft>
                          <a:spcPts val="0"/>
                        </a:spcAft>
                      </a:pPr>
                      <a:r>
                        <a:rPr lang="es-ES" sz="1400" b="1">
                          <a:effectLst/>
                          <a:latin typeface="Arial"/>
                          <a:ea typeface="Times New Roman"/>
                          <a:cs typeface="Times New Roman"/>
                        </a:rPr>
                        <a:t>Maíz</a:t>
                      </a:r>
                      <a:endParaRPr lang="es-AR" sz="1100" b="1">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a:spcAft>
                          <a:spcPts val="0"/>
                        </a:spcAft>
                      </a:pPr>
                      <a:r>
                        <a:rPr lang="es-ES" sz="1400" b="1">
                          <a:solidFill>
                            <a:srgbClr val="FF0000"/>
                          </a:solidFill>
                          <a:effectLst/>
                          <a:latin typeface="Arial"/>
                          <a:ea typeface="Times New Roman"/>
                          <a:cs typeface="Times New Roman"/>
                        </a:rPr>
                        <a:t>Lisina</a:t>
                      </a:r>
                      <a:endParaRPr lang="es-AR" sz="1100" b="1">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a:spcAft>
                          <a:spcPts val="0"/>
                        </a:spcAft>
                      </a:pPr>
                      <a:r>
                        <a:rPr lang="es-ES" sz="1400" b="1">
                          <a:solidFill>
                            <a:srgbClr val="4A58DE"/>
                          </a:solidFill>
                          <a:effectLst/>
                          <a:latin typeface="Arial"/>
                          <a:ea typeface="Times New Roman"/>
                          <a:cs typeface="Times New Roman"/>
                        </a:rPr>
                        <a:t>Triptófano</a:t>
                      </a:r>
                      <a:endParaRPr lang="es-AR" sz="1100" b="1">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a:spcAft>
                          <a:spcPts val="0"/>
                        </a:spcAft>
                      </a:pPr>
                      <a:r>
                        <a:rPr lang="es-ES" sz="1400" b="1">
                          <a:solidFill>
                            <a:srgbClr val="009900"/>
                          </a:solidFill>
                          <a:effectLst/>
                          <a:latin typeface="Arial"/>
                          <a:ea typeface="Times New Roman"/>
                          <a:cs typeface="Times New Roman"/>
                        </a:rPr>
                        <a:t>Isoleucina</a:t>
                      </a:r>
                      <a:endParaRPr lang="es-AR" sz="1100" b="1">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588">
                <a:tc>
                  <a:txBody>
                    <a:bodyPr/>
                    <a:lstStyle/>
                    <a:p>
                      <a:pPr marL="228600" algn="ctr">
                        <a:spcAft>
                          <a:spcPts val="0"/>
                        </a:spcAft>
                      </a:pPr>
                      <a:r>
                        <a:rPr lang="es-ES" sz="1400" b="1">
                          <a:effectLst/>
                          <a:latin typeface="Arial"/>
                          <a:ea typeface="Times New Roman"/>
                          <a:cs typeface="Times New Roman"/>
                        </a:rPr>
                        <a:t>Sorgo</a:t>
                      </a:r>
                      <a:endParaRPr lang="es-AR" sz="1100" b="1">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b="1">
                          <a:solidFill>
                            <a:srgbClr val="FF0000"/>
                          </a:solidFill>
                          <a:effectLst/>
                          <a:latin typeface="Arial"/>
                          <a:ea typeface="Times New Roman"/>
                          <a:cs typeface="Times New Roman"/>
                        </a:rPr>
                        <a:t>Lisina</a:t>
                      </a:r>
                      <a:endParaRPr lang="es-AR" sz="11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a:spcAft>
                          <a:spcPts val="0"/>
                        </a:spcAft>
                      </a:pPr>
                      <a:r>
                        <a:rPr lang="es-ES" sz="1400" b="1">
                          <a:solidFill>
                            <a:srgbClr val="4A58DE"/>
                          </a:solidFill>
                          <a:effectLst/>
                          <a:latin typeface="Arial"/>
                          <a:ea typeface="Times New Roman"/>
                          <a:cs typeface="Times New Roman"/>
                        </a:rPr>
                        <a:t>Treonina</a:t>
                      </a:r>
                      <a:endParaRPr lang="es-AR" sz="1100" b="1">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b="1">
                          <a:solidFill>
                            <a:srgbClr val="009900"/>
                          </a:solidFill>
                          <a:effectLst/>
                          <a:latin typeface="Arial"/>
                          <a:ea typeface="Times New Roman"/>
                          <a:cs typeface="Times New Roman"/>
                        </a:rPr>
                        <a:t>Metionina</a:t>
                      </a:r>
                      <a:endParaRPr lang="es-AR" sz="11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588">
                <a:tc>
                  <a:txBody>
                    <a:bodyPr/>
                    <a:lstStyle/>
                    <a:p>
                      <a:pPr marL="228600" algn="ctr">
                        <a:spcAft>
                          <a:spcPts val="0"/>
                        </a:spcAft>
                      </a:pPr>
                      <a:r>
                        <a:rPr lang="es-ES" sz="1400" b="1">
                          <a:effectLst/>
                          <a:latin typeface="Arial"/>
                          <a:ea typeface="Times New Roman"/>
                          <a:cs typeface="Times New Roman"/>
                        </a:rPr>
                        <a:t>Trigo</a:t>
                      </a:r>
                      <a:endParaRPr lang="es-AR" sz="1100" b="1">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b="1">
                          <a:solidFill>
                            <a:srgbClr val="FF0000"/>
                          </a:solidFill>
                          <a:effectLst/>
                          <a:latin typeface="Arial"/>
                          <a:ea typeface="Times New Roman"/>
                          <a:cs typeface="Times New Roman"/>
                        </a:rPr>
                        <a:t>Lisina</a:t>
                      </a:r>
                      <a:endParaRPr lang="es-AR" sz="11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b="1">
                          <a:solidFill>
                            <a:srgbClr val="4A58DE"/>
                          </a:solidFill>
                          <a:effectLst/>
                          <a:latin typeface="Arial"/>
                          <a:ea typeface="Times New Roman"/>
                          <a:cs typeface="Times New Roman"/>
                        </a:rPr>
                        <a:t>Treonina</a:t>
                      </a:r>
                      <a:endParaRPr lang="es-AR" sz="11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b="1">
                          <a:solidFill>
                            <a:srgbClr val="009900"/>
                          </a:solidFill>
                          <a:effectLst/>
                          <a:latin typeface="Arial"/>
                          <a:ea typeface="Times New Roman"/>
                          <a:cs typeface="Times New Roman"/>
                        </a:rPr>
                        <a:t>Metionina</a:t>
                      </a:r>
                      <a:endParaRPr lang="es-AR" sz="11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588">
                <a:tc>
                  <a:txBody>
                    <a:bodyPr/>
                    <a:lstStyle/>
                    <a:p>
                      <a:pPr marL="228600" algn="ctr">
                        <a:spcAft>
                          <a:spcPts val="0"/>
                        </a:spcAft>
                      </a:pPr>
                      <a:r>
                        <a:rPr lang="es-ES" sz="1400" b="1">
                          <a:effectLst/>
                          <a:latin typeface="Arial"/>
                          <a:ea typeface="Times New Roman"/>
                          <a:cs typeface="Times New Roman"/>
                        </a:rPr>
                        <a:t>Cebada</a:t>
                      </a:r>
                      <a:endParaRPr lang="es-AR" sz="1100" b="1">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b="1">
                          <a:solidFill>
                            <a:srgbClr val="FF0000"/>
                          </a:solidFill>
                          <a:effectLst/>
                          <a:latin typeface="Arial"/>
                          <a:ea typeface="Times New Roman"/>
                          <a:cs typeface="Times New Roman"/>
                        </a:rPr>
                        <a:t>Lisina</a:t>
                      </a:r>
                      <a:endParaRPr lang="es-AR" sz="11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b="1">
                          <a:solidFill>
                            <a:srgbClr val="4A58DE"/>
                          </a:solidFill>
                          <a:effectLst/>
                          <a:latin typeface="Arial"/>
                          <a:ea typeface="Times New Roman"/>
                          <a:cs typeface="Times New Roman"/>
                        </a:rPr>
                        <a:t>Treonina</a:t>
                      </a:r>
                      <a:endParaRPr lang="es-AR" sz="11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b="1">
                          <a:solidFill>
                            <a:srgbClr val="009900"/>
                          </a:solidFill>
                          <a:effectLst/>
                          <a:latin typeface="Arial"/>
                          <a:ea typeface="Times New Roman"/>
                          <a:cs typeface="Times New Roman"/>
                        </a:rPr>
                        <a:t>Metionina</a:t>
                      </a:r>
                      <a:endParaRPr lang="es-AR" sz="11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588">
                <a:tc>
                  <a:txBody>
                    <a:bodyPr/>
                    <a:lstStyle/>
                    <a:p>
                      <a:pPr marL="228600" algn="ctr">
                        <a:spcAft>
                          <a:spcPts val="0"/>
                        </a:spcAft>
                      </a:pPr>
                      <a:r>
                        <a:rPr lang="es-ES" sz="1400" b="1" dirty="0">
                          <a:effectLst/>
                          <a:latin typeface="Arial"/>
                          <a:ea typeface="Times New Roman"/>
                          <a:cs typeface="Times New Roman"/>
                        </a:rPr>
                        <a:t>Maíz + Harina de Soja</a:t>
                      </a:r>
                      <a:endParaRPr lang="es-AR" sz="1100" b="1"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b="1" dirty="0">
                          <a:solidFill>
                            <a:srgbClr val="FF0000"/>
                          </a:solidFill>
                          <a:effectLst/>
                          <a:latin typeface="Arial"/>
                          <a:ea typeface="Times New Roman"/>
                          <a:cs typeface="Times New Roman"/>
                        </a:rPr>
                        <a:t>Lisina</a:t>
                      </a:r>
                      <a:endParaRPr lang="es-AR" sz="11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a:spcAft>
                          <a:spcPts val="0"/>
                        </a:spcAft>
                      </a:pPr>
                      <a:r>
                        <a:rPr lang="es-ES" sz="1400" b="1" dirty="0">
                          <a:solidFill>
                            <a:srgbClr val="4A58DE"/>
                          </a:solidFill>
                          <a:effectLst/>
                          <a:latin typeface="Arial"/>
                          <a:ea typeface="Times New Roman"/>
                          <a:cs typeface="Times New Roman"/>
                        </a:rPr>
                        <a:t>Metionina</a:t>
                      </a:r>
                      <a:endParaRPr lang="es-AR" sz="1100" b="1"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a:spcAft>
                          <a:spcPts val="0"/>
                        </a:spcAft>
                      </a:pPr>
                      <a:r>
                        <a:rPr lang="es-ES" sz="1400" b="1" dirty="0" err="1">
                          <a:solidFill>
                            <a:srgbClr val="009900"/>
                          </a:solidFill>
                          <a:effectLst/>
                          <a:latin typeface="Arial"/>
                          <a:ea typeface="Times New Roman"/>
                          <a:cs typeface="Times New Roman"/>
                        </a:rPr>
                        <a:t>Treonina</a:t>
                      </a:r>
                      <a:endParaRPr lang="es-AR" sz="1100" b="1"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601663" y="1493551"/>
            <a:ext cx="436164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90488"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Tabla 5- Aminoácidos limitantes para los cerdos</a:t>
            </a:r>
            <a:endParaRPr kumimoji="0" lang="es-A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90488" algn="l" defTabSz="914400" rtl="0" eaLnBrk="0" fontAlgn="base" latinLnBrk="0" hangingPunct="0">
              <a:lnSpc>
                <a:spcPct val="100000"/>
              </a:lnSpc>
              <a:spcBef>
                <a:spcPct val="0"/>
              </a:spcBef>
              <a:spcAft>
                <a:spcPct val="0"/>
              </a:spcAft>
              <a:buClrTx/>
              <a:buSzTx/>
              <a:buFontTx/>
              <a:buNone/>
              <a:tabLst/>
            </a:pPr>
            <a:endParaRPr kumimoji="0" lang="es-A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34709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8183880" cy="1051560"/>
          </a:xfrm>
        </p:spPr>
        <p:txBody>
          <a:bodyPr/>
          <a:lstStyle/>
          <a:p>
            <a:r>
              <a:rPr lang="es-AR" dirty="0" smtClean="0"/>
              <a:t>PARTICIÓN DE LA ENERGÍA</a:t>
            </a:r>
            <a:endParaRPr lang="es-AR" dirty="0"/>
          </a:p>
        </p:txBody>
      </p:sp>
      <p:sp>
        <p:nvSpPr>
          <p:cNvPr id="21" name="20 Marcador de contenido"/>
          <p:cNvSpPr>
            <a:spLocks noGrp="1"/>
          </p:cNvSpPr>
          <p:nvPr>
            <p:ph idx="1"/>
          </p:nvPr>
        </p:nvSpPr>
        <p:spPr/>
        <p:txBody>
          <a:bodyPr/>
          <a:lstStyle/>
          <a:p>
            <a:endParaRPr lang="es-AR" dirty="0"/>
          </a:p>
        </p:txBody>
      </p:sp>
      <p:pic>
        <p:nvPicPr>
          <p:cNvPr id="1027" name="Picture 3" descr="C:\Users\LUCAS\Pictures\2014-10-22\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784"/>
            <a:ext cx="9144000" cy="551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6592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p:txBody>
          <a:bodyPr/>
          <a:lstStyle/>
          <a:p>
            <a:endParaRPr lang="es-A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1" y="19998"/>
            <a:ext cx="9170821" cy="683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18515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p:txBody>
          <a:bodyPr/>
          <a:lstStyle/>
          <a:p>
            <a:endParaRPr lang="es-AR" dirty="0"/>
          </a:p>
        </p:txBody>
      </p:sp>
      <p:pic>
        <p:nvPicPr>
          <p:cNvPr id="12290" name="Picture 2" descr="C:\Users\LUCAS\Pictures\20151021_2336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48702"/>
            <a:ext cx="9144000" cy="5960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0514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a:xfrm>
            <a:off x="502920" y="530352"/>
            <a:ext cx="8183880" cy="6102460"/>
          </a:xfrm>
        </p:spPr>
        <p:txBody>
          <a:bodyPr>
            <a:normAutofit fontScale="62500" lnSpcReduction="20000"/>
          </a:bodyPr>
          <a:lstStyle/>
          <a:p>
            <a:r>
              <a:rPr lang="es-ES" b="1" dirty="0"/>
              <a:t>Toxicidad. Desequilibrio y Antagonismo de los Aminoácidos.</a:t>
            </a:r>
            <a:endParaRPr lang="es-AR" dirty="0"/>
          </a:p>
          <a:p>
            <a:pPr lvl="0"/>
            <a:r>
              <a:rPr lang="es-ES" dirty="0"/>
              <a:t>Antagonismos: Algunos aminoácidos compiten más fuertemente que otros para ser absorbidos en el intestino delgado y para la reabsorción en el túbulo renal. Ejemplo: Arginina y Lisina. Un exceso de Arginina impediría la absorción de la Lisina, aunque esta esté presente en cantidades adecuadas. Otro antagonismo es para  Leucina / Isoleucina – </a:t>
            </a:r>
            <a:r>
              <a:rPr lang="es-ES" dirty="0" err="1"/>
              <a:t>Valina</a:t>
            </a:r>
            <a:r>
              <a:rPr lang="es-ES" dirty="0" smtClean="0"/>
              <a:t>.</a:t>
            </a:r>
          </a:p>
          <a:p>
            <a:pPr lvl="0"/>
            <a:endParaRPr lang="es-AR" dirty="0"/>
          </a:p>
          <a:p>
            <a:pPr lvl="0"/>
            <a:r>
              <a:rPr lang="es-ES" dirty="0"/>
              <a:t>Esto se evitaría formulando una dieta o alimento balanceado con su proteína equilibrada, en la que el perfil o relación de los aminoácidos entre sí corresponda con la Proteína Ideal</a:t>
            </a:r>
            <a:r>
              <a:rPr lang="es-ES" dirty="0" smtClean="0"/>
              <a:t>.</a:t>
            </a:r>
          </a:p>
          <a:p>
            <a:pPr lvl="0"/>
            <a:endParaRPr lang="es-AR" dirty="0"/>
          </a:p>
          <a:p>
            <a:pPr lvl="0"/>
            <a:r>
              <a:rPr lang="es-ES" dirty="0"/>
              <a:t>Sin embargo en los cerdos, se ha comprobado por ejemplo que para el par Arginina – Lisina el exceso de Arginina debe ser muy grande para afectar la absorción de Lisina. Es poco probable que excesos de esa magnitud ocurran en las dietas usadas corrientemente</a:t>
            </a:r>
            <a:r>
              <a:rPr lang="es-ES" dirty="0" smtClean="0"/>
              <a:t>.</a:t>
            </a:r>
          </a:p>
          <a:p>
            <a:pPr lvl="0"/>
            <a:endParaRPr lang="es-AR" dirty="0"/>
          </a:p>
          <a:p>
            <a:pPr lvl="0"/>
            <a:r>
              <a:rPr lang="es-ES" dirty="0"/>
              <a:t>La toxicidad se refiere a efectos tóxicos de los aminoácidos aunque deberían estar en niveles muy altos para que eso ocurra. Esto solo ocurrirá por errores en las cantidades de aminoácidos sintéticos incluidos o dosificados en el alimento balanceado. La Metionina sería el aminoácido más toxico.</a:t>
            </a:r>
            <a:endParaRPr lang="es-AR" dirty="0"/>
          </a:p>
          <a:p>
            <a:r>
              <a:rPr lang="es-ES" b="1" dirty="0"/>
              <a:t> </a:t>
            </a:r>
            <a:endParaRPr lang="es-AR" dirty="0"/>
          </a:p>
          <a:p>
            <a:endParaRPr lang="es-AR" dirty="0"/>
          </a:p>
        </p:txBody>
      </p:sp>
    </p:spTree>
    <p:extLst>
      <p:ext uri="{BB962C8B-B14F-4D97-AF65-F5344CB8AC3E}">
        <p14:creationId xmlns:p14="http://schemas.microsoft.com/office/powerpoint/2010/main" val="22320391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normAutofit fontScale="90000"/>
          </a:bodyPr>
          <a:lstStyle/>
          <a:p>
            <a:r>
              <a:rPr lang="es-AR" dirty="0" smtClean="0"/>
              <a:t>DIGESTIBILIDAD DE LA </a:t>
            </a:r>
            <a:r>
              <a:rPr lang="es-AR" dirty="0" smtClean="0"/>
              <a:t>PROTEÍNA  </a:t>
            </a:r>
            <a:r>
              <a:rPr lang="es-AR" dirty="0" smtClean="0"/>
              <a:t>Y DE LOS </a:t>
            </a:r>
            <a:r>
              <a:rPr lang="es-AR" dirty="0" smtClean="0"/>
              <a:t>AMINOÁCIDOS</a:t>
            </a:r>
            <a:endParaRPr lang="es-AR" dirty="0"/>
          </a:p>
        </p:txBody>
      </p:sp>
      <p:sp>
        <p:nvSpPr>
          <p:cNvPr id="3" name="2 Marcador de contenido"/>
          <p:cNvSpPr>
            <a:spLocks noGrp="1"/>
          </p:cNvSpPr>
          <p:nvPr>
            <p:ph idx="1"/>
          </p:nvPr>
        </p:nvSpPr>
        <p:spPr>
          <a:xfrm>
            <a:off x="467544" y="1700808"/>
            <a:ext cx="8183880" cy="4187952"/>
          </a:xfrm>
        </p:spPr>
        <p:txBody>
          <a:bodyPr>
            <a:normAutofit fontScale="85000" lnSpcReduction="20000"/>
          </a:bodyPr>
          <a:lstStyle/>
          <a:p>
            <a:r>
              <a:rPr lang="es-AR" dirty="0" smtClean="0"/>
              <a:t>DIFERENCIA ENTRE LO CONSUMIDO Y LO EXCRETADO</a:t>
            </a:r>
          </a:p>
          <a:p>
            <a:endParaRPr lang="es-AR" dirty="0" smtClean="0"/>
          </a:p>
          <a:p>
            <a:r>
              <a:rPr lang="es-AR" dirty="0" smtClean="0"/>
              <a:t>DIGESTIBILIDAD DE LA PROTEÍNA VARIA DEL 75 AL 90 %</a:t>
            </a:r>
          </a:p>
          <a:p>
            <a:pPr marL="0" indent="0">
              <a:buNone/>
            </a:pPr>
            <a:endParaRPr lang="es-AR" dirty="0" smtClean="0"/>
          </a:p>
          <a:p>
            <a:r>
              <a:rPr lang="es-AR" dirty="0" smtClean="0"/>
              <a:t>FACTORES QUE LO AFECTAN:</a:t>
            </a:r>
          </a:p>
          <a:p>
            <a:endParaRPr lang="es-AR" dirty="0" smtClean="0"/>
          </a:p>
          <a:p>
            <a:pPr marL="0" indent="0">
              <a:buNone/>
            </a:pPr>
            <a:r>
              <a:rPr lang="es-AR" dirty="0" smtClean="0"/>
              <a:t>-TAMAÑO DE PARTÍCULA</a:t>
            </a:r>
          </a:p>
          <a:p>
            <a:pPr marL="0" indent="0">
              <a:buNone/>
            </a:pPr>
            <a:r>
              <a:rPr lang="es-AR" dirty="0" smtClean="0"/>
              <a:t>-VELOCIDAD DE PASO</a:t>
            </a:r>
          </a:p>
          <a:p>
            <a:pPr marL="0" indent="0">
              <a:buNone/>
            </a:pPr>
            <a:r>
              <a:rPr lang="es-AR" dirty="0" smtClean="0"/>
              <a:t>-DAÑO POR CALOR </a:t>
            </a:r>
          </a:p>
          <a:p>
            <a:pPr marL="0" indent="0">
              <a:buNone/>
            </a:pPr>
            <a:r>
              <a:rPr lang="es-AR" dirty="0" smtClean="0"/>
              <a:t>-INHIBIDORES DE LAS ENZIMAS PROTEOLÍTICAS</a:t>
            </a:r>
            <a:endParaRPr lang="es-AR" dirty="0"/>
          </a:p>
        </p:txBody>
      </p:sp>
    </p:spTree>
    <p:extLst>
      <p:ext uri="{BB962C8B-B14F-4D97-AF65-F5344CB8AC3E}">
        <p14:creationId xmlns:p14="http://schemas.microsoft.com/office/powerpoint/2010/main" val="22241454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80920" cy="864096"/>
          </a:xfrm>
        </p:spPr>
        <p:txBody>
          <a:bodyPr>
            <a:normAutofit/>
          </a:bodyPr>
          <a:lstStyle/>
          <a:p>
            <a:r>
              <a:rPr lang="es-AR" sz="2000" dirty="0" smtClean="0"/>
              <a:t>DIGESTIBILIDAD FECAL APARENTE</a:t>
            </a:r>
            <a:endParaRPr lang="es-AR" sz="2000" dirty="0"/>
          </a:p>
        </p:txBody>
      </p:sp>
      <p:sp>
        <p:nvSpPr>
          <p:cNvPr id="3" name="2 Marcador de contenido"/>
          <p:cNvSpPr>
            <a:spLocks noGrp="1"/>
          </p:cNvSpPr>
          <p:nvPr>
            <p:ph idx="1"/>
          </p:nvPr>
        </p:nvSpPr>
        <p:spPr>
          <a:xfrm>
            <a:off x="467544" y="1484784"/>
            <a:ext cx="8183880" cy="5040560"/>
          </a:xfrm>
        </p:spPr>
        <p:txBody>
          <a:bodyPr>
            <a:normAutofit fontScale="62500" lnSpcReduction="20000"/>
          </a:bodyPr>
          <a:lstStyle/>
          <a:p>
            <a:r>
              <a:rPr lang="es-ES" b="1" dirty="0"/>
              <a:t>- Digestibilidad Fecal Aparente</a:t>
            </a:r>
            <a:endParaRPr lang="es-AR" dirty="0"/>
          </a:p>
          <a:p>
            <a:pPr lvl="0"/>
            <a:r>
              <a:rPr lang="es-ES" dirty="0"/>
              <a:t>Se puede medir la digestibilidad de la proteína o de los aminoácidos suministrando a cerdos experimentales en jaulas de metabolismo una cantidad medida de proteína o aminoácidos y midiendo luego de un tiempo la cantidad que se encuentra en las heces. Restando lo excretado a lo ingerido y dividiendo por lo ingerido, multiplicando por 100, se obtiene la </a:t>
            </a:r>
            <a:r>
              <a:rPr lang="es-ES" b="1" dirty="0"/>
              <a:t>Digestibilidad Fecal Aparente (</a:t>
            </a:r>
            <a:r>
              <a:rPr lang="es-ES" b="1" dirty="0" err="1"/>
              <a:t>DFA</a:t>
            </a:r>
            <a:r>
              <a:rPr lang="es-ES" b="1" dirty="0"/>
              <a:t>)</a:t>
            </a:r>
            <a:r>
              <a:rPr lang="es-ES" dirty="0"/>
              <a:t> en porcentaje. (100  x (Proteína consumida – Proteína en Heces/ Proteína Consumida</a:t>
            </a:r>
            <a:r>
              <a:rPr lang="es-ES" dirty="0" smtClean="0"/>
              <a:t>).</a:t>
            </a:r>
          </a:p>
          <a:p>
            <a:pPr lvl="0"/>
            <a:endParaRPr lang="es-ES" dirty="0"/>
          </a:p>
          <a:p>
            <a:pPr lvl="0"/>
            <a:endParaRPr lang="es-AR" dirty="0"/>
          </a:p>
          <a:p>
            <a:pPr lvl="0"/>
            <a:r>
              <a:rPr lang="es-ES" dirty="0"/>
              <a:t>Es una </a:t>
            </a:r>
            <a:r>
              <a:rPr lang="es-ES" b="1" dirty="0"/>
              <a:t>Digestibilidad Aparente</a:t>
            </a:r>
            <a:r>
              <a:rPr lang="es-ES" dirty="0"/>
              <a:t> porque lo excretado contiene las perdidas endógenas. Los aminoácidos y las proteínas endógenas consisten en las secreciones gástricas, pancreáticas y biliares, restos celulares de la mucosa, amonio y urea endógenos. Las dietas convencionales tiene una Digestibilidad Aparente de la Proteína del 80 % aproximadamente. Por ejemplo con 200 gr de proteína ingerida se encontraron 40 gr de proteína en las heces, (20 gr. de proteína indigestible mas 20 gr. de proteína endógenas). La proteína realmente absorbida fue 180 gr. </a:t>
            </a:r>
            <a:r>
              <a:rPr lang="es-ES" b="1" dirty="0" err="1"/>
              <a:t>DFA</a:t>
            </a:r>
            <a:r>
              <a:rPr lang="es-ES" b="1" dirty="0"/>
              <a:t>= 100 (200 – 40 / 200)= 80 </a:t>
            </a:r>
            <a:r>
              <a:rPr lang="es-ES" b="1" dirty="0" smtClean="0"/>
              <a:t>%</a:t>
            </a:r>
            <a:endParaRPr lang="es-AR" dirty="0"/>
          </a:p>
        </p:txBody>
      </p:sp>
    </p:spTree>
    <p:extLst>
      <p:ext uri="{BB962C8B-B14F-4D97-AF65-F5344CB8AC3E}">
        <p14:creationId xmlns:p14="http://schemas.microsoft.com/office/powerpoint/2010/main" val="12480692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8183880" cy="1051560"/>
          </a:xfrm>
        </p:spPr>
        <p:txBody>
          <a:bodyPr/>
          <a:lstStyle/>
          <a:p>
            <a:r>
              <a:rPr lang="es-AR" dirty="0" smtClean="0"/>
              <a:t>Digestibilidad en </a:t>
            </a:r>
            <a:r>
              <a:rPr lang="es-AR" dirty="0" err="1" smtClean="0"/>
              <a:t>ileo</a:t>
            </a:r>
            <a:r>
              <a:rPr lang="es-AR" dirty="0" smtClean="0"/>
              <a:t> terminal</a:t>
            </a:r>
            <a:endParaRPr lang="es-AR" dirty="0"/>
          </a:p>
        </p:txBody>
      </p:sp>
      <p:sp>
        <p:nvSpPr>
          <p:cNvPr id="3" name="2 Marcador de contenido"/>
          <p:cNvSpPr>
            <a:spLocks noGrp="1"/>
          </p:cNvSpPr>
          <p:nvPr>
            <p:ph idx="1"/>
          </p:nvPr>
        </p:nvSpPr>
        <p:spPr>
          <a:xfrm>
            <a:off x="502920" y="1700808"/>
            <a:ext cx="8183880" cy="5544616"/>
          </a:xfrm>
        </p:spPr>
        <p:txBody>
          <a:bodyPr>
            <a:normAutofit fontScale="55000" lnSpcReduction="20000"/>
          </a:bodyPr>
          <a:lstStyle/>
          <a:p>
            <a:pPr lvl="0"/>
            <a:r>
              <a:rPr lang="es-ES" dirty="0"/>
              <a:t>La mayoría de las proteínas de la dieta no son totalmente digeridas y los aminoácidos no son totalmente absorbidos. Además no todos los aminoácidos absorbidos están disponibles metabólicamente. </a:t>
            </a:r>
            <a:endParaRPr lang="es-ES" dirty="0" smtClean="0"/>
          </a:p>
          <a:p>
            <a:pPr lvl="0"/>
            <a:endParaRPr lang="es-ES" dirty="0"/>
          </a:p>
          <a:p>
            <a:pPr lvl="0"/>
            <a:r>
              <a:rPr lang="es-ES" dirty="0" smtClean="0"/>
              <a:t>Por </a:t>
            </a:r>
            <a:r>
              <a:rPr lang="es-ES" dirty="0"/>
              <a:t>ejemplo los aminoácidos en algunas proteínas tales como los productos lácteos están casi totalmente biodisponibles, mientras que  en otras proteínas, como ciertas semillas vegetales, lo están mucho menos (Lewis and  </a:t>
            </a:r>
            <a:r>
              <a:rPr lang="es-ES" dirty="0" err="1"/>
              <a:t>Bayley</a:t>
            </a:r>
            <a:r>
              <a:rPr lang="es-ES" dirty="0"/>
              <a:t>, 1995); </a:t>
            </a:r>
            <a:r>
              <a:rPr lang="es-ES" dirty="0" err="1"/>
              <a:t>Moehn</a:t>
            </a:r>
            <a:r>
              <a:rPr lang="es-ES" dirty="0"/>
              <a:t> et al., 2007; </a:t>
            </a:r>
            <a:r>
              <a:rPr lang="es-ES" dirty="0" err="1"/>
              <a:t>Adeola</a:t>
            </a:r>
            <a:r>
              <a:rPr lang="es-ES" dirty="0"/>
              <a:t>, 2009</a:t>
            </a:r>
            <a:r>
              <a:rPr lang="es-ES" dirty="0" smtClean="0"/>
              <a:t>).</a:t>
            </a:r>
          </a:p>
          <a:p>
            <a:pPr lvl="0"/>
            <a:endParaRPr lang="es-AR" dirty="0"/>
          </a:p>
          <a:p>
            <a:pPr lvl="0"/>
            <a:r>
              <a:rPr lang="es-ES" b="1" dirty="0"/>
              <a:t>El método primario o principal para determinar la digestibilidad de los aminoácidos ha sido medir la proporción del aminoácido en la dieta que ha desaparecido del intestino delgado recuperando la </a:t>
            </a:r>
            <a:r>
              <a:rPr lang="es-ES" b="1" dirty="0" err="1"/>
              <a:t>digesta</a:t>
            </a:r>
            <a:r>
              <a:rPr lang="es-ES" b="1" dirty="0"/>
              <a:t> en el  íleo terminal.</a:t>
            </a:r>
            <a:endParaRPr lang="es-AR" dirty="0"/>
          </a:p>
          <a:p>
            <a:endParaRPr lang="es-AR" dirty="0" smtClean="0"/>
          </a:p>
          <a:p>
            <a:pPr lvl="0"/>
            <a:r>
              <a:rPr lang="es-ES" dirty="0"/>
              <a:t>La determinación de la digestibilidad de los aminoácidos a nivel </a:t>
            </a:r>
            <a:r>
              <a:rPr lang="es-ES" dirty="0" err="1"/>
              <a:t>ileal</a:t>
            </a:r>
            <a:r>
              <a:rPr lang="es-ES" dirty="0"/>
              <a:t> se reconoce </a:t>
            </a:r>
            <a:r>
              <a:rPr lang="es-ES" dirty="0" smtClean="0"/>
              <a:t>como </a:t>
            </a:r>
            <a:r>
              <a:rPr lang="es-ES" dirty="0"/>
              <a:t>mucho más precisa que su determinación  a nivel fecal debido a la alta actividad metabólica de la micro flora en el intestino grueso, que lleva a una modificación del perfil de aminoácidos no digeridos de la dieta. La mayor parte de los aminoácidos son absorbidos en el intestino delgado, a pesar de que todavía no está totalmente aclarado si en el colon pueda ocurrir algún grado de absorción de aminoácidos (</a:t>
            </a:r>
            <a:r>
              <a:rPr lang="es-ES" dirty="0" err="1"/>
              <a:t>Yongfei</a:t>
            </a:r>
            <a:r>
              <a:rPr lang="es-ES" dirty="0"/>
              <a:t> Wang et al., 2012). </a:t>
            </a:r>
            <a:endParaRPr lang="es-AR" dirty="0"/>
          </a:p>
          <a:p>
            <a:endParaRPr lang="es-AR" dirty="0"/>
          </a:p>
        </p:txBody>
      </p:sp>
    </p:spTree>
    <p:extLst>
      <p:ext uri="{BB962C8B-B14F-4D97-AF65-F5344CB8AC3E}">
        <p14:creationId xmlns:p14="http://schemas.microsoft.com/office/powerpoint/2010/main" val="41269723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graphicFrame>
        <p:nvGraphicFramePr>
          <p:cNvPr id="4" name="3 Marcador de contenido"/>
          <p:cNvGraphicFramePr>
            <a:graphicFrameLocks noGrp="1"/>
          </p:cNvGraphicFramePr>
          <p:nvPr>
            <p:ph idx="1"/>
          </p:nvPr>
        </p:nvGraphicFramePr>
        <p:xfrm>
          <a:off x="557054" y="917257"/>
          <a:ext cx="8075930" cy="3413760"/>
        </p:xfrm>
        <a:graphic>
          <a:graphicData uri="http://schemas.openxmlformats.org/drawingml/2006/table">
            <a:tbl>
              <a:tblPr firstRow="1" firstCol="1" bandRow="1">
                <a:tableStyleId>{5C22544A-7EE6-4342-B048-85BDC9FD1C3A}</a:tableStyleId>
              </a:tblPr>
              <a:tblGrid>
                <a:gridCol w="4569460"/>
                <a:gridCol w="1259840"/>
                <a:gridCol w="1170305"/>
                <a:gridCol w="1076325"/>
              </a:tblGrid>
              <a:tr h="0">
                <a:tc>
                  <a:txBody>
                    <a:bodyPr/>
                    <a:lstStyle/>
                    <a:p>
                      <a:pPr marL="228600" algn="ctr">
                        <a:spcAft>
                          <a:spcPts val="0"/>
                        </a:spcAft>
                      </a:pPr>
                      <a:r>
                        <a:rPr lang="es-ES" sz="1600" dirty="0">
                          <a:effectLst/>
                        </a:rPr>
                        <a:t>Alimento</a:t>
                      </a:r>
                      <a:endParaRPr lang="es-AR" sz="1100" b="1" dirty="0">
                        <a:effectLst/>
                        <a:latin typeface="Arial"/>
                        <a:ea typeface="Times New Roman"/>
                        <a:cs typeface="Times New Roman"/>
                      </a:endParaRPr>
                    </a:p>
                  </a:txBody>
                  <a:tcPr marL="68580" marR="68580" marT="0" marB="0"/>
                </a:tc>
                <a:tc>
                  <a:txBody>
                    <a:bodyPr/>
                    <a:lstStyle/>
                    <a:p>
                      <a:pPr marL="228600" algn="ctr">
                        <a:spcAft>
                          <a:spcPts val="0"/>
                        </a:spcAft>
                      </a:pPr>
                      <a:r>
                        <a:rPr lang="es-ES" sz="1600">
                          <a:effectLst/>
                        </a:rPr>
                        <a:t>Proteína</a:t>
                      </a:r>
                      <a:endParaRPr lang="es-AR" sz="1100" b="1">
                        <a:effectLst/>
                        <a:latin typeface="Arial"/>
                        <a:ea typeface="Times New Roman"/>
                        <a:cs typeface="Times New Roman"/>
                      </a:endParaRPr>
                    </a:p>
                  </a:txBody>
                  <a:tcPr marL="68580" marR="68580" marT="0" marB="0"/>
                </a:tc>
                <a:tc>
                  <a:txBody>
                    <a:bodyPr/>
                    <a:lstStyle/>
                    <a:p>
                      <a:pPr marL="228600" algn="ctr">
                        <a:spcAft>
                          <a:spcPts val="0"/>
                        </a:spcAft>
                      </a:pPr>
                      <a:r>
                        <a:rPr lang="es-ES" sz="1600">
                          <a:effectLst/>
                        </a:rPr>
                        <a:t>Lisina</a:t>
                      </a:r>
                      <a:endParaRPr lang="es-AR" sz="1100" b="1">
                        <a:effectLst/>
                        <a:latin typeface="Arial"/>
                        <a:ea typeface="Times New Roman"/>
                        <a:cs typeface="Times New Roman"/>
                      </a:endParaRPr>
                    </a:p>
                  </a:txBody>
                  <a:tcPr marL="68580" marR="68580" marT="0" marB="0"/>
                </a:tc>
                <a:tc>
                  <a:txBody>
                    <a:bodyPr/>
                    <a:lstStyle/>
                    <a:p>
                      <a:pPr marL="228600" algn="ctr">
                        <a:spcAft>
                          <a:spcPts val="0"/>
                        </a:spcAft>
                      </a:pPr>
                      <a:r>
                        <a:rPr lang="es-ES" sz="1600">
                          <a:effectLst/>
                        </a:rPr>
                        <a:t>Treonina</a:t>
                      </a:r>
                      <a:endParaRPr lang="es-AR" sz="1100" b="1">
                        <a:effectLst/>
                        <a:latin typeface="Arial"/>
                        <a:ea typeface="Times New Roman"/>
                        <a:cs typeface="Times New Roman"/>
                      </a:endParaRPr>
                    </a:p>
                  </a:txBody>
                  <a:tcPr marL="68580" marR="68580" marT="0" marB="0"/>
                </a:tc>
              </a:tr>
              <a:tr h="0">
                <a:tc>
                  <a:txBody>
                    <a:bodyPr/>
                    <a:lstStyle/>
                    <a:p>
                      <a:pPr marL="228600" algn="ctr">
                        <a:spcAft>
                          <a:spcPts val="0"/>
                        </a:spcAft>
                      </a:pPr>
                      <a:r>
                        <a:rPr lang="es-ES" sz="1600">
                          <a:effectLst/>
                        </a:rPr>
                        <a:t>Maíz</a:t>
                      </a:r>
                      <a:endParaRPr lang="es-AR" sz="1100" b="1">
                        <a:effectLst/>
                        <a:latin typeface="Arial"/>
                        <a:ea typeface="Times New Roman"/>
                        <a:cs typeface="Times New Roman"/>
                      </a:endParaRPr>
                    </a:p>
                  </a:txBody>
                  <a:tcPr marL="68580" marR="68580" marT="0" marB="0"/>
                </a:tc>
                <a:tc>
                  <a:txBody>
                    <a:bodyPr/>
                    <a:lstStyle/>
                    <a:p>
                      <a:pPr marL="228600" algn="ctr">
                        <a:spcAft>
                          <a:spcPts val="0"/>
                        </a:spcAft>
                      </a:pPr>
                      <a:r>
                        <a:rPr lang="es-ES" sz="1600">
                          <a:effectLst/>
                        </a:rPr>
                        <a:t>80</a:t>
                      </a:r>
                      <a:endParaRPr lang="es-AR" sz="1100" b="1">
                        <a:effectLst/>
                        <a:latin typeface="Arial"/>
                        <a:ea typeface="Times New Roman"/>
                        <a:cs typeface="Times New Roman"/>
                      </a:endParaRPr>
                    </a:p>
                  </a:txBody>
                  <a:tcPr marL="68580" marR="68580" marT="0" marB="0"/>
                </a:tc>
                <a:tc>
                  <a:txBody>
                    <a:bodyPr/>
                    <a:lstStyle/>
                    <a:p>
                      <a:pPr marL="228600" algn="ctr">
                        <a:spcAft>
                          <a:spcPts val="0"/>
                        </a:spcAft>
                      </a:pPr>
                      <a:r>
                        <a:rPr lang="es-ES" sz="1600">
                          <a:effectLst/>
                        </a:rPr>
                        <a:t>78</a:t>
                      </a:r>
                      <a:endParaRPr lang="es-AR" sz="1100" b="1">
                        <a:effectLst/>
                        <a:latin typeface="Arial"/>
                        <a:ea typeface="Times New Roman"/>
                        <a:cs typeface="Times New Roman"/>
                      </a:endParaRPr>
                    </a:p>
                  </a:txBody>
                  <a:tcPr marL="68580" marR="68580" marT="0" marB="0"/>
                </a:tc>
                <a:tc>
                  <a:txBody>
                    <a:bodyPr/>
                    <a:lstStyle/>
                    <a:p>
                      <a:pPr marL="228600" algn="ctr">
                        <a:spcAft>
                          <a:spcPts val="0"/>
                        </a:spcAft>
                      </a:pPr>
                      <a:r>
                        <a:rPr lang="es-ES" sz="1600">
                          <a:effectLst/>
                        </a:rPr>
                        <a:t>72</a:t>
                      </a:r>
                      <a:endParaRPr lang="es-AR" sz="1100" b="1">
                        <a:effectLst/>
                        <a:latin typeface="Arial"/>
                        <a:ea typeface="Times New Roman"/>
                        <a:cs typeface="Times New Roman"/>
                      </a:endParaRPr>
                    </a:p>
                  </a:txBody>
                  <a:tcPr marL="68580" marR="68580" marT="0" marB="0"/>
                </a:tc>
              </a:tr>
              <a:tr h="0">
                <a:tc>
                  <a:txBody>
                    <a:bodyPr/>
                    <a:lstStyle/>
                    <a:p>
                      <a:pPr marL="228600" algn="ctr">
                        <a:spcAft>
                          <a:spcPts val="0"/>
                        </a:spcAft>
                      </a:pPr>
                      <a:r>
                        <a:rPr lang="es-ES" sz="1600">
                          <a:effectLst/>
                        </a:rPr>
                        <a:t>Cebada</a:t>
                      </a:r>
                      <a:endParaRPr lang="es-AR" sz="1100" b="1">
                        <a:effectLst/>
                        <a:latin typeface="Arial"/>
                        <a:ea typeface="Times New Roman"/>
                        <a:cs typeface="Times New Roman"/>
                      </a:endParaRPr>
                    </a:p>
                  </a:txBody>
                  <a:tcPr marL="68580" marR="68580" marT="0" marB="0"/>
                </a:tc>
                <a:tc>
                  <a:txBody>
                    <a:bodyPr/>
                    <a:lstStyle/>
                    <a:p>
                      <a:pPr marL="228600" algn="ctr">
                        <a:spcAft>
                          <a:spcPts val="0"/>
                        </a:spcAft>
                      </a:pPr>
                      <a:r>
                        <a:rPr lang="es-ES" sz="1600">
                          <a:effectLst/>
                        </a:rPr>
                        <a:t>75</a:t>
                      </a:r>
                      <a:endParaRPr lang="es-AR" sz="1100" b="1">
                        <a:effectLst/>
                        <a:latin typeface="Arial"/>
                        <a:ea typeface="Times New Roman"/>
                        <a:cs typeface="Times New Roman"/>
                      </a:endParaRPr>
                    </a:p>
                  </a:txBody>
                  <a:tcPr marL="68580" marR="68580" marT="0" marB="0"/>
                </a:tc>
                <a:tc>
                  <a:txBody>
                    <a:bodyPr/>
                    <a:lstStyle/>
                    <a:p>
                      <a:pPr marL="228600" algn="ctr">
                        <a:spcAft>
                          <a:spcPts val="0"/>
                        </a:spcAft>
                      </a:pPr>
                      <a:r>
                        <a:rPr lang="es-ES" sz="1600">
                          <a:effectLst/>
                        </a:rPr>
                        <a:t>74</a:t>
                      </a:r>
                      <a:endParaRPr lang="es-AR" sz="1100" b="1">
                        <a:effectLst/>
                        <a:latin typeface="Arial"/>
                        <a:ea typeface="Times New Roman"/>
                        <a:cs typeface="Times New Roman"/>
                      </a:endParaRPr>
                    </a:p>
                  </a:txBody>
                  <a:tcPr marL="68580" marR="68580" marT="0" marB="0"/>
                </a:tc>
                <a:tc>
                  <a:txBody>
                    <a:bodyPr/>
                    <a:lstStyle/>
                    <a:p>
                      <a:pPr marL="228600" algn="ctr">
                        <a:spcAft>
                          <a:spcPts val="0"/>
                        </a:spcAft>
                      </a:pPr>
                      <a:r>
                        <a:rPr lang="es-ES" sz="1600">
                          <a:effectLst/>
                        </a:rPr>
                        <a:t>69</a:t>
                      </a:r>
                      <a:endParaRPr lang="es-AR" sz="1100" b="1">
                        <a:effectLst/>
                        <a:latin typeface="Arial"/>
                        <a:ea typeface="Times New Roman"/>
                        <a:cs typeface="Times New Roman"/>
                      </a:endParaRPr>
                    </a:p>
                  </a:txBody>
                  <a:tcPr marL="68580" marR="68580" marT="0" marB="0"/>
                </a:tc>
              </a:tr>
              <a:tr h="0">
                <a:tc>
                  <a:txBody>
                    <a:bodyPr/>
                    <a:lstStyle/>
                    <a:p>
                      <a:pPr marL="228600" algn="ctr">
                        <a:spcAft>
                          <a:spcPts val="0"/>
                        </a:spcAft>
                      </a:pPr>
                      <a:r>
                        <a:rPr lang="es-ES" sz="1600" dirty="0">
                          <a:effectLst/>
                        </a:rPr>
                        <a:t>Trigo</a:t>
                      </a:r>
                      <a:endParaRPr lang="es-AR" sz="1100" b="1" dirty="0">
                        <a:effectLst/>
                        <a:latin typeface="Arial"/>
                        <a:ea typeface="Times New Roman"/>
                        <a:cs typeface="Times New Roman"/>
                      </a:endParaRPr>
                    </a:p>
                  </a:txBody>
                  <a:tcPr marL="68580" marR="68580" marT="0" marB="0"/>
                </a:tc>
                <a:tc>
                  <a:txBody>
                    <a:bodyPr/>
                    <a:lstStyle/>
                    <a:p>
                      <a:pPr marL="228600" algn="ctr">
                        <a:spcAft>
                          <a:spcPts val="0"/>
                        </a:spcAft>
                      </a:pPr>
                      <a:r>
                        <a:rPr lang="es-ES" sz="1600">
                          <a:effectLst/>
                        </a:rPr>
                        <a:t>84</a:t>
                      </a:r>
                      <a:endParaRPr lang="es-AR" sz="1100" b="1">
                        <a:effectLst/>
                        <a:latin typeface="Arial"/>
                        <a:ea typeface="Times New Roman"/>
                        <a:cs typeface="Times New Roman"/>
                      </a:endParaRPr>
                    </a:p>
                  </a:txBody>
                  <a:tcPr marL="68580" marR="68580" marT="0" marB="0"/>
                </a:tc>
                <a:tc>
                  <a:txBody>
                    <a:bodyPr/>
                    <a:lstStyle/>
                    <a:p>
                      <a:pPr marL="228600" algn="ctr">
                        <a:spcAft>
                          <a:spcPts val="0"/>
                        </a:spcAft>
                      </a:pPr>
                      <a:r>
                        <a:rPr lang="es-ES" sz="1600">
                          <a:effectLst/>
                        </a:rPr>
                        <a:t>77</a:t>
                      </a:r>
                      <a:endParaRPr lang="es-AR" sz="1100" b="1">
                        <a:effectLst/>
                        <a:latin typeface="Arial"/>
                        <a:ea typeface="Times New Roman"/>
                        <a:cs typeface="Times New Roman"/>
                      </a:endParaRPr>
                    </a:p>
                  </a:txBody>
                  <a:tcPr marL="68580" marR="68580" marT="0" marB="0"/>
                </a:tc>
                <a:tc>
                  <a:txBody>
                    <a:bodyPr/>
                    <a:lstStyle/>
                    <a:p>
                      <a:pPr marL="228600" algn="ctr">
                        <a:spcAft>
                          <a:spcPts val="0"/>
                        </a:spcAft>
                      </a:pPr>
                      <a:r>
                        <a:rPr lang="es-ES" sz="1600">
                          <a:effectLst/>
                        </a:rPr>
                        <a:t>76</a:t>
                      </a:r>
                      <a:endParaRPr lang="es-AR" sz="1100" b="1">
                        <a:effectLst/>
                        <a:latin typeface="Arial"/>
                        <a:ea typeface="Times New Roman"/>
                        <a:cs typeface="Times New Roman"/>
                      </a:endParaRPr>
                    </a:p>
                  </a:txBody>
                  <a:tcPr marL="68580" marR="68580" marT="0" marB="0"/>
                </a:tc>
              </a:tr>
              <a:tr h="0">
                <a:tc>
                  <a:txBody>
                    <a:bodyPr/>
                    <a:lstStyle/>
                    <a:p>
                      <a:pPr marL="228600" algn="ctr">
                        <a:spcAft>
                          <a:spcPts val="0"/>
                        </a:spcAft>
                      </a:pPr>
                      <a:r>
                        <a:rPr lang="es-ES" sz="1600">
                          <a:effectLst/>
                        </a:rPr>
                        <a:t>Avena</a:t>
                      </a:r>
                      <a:endParaRPr lang="es-AR" sz="1100" b="1">
                        <a:effectLst/>
                        <a:latin typeface="Arial"/>
                        <a:ea typeface="Times New Roman"/>
                        <a:cs typeface="Times New Roman"/>
                      </a:endParaRPr>
                    </a:p>
                  </a:txBody>
                  <a:tcPr marL="68580" marR="68580" marT="0" marB="0"/>
                </a:tc>
                <a:tc>
                  <a:txBody>
                    <a:bodyPr/>
                    <a:lstStyle/>
                    <a:p>
                      <a:pPr marL="228600" algn="ctr">
                        <a:spcAft>
                          <a:spcPts val="0"/>
                        </a:spcAft>
                      </a:pPr>
                      <a:r>
                        <a:rPr lang="es-ES" sz="1600">
                          <a:effectLst/>
                        </a:rPr>
                        <a:t>60</a:t>
                      </a:r>
                      <a:endParaRPr lang="es-AR" sz="1100" b="1">
                        <a:effectLst/>
                        <a:latin typeface="Arial"/>
                        <a:ea typeface="Times New Roman"/>
                        <a:cs typeface="Times New Roman"/>
                      </a:endParaRPr>
                    </a:p>
                  </a:txBody>
                  <a:tcPr marL="68580" marR="68580" marT="0" marB="0"/>
                </a:tc>
                <a:tc>
                  <a:txBody>
                    <a:bodyPr/>
                    <a:lstStyle/>
                    <a:p>
                      <a:pPr marL="228600" algn="ctr">
                        <a:spcAft>
                          <a:spcPts val="0"/>
                        </a:spcAft>
                      </a:pPr>
                      <a:r>
                        <a:rPr lang="es-ES" sz="1600">
                          <a:effectLst/>
                        </a:rPr>
                        <a:t>70</a:t>
                      </a:r>
                      <a:endParaRPr lang="es-AR" sz="1100" b="1">
                        <a:effectLst/>
                        <a:latin typeface="Arial"/>
                        <a:ea typeface="Times New Roman"/>
                        <a:cs typeface="Times New Roman"/>
                      </a:endParaRPr>
                    </a:p>
                  </a:txBody>
                  <a:tcPr marL="68580" marR="68580" marT="0" marB="0"/>
                </a:tc>
                <a:tc>
                  <a:txBody>
                    <a:bodyPr/>
                    <a:lstStyle/>
                    <a:p>
                      <a:pPr marL="228600" algn="ctr">
                        <a:spcAft>
                          <a:spcPts val="0"/>
                        </a:spcAft>
                      </a:pPr>
                      <a:r>
                        <a:rPr lang="es-ES" sz="1600">
                          <a:effectLst/>
                        </a:rPr>
                        <a:t>55</a:t>
                      </a:r>
                      <a:endParaRPr lang="es-AR" sz="1100" b="1">
                        <a:effectLst/>
                        <a:latin typeface="Arial"/>
                        <a:ea typeface="Times New Roman"/>
                        <a:cs typeface="Times New Roman"/>
                      </a:endParaRPr>
                    </a:p>
                  </a:txBody>
                  <a:tcPr marL="68580" marR="68580" marT="0" marB="0"/>
                </a:tc>
              </a:tr>
              <a:tr h="0">
                <a:tc>
                  <a:txBody>
                    <a:bodyPr/>
                    <a:lstStyle/>
                    <a:p>
                      <a:pPr marL="228600" algn="ctr">
                        <a:spcAft>
                          <a:spcPts val="0"/>
                        </a:spcAft>
                      </a:pPr>
                      <a:r>
                        <a:rPr lang="es-ES" sz="1600">
                          <a:effectLst/>
                        </a:rPr>
                        <a:t>Sorgo</a:t>
                      </a:r>
                      <a:endParaRPr lang="es-AR" sz="1100" b="1">
                        <a:effectLst/>
                        <a:latin typeface="Arial"/>
                        <a:ea typeface="Times New Roman"/>
                        <a:cs typeface="Times New Roman"/>
                      </a:endParaRPr>
                    </a:p>
                  </a:txBody>
                  <a:tcPr marL="68580" marR="68580" marT="0" marB="0"/>
                </a:tc>
                <a:tc>
                  <a:txBody>
                    <a:bodyPr/>
                    <a:lstStyle/>
                    <a:p>
                      <a:pPr marL="228600" algn="ctr">
                        <a:spcAft>
                          <a:spcPts val="0"/>
                        </a:spcAft>
                      </a:pPr>
                      <a:r>
                        <a:rPr lang="es-ES" sz="1600">
                          <a:effectLst/>
                        </a:rPr>
                        <a:t>75</a:t>
                      </a:r>
                      <a:endParaRPr lang="es-AR" sz="1100" b="1">
                        <a:effectLst/>
                        <a:latin typeface="Arial"/>
                        <a:ea typeface="Times New Roman"/>
                        <a:cs typeface="Times New Roman"/>
                      </a:endParaRPr>
                    </a:p>
                  </a:txBody>
                  <a:tcPr marL="68580" marR="68580" marT="0" marB="0"/>
                </a:tc>
                <a:tc>
                  <a:txBody>
                    <a:bodyPr/>
                    <a:lstStyle/>
                    <a:p>
                      <a:pPr marL="228600" algn="ctr">
                        <a:spcAft>
                          <a:spcPts val="0"/>
                        </a:spcAft>
                      </a:pPr>
                      <a:r>
                        <a:rPr lang="es-ES" sz="1600">
                          <a:effectLst/>
                        </a:rPr>
                        <a:t>81</a:t>
                      </a:r>
                      <a:endParaRPr lang="es-AR" sz="1100" b="1">
                        <a:effectLst/>
                        <a:latin typeface="Arial"/>
                        <a:ea typeface="Times New Roman"/>
                        <a:cs typeface="Times New Roman"/>
                      </a:endParaRPr>
                    </a:p>
                  </a:txBody>
                  <a:tcPr marL="68580" marR="68580" marT="0" marB="0"/>
                </a:tc>
                <a:tc>
                  <a:txBody>
                    <a:bodyPr/>
                    <a:lstStyle/>
                    <a:p>
                      <a:pPr marL="228600" algn="ctr">
                        <a:spcAft>
                          <a:spcPts val="0"/>
                        </a:spcAft>
                      </a:pPr>
                      <a:r>
                        <a:rPr lang="es-ES" sz="1600">
                          <a:effectLst/>
                        </a:rPr>
                        <a:t>72</a:t>
                      </a:r>
                      <a:endParaRPr lang="es-AR" sz="1100" b="1">
                        <a:effectLst/>
                        <a:latin typeface="Arial"/>
                        <a:ea typeface="Times New Roman"/>
                        <a:cs typeface="Times New Roman"/>
                      </a:endParaRPr>
                    </a:p>
                  </a:txBody>
                  <a:tcPr marL="68580" marR="68580" marT="0" marB="0"/>
                </a:tc>
              </a:tr>
              <a:tr h="0">
                <a:tc>
                  <a:txBody>
                    <a:bodyPr/>
                    <a:lstStyle/>
                    <a:p>
                      <a:pPr marL="228600" algn="ctr">
                        <a:spcAft>
                          <a:spcPts val="0"/>
                        </a:spcAft>
                      </a:pPr>
                      <a:r>
                        <a:rPr lang="es-ES" sz="1600">
                          <a:effectLst/>
                        </a:rPr>
                        <a:t>Afrecho de Trigo</a:t>
                      </a:r>
                      <a:endParaRPr lang="es-AR" sz="1100" b="1">
                        <a:effectLst/>
                        <a:latin typeface="Arial"/>
                        <a:ea typeface="Times New Roman"/>
                        <a:cs typeface="Times New Roman"/>
                      </a:endParaRPr>
                    </a:p>
                  </a:txBody>
                  <a:tcPr marL="68580" marR="68580" marT="0" marB="0"/>
                </a:tc>
                <a:tc>
                  <a:txBody>
                    <a:bodyPr/>
                    <a:lstStyle/>
                    <a:p>
                      <a:pPr marL="228600" algn="ctr">
                        <a:spcAft>
                          <a:spcPts val="0"/>
                        </a:spcAft>
                      </a:pPr>
                      <a:r>
                        <a:rPr lang="es-ES" sz="1600">
                          <a:effectLst/>
                        </a:rPr>
                        <a:t>62</a:t>
                      </a:r>
                      <a:endParaRPr lang="es-AR" sz="1100" b="1">
                        <a:effectLst/>
                        <a:latin typeface="Arial"/>
                        <a:ea typeface="Times New Roman"/>
                        <a:cs typeface="Times New Roman"/>
                      </a:endParaRPr>
                    </a:p>
                  </a:txBody>
                  <a:tcPr marL="68580" marR="68580" marT="0" marB="0"/>
                </a:tc>
                <a:tc>
                  <a:txBody>
                    <a:bodyPr/>
                    <a:lstStyle/>
                    <a:p>
                      <a:pPr marL="228600" algn="ctr">
                        <a:spcAft>
                          <a:spcPts val="0"/>
                        </a:spcAft>
                      </a:pPr>
                      <a:r>
                        <a:rPr lang="es-ES" sz="1600">
                          <a:effectLst/>
                        </a:rPr>
                        <a:t>70</a:t>
                      </a:r>
                      <a:endParaRPr lang="es-AR" sz="1100" b="1">
                        <a:effectLst/>
                        <a:latin typeface="Arial"/>
                        <a:ea typeface="Times New Roman"/>
                        <a:cs typeface="Times New Roman"/>
                      </a:endParaRPr>
                    </a:p>
                  </a:txBody>
                  <a:tcPr marL="68580" marR="68580" marT="0" marB="0"/>
                </a:tc>
                <a:tc>
                  <a:txBody>
                    <a:bodyPr/>
                    <a:lstStyle/>
                    <a:p>
                      <a:pPr marL="228600" algn="ctr">
                        <a:spcAft>
                          <a:spcPts val="0"/>
                        </a:spcAft>
                      </a:pPr>
                      <a:r>
                        <a:rPr lang="es-ES" sz="1600">
                          <a:effectLst/>
                        </a:rPr>
                        <a:t>55</a:t>
                      </a:r>
                      <a:endParaRPr lang="es-AR" sz="1100" b="1">
                        <a:effectLst/>
                        <a:latin typeface="Arial"/>
                        <a:ea typeface="Times New Roman"/>
                        <a:cs typeface="Times New Roman"/>
                      </a:endParaRPr>
                    </a:p>
                  </a:txBody>
                  <a:tcPr marL="68580" marR="68580" marT="0" marB="0"/>
                </a:tc>
              </a:tr>
              <a:tr h="0">
                <a:tc>
                  <a:txBody>
                    <a:bodyPr/>
                    <a:lstStyle/>
                    <a:p>
                      <a:pPr marL="228600" algn="ctr">
                        <a:spcAft>
                          <a:spcPts val="0"/>
                        </a:spcAft>
                      </a:pPr>
                      <a:r>
                        <a:rPr lang="es-ES" sz="1600">
                          <a:effectLst/>
                        </a:rPr>
                        <a:t>Harina de Pescado blanco</a:t>
                      </a:r>
                      <a:endParaRPr lang="es-AR" sz="1100" b="1">
                        <a:effectLst/>
                        <a:latin typeface="Arial"/>
                        <a:ea typeface="Times New Roman"/>
                        <a:cs typeface="Times New Roman"/>
                      </a:endParaRPr>
                    </a:p>
                  </a:txBody>
                  <a:tcPr marL="68580" marR="68580" marT="0" marB="0"/>
                </a:tc>
                <a:tc>
                  <a:txBody>
                    <a:bodyPr/>
                    <a:lstStyle/>
                    <a:p>
                      <a:pPr marL="228600" algn="ctr">
                        <a:spcAft>
                          <a:spcPts val="0"/>
                        </a:spcAft>
                      </a:pPr>
                      <a:r>
                        <a:rPr lang="es-ES" sz="1600">
                          <a:effectLst/>
                        </a:rPr>
                        <a:t>80</a:t>
                      </a:r>
                      <a:endParaRPr lang="es-AR" sz="1100" b="1">
                        <a:effectLst/>
                        <a:latin typeface="Arial"/>
                        <a:ea typeface="Times New Roman"/>
                        <a:cs typeface="Times New Roman"/>
                      </a:endParaRPr>
                    </a:p>
                  </a:txBody>
                  <a:tcPr marL="68580" marR="68580" marT="0" marB="0"/>
                </a:tc>
                <a:tc>
                  <a:txBody>
                    <a:bodyPr/>
                    <a:lstStyle/>
                    <a:p>
                      <a:pPr marL="228600" algn="ctr">
                        <a:spcAft>
                          <a:spcPts val="0"/>
                        </a:spcAft>
                      </a:pPr>
                      <a:r>
                        <a:rPr lang="es-ES" sz="1600">
                          <a:effectLst/>
                        </a:rPr>
                        <a:t>88</a:t>
                      </a:r>
                      <a:endParaRPr lang="es-AR" sz="1100" b="1">
                        <a:effectLst/>
                        <a:latin typeface="Arial"/>
                        <a:ea typeface="Times New Roman"/>
                        <a:cs typeface="Times New Roman"/>
                      </a:endParaRPr>
                    </a:p>
                  </a:txBody>
                  <a:tcPr marL="68580" marR="68580" marT="0" marB="0"/>
                </a:tc>
                <a:tc>
                  <a:txBody>
                    <a:bodyPr/>
                    <a:lstStyle/>
                    <a:p>
                      <a:pPr marL="228600" algn="ctr">
                        <a:spcAft>
                          <a:spcPts val="0"/>
                        </a:spcAft>
                      </a:pPr>
                      <a:r>
                        <a:rPr lang="es-ES" sz="1600">
                          <a:effectLst/>
                        </a:rPr>
                        <a:t>82</a:t>
                      </a:r>
                      <a:endParaRPr lang="es-AR" sz="1100" b="1">
                        <a:effectLst/>
                        <a:latin typeface="Arial"/>
                        <a:ea typeface="Times New Roman"/>
                        <a:cs typeface="Times New Roman"/>
                      </a:endParaRPr>
                    </a:p>
                  </a:txBody>
                  <a:tcPr marL="68580" marR="68580" marT="0" marB="0"/>
                </a:tc>
              </a:tr>
              <a:tr h="0">
                <a:tc>
                  <a:txBody>
                    <a:bodyPr/>
                    <a:lstStyle/>
                    <a:p>
                      <a:pPr marL="228600" algn="ctr">
                        <a:spcAft>
                          <a:spcPts val="0"/>
                        </a:spcAft>
                      </a:pPr>
                      <a:r>
                        <a:rPr lang="es-ES" sz="1600">
                          <a:effectLst/>
                        </a:rPr>
                        <a:t>Harina de Carne y Hueso</a:t>
                      </a:r>
                      <a:endParaRPr lang="es-AR" sz="1100" b="1">
                        <a:effectLst/>
                        <a:latin typeface="Arial"/>
                        <a:ea typeface="Times New Roman"/>
                        <a:cs typeface="Times New Roman"/>
                      </a:endParaRPr>
                    </a:p>
                  </a:txBody>
                  <a:tcPr marL="68580" marR="68580" marT="0" marB="0"/>
                </a:tc>
                <a:tc>
                  <a:txBody>
                    <a:bodyPr/>
                    <a:lstStyle/>
                    <a:p>
                      <a:pPr marL="228600" algn="ctr">
                        <a:spcAft>
                          <a:spcPts val="0"/>
                        </a:spcAft>
                      </a:pPr>
                      <a:r>
                        <a:rPr lang="es-ES" sz="1600">
                          <a:effectLst/>
                        </a:rPr>
                        <a:t>62</a:t>
                      </a:r>
                      <a:endParaRPr lang="es-AR" sz="1100" b="1">
                        <a:effectLst/>
                        <a:latin typeface="Arial"/>
                        <a:ea typeface="Times New Roman"/>
                        <a:cs typeface="Times New Roman"/>
                      </a:endParaRPr>
                    </a:p>
                  </a:txBody>
                  <a:tcPr marL="68580" marR="68580" marT="0" marB="0"/>
                </a:tc>
                <a:tc>
                  <a:txBody>
                    <a:bodyPr/>
                    <a:lstStyle/>
                    <a:p>
                      <a:pPr marL="228600" algn="ctr">
                        <a:spcAft>
                          <a:spcPts val="0"/>
                        </a:spcAft>
                      </a:pPr>
                      <a:r>
                        <a:rPr lang="es-ES" sz="1600">
                          <a:effectLst/>
                        </a:rPr>
                        <a:t>58</a:t>
                      </a:r>
                      <a:endParaRPr lang="es-AR" sz="1100" b="1">
                        <a:effectLst/>
                        <a:latin typeface="Arial"/>
                        <a:ea typeface="Times New Roman"/>
                        <a:cs typeface="Times New Roman"/>
                      </a:endParaRPr>
                    </a:p>
                  </a:txBody>
                  <a:tcPr marL="68580" marR="68580" marT="0" marB="0"/>
                </a:tc>
                <a:tc>
                  <a:txBody>
                    <a:bodyPr/>
                    <a:lstStyle/>
                    <a:p>
                      <a:pPr marL="228600" algn="ctr">
                        <a:spcAft>
                          <a:spcPts val="0"/>
                        </a:spcAft>
                      </a:pPr>
                      <a:r>
                        <a:rPr lang="es-ES" sz="1600">
                          <a:effectLst/>
                        </a:rPr>
                        <a:t>53</a:t>
                      </a:r>
                      <a:endParaRPr lang="es-AR" sz="1100" b="1">
                        <a:effectLst/>
                        <a:latin typeface="Arial"/>
                        <a:ea typeface="Times New Roman"/>
                        <a:cs typeface="Times New Roman"/>
                      </a:endParaRPr>
                    </a:p>
                  </a:txBody>
                  <a:tcPr marL="68580" marR="68580" marT="0" marB="0"/>
                </a:tc>
              </a:tr>
              <a:tr h="0">
                <a:tc>
                  <a:txBody>
                    <a:bodyPr/>
                    <a:lstStyle/>
                    <a:p>
                      <a:pPr marL="228600" algn="ctr">
                        <a:spcAft>
                          <a:spcPts val="0"/>
                        </a:spcAft>
                      </a:pPr>
                      <a:r>
                        <a:rPr lang="es-ES" sz="1600">
                          <a:effectLst/>
                        </a:rPr>
                        <a:t>Leche en Polvo descremada</a:t>
                      </a:r>
                      <a:endParaRPr lang="es-AR" sz="1100" b="1">
                        <a:effectLst/>
                        <a:latin typeface="Arial"/>
                        <a:ea typeface="Times New Roman"/>
                        <a:cs typeface="Times New Roman"/>
                      </a:endParaRPr>
                    </a:p>
                  </a:txBody>
                  <a:tcPr marL="68580" marR="68580" marT="0" marB="0"/>
                </a:tc>
                <a:tc>
                  <a:txBody>
                    <a:bodyPr/>
                    <a:lstStyle/>
                    <a:p>
                      <a:pPr marL="228600" algn="ctr">
                        <a:spcAft>
                          <a:spcPts val="0"/>
                        </a:spcAft>
                      </a:pPr>
                      <a:r>
                        <a:rPr lang="es-ES" sz="1600">
                          <a:effectLst/>
                        </a:rPr>
                        <a:t>86</a:t>
                      </a:r>
                      <a:endParaRPr lang="es-AR" sz="1100" b="1">
                        <a:effectLst/>
                        <a:latin typeface="Arial"/>
                        <a:ea typeface="Times New Roman"/>
                        <a:cs typeface="Times New Roman"/>
                      </a:endParaRPr>
                    </a:p>
                  </a:txBody>
                  <a:tcPr marL="68580" marR="68580" marT="0" marB="0"/>
                </a:tc>
                <a:tc>
                  <a:txBody>
                    <a:bodyPr/>
                    <a:lstStyle/>
                    <a:p>
                      <a:pPr marL="228600" algn="ctr">
                        <a:spcAft>
                          <a:spcPts val="0"/>
                        </a:spcAft>
                      </a:pPr>
                      <a:r>
                        <a:rPr lang="es-ES" sz="1600">
                          <a:effectLst/>
                        </a:rPr>
                        <a:t>92</a:t>
                      </a:r>
                      <a:endParaRPr lang="es-AR" sz="1100" b="1">
                        <a:effectLst/>
                        <a:latin typeface="Arial"/>
                        <a:ea typeface="Times New Roman"/>
                        <a:cs typeface="Times New Roman"/>
                      </a:endParaRPr>
                    </a:p>
                  </a:txBody>
                  <a:tcPr marL="68580" marR="68580" marT="0" marB="0"/>
                </a:tc>
                <a:tc>
                  <a:txBody>
                    <a:bodyPr/>
                    <a:lstStyle/>
                    <a:p>
                      <a:pPr marL="228600" algn="ctr">
                        <a:spcAft>
                          <a:spcPts val="0"/>
                        </a:spcAft>
                      </a:pPr>
                      <a:r>
                        <a:rPr lang="es-ES" sz="1600">
                          <a:effectLst/>
                        </a:rPr>
                        <a:t>83</a:t>
                      </a:r>
                      <a:endParaRPr lang="es-AR" sz="1100" b="1">
                        <a:effectLst/>
                        <a:latin typeface="Arial"/>
                        <a:ea typeface="Times New Roman"/>
                        <a:cs typeface="Times New Roman"/>
                      </a:endParaRPr>
                    </a:p>
                  </a:txBody>
                  <a:tcPr marL="68580" marR="68580" marT="0" marB="0"/>
                </a:tc>
              </a:tr>
              <a:tr h="0">
                <a:tc>
                  <a:txBody>
                    <a:bodyPr/>
                    <a:lstStyle/>
                    <a:p>
                      <a:pPr marL="228600" algn="ctr">
                        <a:spcAft>
                          <a:spcPts val="0"/>
                        </a:spcAft>
                      </a:pPr>
                      <a:r>
                        <a:rPr lang="es-ES" sz="1600">
                          <a:effectLst/>
                        </a:rPr>
                        <a:t>Pellets de harina de soja (44 % PB)</a:t>
                      </a:r>
                      <a:endParaRPr lang="es-AR" sz="1100" b="1">
                        <a:effectLst/>
                        <a:latin typeface="Arial"/>
                        <a:ea typeface="Times New Roman"/>
                        <a:cs typeface="Times New Roman"/>
                      </a:endParaRPr>
                    </a:p>
                  </a:txBody>
                  <a:tcPr marL="68580" marR="68580" marT="0" marB="0"/>
                </a:tc>
                <a:tc>
                  <a:txBody>
                    <a:bodyPr/>
                    <a:lstStyle/>
                    <a:p>
                      <a:pPr marL="228600" algn="ctr">
                        <a:spcAft>
                          <a:spcPts val="0"/>
                        </a:spcAft>
                      </a:pPr>
                      <a:r>
                        <a:rPr lang="es-ES" sz="1600">
                          <a:effectLst/>
                        </a:rPr>
                        <a:t>80</a:t>
                      </a:r>
                      <a:endParaRPr lang="es-AR" sz="1100" b="1">
                        <a:effectLst/>
                        <a:latin typeface="Arial"/>
                        <a:ea typeface="Times New Roman"/>
                        <a:cs typeface="Times New Roman"/>
                      </a:endParaRPr>
                    </a:p>
                  </a:txBody>
                  <a:tcPr marL="68580" marR="68580" marT="0" marB="0"/>
                </a:tc>
                <a:tc>
                  <a:txBody>
                    <a:bodyPr/>
                    <a:lstStyle/>
                    <a:p>
                      <a:pPr marL="228600" algn="ctr">
                        <a:spcAft>
                          <a:spcPts val="0"/>
                        </a:spcAft>
                      </a:pPr>
                      <a:r>
                        <a:rPr lang="es-ES" sz="1600">
                          <a:effectLst/>
                        </a:rPr>
                        <a:t>85</a:t>
                      </a:r>
                      <a:endParaRPr lang="es-AR" sz="1100" b="1">
                        <a:effectLst/>
                        <a:latin typeface="Arial"/>
                        <a:ea typeface="Times New Roman"/>
                        <a:cs typeface="Times New Roman"/>
                      </a:endParaRPr>
                    </a:p>
                  </a:txBody>
                  <a:tcPr marL="68580" marR="68580" marT="0" marB="0"/>
                </a:tc>
                <a:tc>
                  <a:txBody>
                    <a:bodyPr/>
                    <a:lstStyle/>
                    <a:p>
                      <a:pPr marL="228600" algn="ctr">
                        <a:spcAft>
                          <a:spcPts val="0"/>
                        </a:spcAft>
                      </a:pPr>
                      <a:r>
                        <a:rPr lang="es-ES" sz="1600">
                          <a:effectLst/>
                        </a:rPr>
                        <a:t>77</a:t>
                      </a:r>
                      <a:endParaRPr lang="es-AR" sz="1100" b="1">
                        <a:effectLst/>
                        <a:latin typeface="Arial"/>
                        <a:ea typeface="Times New Roman"/>
                        <a:cs typeface="Times New Roman"/>
                      </a:endParaRPr>
                    </a:p>
                  </a:txBody>
                  <a:tcPr marL="68580" marR="68580" marT="0" marB="0"/>
                </a:tc>
              </a:tr>
              <a:tr h="0">
                <a:tc>
                  <a:txBody>
                    <a:bodyPr/>
                    <a:lstStyle/>
                    <a:p>
                      <a:pPr marL="228600" algn="ctr">
                        <a:spcAft>
                          <a:spcPts val="0"/>
                        </a:spcAft>
                      </a:pPr>
                      <a:r>
                        <a:rPr lang="es-ES" sz="1600">
                          <a:effectLst/>
                        </a:rPr>
                        <a:t>Harina de colza</a:t>
                      </a:r>
                      <a:endParaRPr lang="es-AR" sz="1100" b="1">
                        <a:effectLst/>
                        <a:latin typeface="Arial"/>
                        <a:ea typeface="Times New Roman"/>
                        <a:cs typeface="Times New Roman"/>
                      </a:endParaRPr>
                    </a:p>
                  </a:txBody>
                  <a:tcPr marL="68580" marR="68580" marT="0" marB="0"/>
                </a:tc>
                <a:tc>
                  <a:txBody>
                    <a:bodyPr/>
                    <a:lstStyle/>
                    <a:p>
                      <a:pPr marL="228600" algn="ctr">
                        <a:spcAft>
                          <a:spcPts val="0"/>
                        </a:spcAft>
                      </a:pPr>
                      <a:r>
                        <a:rPr lang="es-ES" sz="1600">
                          <a:effectLst/>
                        </a:rPr>
                        <a:t>70</a:t>
                      </a:r>
                      <a:endParaRPr lang="es-AR" sz="1100" b="1">
                        <a:effectLst/>
                        <a:latin typeface="Arial"/>
                        <a:ea typeface="Times New Roman"/>
                        <a:cs typeface="Times New Roman"/>
                      </a:endParaRPr>
                    </a:p>
                  </a:txBody>
                  <a:tcPr marL="68580" marR="68580" marT="0" marB="0"/>
                </a:tc>
                <a:tc>
                  <a:txBody>
                    <a:bodyPr/>
                    <a:lstStyle/>
                    <a:p>
                      <a:pPr marL="228600" algn="ctr">
                        <a:spcAft>
                          <a:spcPts val="0"/>
                        </a:spcAft>
                      </a:pPr>
                      <a:r>
                        <a:rPr lang="es-ES" sz="1600">
                          <a:effectLst/>
                        </a:rPr>
                        <a:t>75</a:t>
                      </a:r>
                      <a:endParaRPr lang="es-AR" sz="1100" b="1">
                        <a:effectLst/>
                        <a:latin typeface="Arial"/>
                        <a:ea typeface="Times New Roman"/>
                        <a:cs typeface="Times New Roman"/>
                      </a:endParaRPr>
                    </a:p>
                  </a:txBody>
                  <a:tcPr marL="68580" marR="68580" marT="0" marB="0"/>
                </a:tc>
                <a:tc>
                  <a:txBody>
                    <a:bodyPr/>
                    <a:lstStyle/>
                    <a:p>
                      <a:pPr marL="228600" algn="ctr">
                        <a:spcAft>
                          <a:spcPts val="0"/>
                        </a:spcAft>
                      </a:pPr>
                      <a:r>
                        <a:rPr lang="es-ES" sz="1600">
                          <a:effectLst/>
                        </a:rPr>
                        <a:t>70</a:t>
                      </a:r>
                      <a:endParaRPr lang="es-AR" sz="1100" b="1">
                        <a:effectLst/>
                        <a:latin typeface="Arial"/>
                        <a:ea typeface="Times New Roman"/>
                        <a:cs typeface="Times New Roman"/>
                      </a:endParaRPr>
                    </a:p>
                  </a:txBody>
                  <a:tcPr marL="68580" marR="68580" marT="0" marB="0"/>
                </a:tc>
              </a:tr>
              <a:tr h="0">
                <a:tc>
                  <a:txBody>
                    <a:bodyPr/>
                    <a:lstStyle/>
                    <a:p>
                      <a:pPr marL="228600" algn="ctr">
                        <a:spcAft>
                          <a:spcPts val="0"/>
                        </a:spcAft>
                      </a:pPr>
                      <a:r>
                        <a:rPr lang="es-ES" sz="1600">
                          <a:effectLst/>
                        </a:rPr>
                        <a:t>Harina de Girasol decorticada</a:t>
                      </a:r>
                      <a:endParaRPr lang="es-AR" sz="1100" b="1">
                        <a:effectLst/>
                        <a:latin typeface="Arial"/>
                        <a:ea typeface="Times New Roman"/>
                        <a:cs typeface="Times New Roman"/>
                      </a:endParaRPr>
                    </a:p>
                  </a:txBody>
                  <a:tcPr marL="68580" marR="68580" marT="0" marB="0"/>
                </a:tc>
                <a:tc>
                  <a:txBody>
                    <a:bodyPr/>
                    <a:lstStyle/>
                    <a:p>
                      <a:pPr marL="228600" algn="ctr">
                        <a:spcAft>
                          <a:spcPts val="0"/>
                        </a:spcAft>
                      </a:pPr>
                      <a:r>
                        <a:rPr lang="es-ES" sz="1600">
                          <a:effectLst/>
                        </a:rPr>
                        <a:t>73</a:t>
                      </a:r>
                      <a:endParaRPr lang="es-AR" sz="1100" b="1">
                        <a:effectLst/>
                        <a:latin typeface="Arial"/>
                        <a:ea typeface="Times New Roman"/>
                        <a:cs typeface="Times New Roman"/>
                      </a:endParaRPr>
                    </a:p>
                  </a:txBody>
                  <a:tcPr marL="68580" marR="68580" marT="0" marB="0"/>
                </a:tc>
                <a:tc>
                  <a:txBody>
                    <a:bodyPr/>
                    <a:lstStyle/>
                    <a:p>
                      <a:pPr marL="228600" algn="ctr">
                        <a:spcAft>
                          <a:spcPts val="0"/>
                        </a:spcAft>
                      </a:pPr>
                      <a:r>
                        <a:rPr lang="es-ES" sz="1600">
                          <a:effectLst/>
                        </a:rPr>
                        <a:t>69</a:t>
                      </a:r>
                      <a:endParaRPr lang="es-AR" sz="1100" b="1">
                        <a:effectLst/>
                        <a:latin typeface="Arial"/>
                        <a:ea typeface="Times New Roman"/>
                        <a:cs typeface="Times New Roman"/>
                      </a:endParaRPr>
                    </a:p>
                  </a:txBody>
                  <a:tcPr marL="68580" marR="68580" marT="0" marB="0"/>
                </a:tc>
                <a:tc>
                  <a:txBody>
                    <a:bodyPr/>
                    <a:lstStyle/>
                    <a:p>
                      <a:pPr marL="228600" algn="ctr">
                        <a:spcAft>
                          <a:spcPts val="0"/>
                        </a:spcAft>
                      </a:pPr>
                      <a:r>
                        <a:rPr lang="es-ES" sz="1600" dirty="0">
                          <a:effectLst/>
                        </a:rPr>
                        <a:t>67</a:t>
                      </a:r>
                      <a:endParaRPr lang="es-AR" sz="1100" b="1" dirty="0">
                        <a:effectLst/>
                        <a:latin typeface="Arial"/>
                        <a:ea typeface="Times New Roman"/>
                        <a:cs typeface="Times New Roman"/>
                      </a:endParaRPr>
                    </a:p>
                  </a:txBody>
                  <a:tcPr marL="68580" marR="68580" marT="0" marB="0"/>
                </a:tc>
              </a:tr>
            </a:tbl>
          </a:graphicData>
        </a:graphic>
      </p:graphicFrame>
      <p:sp>
        <p:nvSpPr>
          <p:cNvPr id="5" name="Rectangle 1"/>
          <p:cNvSpPr>
            <a:spLocks noChangeArrowheads="1"/>
          </p:cNvSpPr>
          <p:nvPr/>
        </p:nvSpPr>
        <p:spPr bwMode="auto">
          <a:xfrm>
            <a:off x="539553" y="4845059"/>
            <a:ext cx="792088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Por ejemplo observemos en la Tabla anterior la baja digestibilidad de la Lisina en la Harina de Carne y Hueso (58 %). Solo el 58 % de la lisina total presente en este alimento estaría biológicamente disponible para ser absorbida en el intestino delgado y participar de la síntesis proteica</a:t>
            </a:r>
            <a:r>
              <a:rPr kumimoji="0" lang="es-E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Rectángulo"/>
          <p:cNvSpPr/>
          <p:nvPr/>
        </p:nvSpPr>
        <p:spPr>
          <a:xfrm>
            <a:off x="509917" y="188640"/>
            <a:ext cx="8568952" cy="584775"/>
          </a:xfrm>
          <a:prstGeom prst="rect">
            <a:avLst/>
          </a:prstGeom>
        </p:spPr>
        <p:txBody>
          <a:bodyPr wrap="square">
            <a:spAutoFit/>
          </a:bodyPr>
          <a:lstStyle/>
          <a:p>
            <a:pPr lvl="0" algn="just" fontAlgn="base">
              <a:spcBef>
                <a:spcPct val="0"/>
              </a:spcBef>
              <a:spcAft>
                <a:spcPct val="0"/>
              </a:spcAft>
            </a:pPr>
            <a:r>
              <a:rPr lang="es-ES" sz="1600" b="1" dirty="0">
                <a:solidFill>
                  <a:prstClr val="black"/>
                </a:solidFill>
                <a:latin typeface="Arial" pitchFamily="34" charset="0"/>
                <a:ea typeface="Times New Roman" pitchFamily="18" charset="0"/>
                <a:cs typeface="Times New Roman" pitchFamily="18" charset="0"/>
              </a:rPr>
              <a:t>Tabla 6. Digestibilidades en el íleon de la proteína, lisina y </a:t>
            </a:r>
            <a:r>
              <a:rPr lang="es-ES" sz="1600" b="1" dirty="0" err="1">
                <a:solidFill>
                  <a:prstClr val="black"/>
                </a:solidFill>
                <a:latin typeface="Arial" pitchFamily="34" charset="0"/>
                <a:ea typeface="Times New Roman" pitchFamily="18" charset="0"/>
                <a:cs typeface="Times New Roman" pitchFamily="18" charset="0"/>
              </a:rPr>
              <a:t>treonina</a:t>
            </a:r>
            <a:r>
              <a:rPr lang="es-ES" sz="1600" b="1" dirty="0">
                <a:solidFill>
                  <a:prstClr val="black"/>
                </a:solidFill>
                <a:latin typeface="Arial" pitchFamily="34" charset="0"/>
                <a:ea typeface="Times New Roman" pitchFamily="18" charset="0"/>
                <a:cs typeface="Times New Roman" pitchFamily="18" charset="0"/>
              </a:rPr>
              <a:t> para diferentes alimentos suministrados Ad libitum. En Porcentajes (Valores aproximados)</a:t>
            </a:r>
            <a:endParaRPr lang="es-AR" sz="8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6142240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692696"/>
            <a:ext cx="8183880" cy="6048672"/>
          </a:xfrm>
        </p:spPr>
        <p:txBody>
          <a:bodyPr>
            <a:noAutofit/>
          </a:bodyPr>
          <a:lstStyle/>
          <a:p>
            <a:pPr lvl="0"/>
            <a:r>
              <a:rPr lang="es-ES" sz="2000" b="1" dirty="0"/>
              <a:t>Relaciones de los Aminoácidos con Otros Nutrientes</a:t>
            </a:r>
            <a:r>
              <a:rPr lang="es-ES" sz="2000" b="1" dirty="0" smtClean="0"/>
              <a:t>.</a:t>
            </a:r>
          </a:p>
          <a:p>
            <a:pPr lvl="0"/>
            <a:endParaRPr lang="es-AR" sz="2000" dirty="0"/>
          </a:p>
          <a:p>
            <a:r>
              <a:rPr lang="es-ES" sz="2000" b="1" dirty="0" smtClean="0"/>
              <a:t>- </a:t>
            </a:r>
            <a:r>
              <a:rPr lang="es-ES" sz="2000" b="1" dirty="0"/>
              <a:t>Metionina - Cistina. </a:t>
            </a:r>
            <a:r>
              <a:rPr lang="es-ES" sz="2000" dirty="0"/>
              <a:t>La Cistina puede “ahorrar” hasta un 50 % del requerimiento de Metionina + Cistina. </a:t>
            </a:r>
            <a:endParaRPr lang="es-ES" sz="2000" dirty="0" smtClean="0"/>
          </a:p>
          <a:p>
            <a:endParaRPr lang="es-ES" sz="2000" dirty="0" smtClean="0"/>
          </a:p>
          <a:p>
            <a:r>
              <a:rPr lang="es-ES" sz="2000" b="1" dirty="0" smtClean="0"/>
              <a:t>- </a:t>
            </a:r>
            <a:r>
              <a:rPr lang="es-ES" sz="2000" b="1" dirty="0"/>
              <a:t>Metionina – Colina. </a:t>
            </a:r>
            <a:r>
              <a:rPr lang="es-ES" sz="2000" dirty="0"/>
              <a:t>La metionina puede donar grupos metilo para la síntesis de colina, una vitamina del grupo B. La colina interviene en el metabolismo de las grasas en el hígado y su deficiencia produce lo que se denomina “hígado graso”. </a:t>
            </a:r>
            <a:endParaRPr lang="es-ES" sz="2000" dirty="0" smtClean="0"/>
          </a:p>
          <a:p>
            <a:endParaRPr lang="es-ES" sz="2000" dirty="0"/>
          </a:p>
          <a:p>
            <a:r>
              <a:rPr lang="es-ES" sz="2000" b="1" dirty="0"/>
              <a:t> </a:t>
            </a:r>
            <a:r>
              <a:rPr lang="es-ES" sz="2000" b="1" dirty="0" smtClean="0"/>
              <a:t>- Triptófano </a:t>
            </a:r>
            <a:r>
              <a:rPr lang="es-ES" sz="2000" b="1" dirty="0"/>
              <a:t>– Niacina. </a:t>
            </a:r>
            <a:r>
              <a:rPr lang="es-ES" sz="2000" dirty="0"/>
              <a:t>La Niacina o ácido nicotínico es una vitamina del grupo B. Su carencia provoca una reducción del crecimiento, dermatitis y diarrea (</a:t>
            </a:r>
            <a:r>
              <a:rPr lang="es-ES" sz="2000" dirty="0" err="1"/>
              <a:t>Whittemore</a:t>
            </a:r>
            <a:r>
              <a:rPr lang="es-ES" sz="2000" dirty="0"/>
              <a:t> y </a:t>
            </a:r>
            <a:r>
              <a:rPr lang="es-ES" sz="2000" dirty="0" err="1"/>
              <a:t>Elsley</a:t>
            </a:r>
            <a:r>
              <a:rPr lang="es-ES" sz="2000" dirty="0"/>
              <a:t>. Alimentación practica del cerdo. AEDOS). 50 </a:t>
            </a:r>
            <a:r>
              <a:rPr lang="es-ES" sz="2000" dirty="0" err="1"/>
              <a:t>mgr</a:t>
            </a:r>
            <a:r>
              <a:rPr lang="es-ES" sz="2000" dirty="0"/>
              <a:t>. de triptófano se pueden convertir en un </a:t>
            </a:r>
            <a:r>
              <a:rPr lang="es-ES" sz="2000" dirty="0" err="1"/>
              <a:t>mgr</a:t>
            </a:r>
            <a:r>
              <a:rPr lang="es-ES" sz="2000" dirty="0"/>
              <a:t>. de ácido nicotínico.</a:t>
            </a:r>
            <a:endParaRPr lang="es-AR" sz="2000" dirty="0"/>
          </a:p>
          <a:p>
            <a:pPr marL="0" indent="0">
              <a:buNone/>
            </a:pPr>
            <a:r>
              <a:rPr lang="es-ES" sz="1400" dirty="0"/>
              <a:t> </a:t>
            </a:r>
            <a:endParaRPr lang="es-AR" sz="1400" dirty="0"/>
          </a:p>
        </p:txBody>
      </p:sp>
    </p:spTree>
    <p:extLst>
      <p:ext uri="{BB962C8B-B14F-4D97-AF65-F5344CB8AC3E}">
        <p14:creationId xmlns:p14="http://schemas.microsoft.com/office/powerpoint/2010/main" val="35666399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a:xfrm>
            <a:off x="502920" y="530352"/>
            <a:ext cx="8183880" cy="5346920"/>
          </a:xfrm>
        </p:spPr>
        <p:txBody>
          <a:bodyPr>
            <a:normAutofit fontScale="40000" lnSpcReduction="20000"/>
          </a:bodyPr>
          <a:lstStyle/>
          <a:p>
            <a:pPr marL="0" indent="0">
              <a:buNone/>
            </a:pPr>
            <a:r>
              <a:rPr lang="es-ES" sz="5100" b="1" dirty="0"/>
              <a:t>Relación Aminoácidos - Energía. Relación Lisina - Energía. </a:t>
            </a:r>
            <a:endParaRPr lang="es-ES" sz="5100" b="1" dirty="0" smtClean="0"/>
          </a:p>
          <a:p>
            <a:pPr marL="0" indent="0">
              <a:buNone/>
            </a:pPr>
            <a:endParaRPr lang="es-ES" b="1" dirty="0"/>
          </a:p>
          <a:p>
            <a:pPr marL="0" indent="0">
              <a:buNone/>
            </a:pPr>
            <a:endParaRPr lang="es-ES" b="1" dirty="0" smtClean="0"/>
          </a:p>
          <a:p>
            <a:pPr marL="0" indent="0">
              <a:buNone/>
            </a:pPr>
            <a:endParaRPr lang="es-AR" sz="3800" dirty="0"/>
          </a:p>
          <a:p>
            <a:pPr marL="0" lvl="0" indent="0">
              <a:buNone/>
            </a:pPr>
            <a:r>
              <a:rPr lang="es-ES" sz="3800" dirty="0"/>
              <a:t>El consumo voluntario de alimentos en los cerdos alimentados ad libitum o a discreción es afectado por la concentración de Energía </a:t>
            </a:r>
            <a:r>
              <a:rPr lang="es-ES" sz="3800" dirty="0" err="1"/>
              <a:t>Metabolizable</a:t>
            </a:r>
            <a:r>
              <a:rPr lang="es-ES" sz="3800" dirty="0"/>
              <a:t> (</a:t>
            </a:r>
            <a:r>
              <a:rPr lang="es-ES" sz="3800" dirty="0" err="1"/>
              <a:t>EM</a:t>
            </a:r>
            <a:r>
              <a:rPr lang="es-ES" sz="3800" dirty="0"/>
              <a:t>) de la dieta. Cuando la concentración o contenido de </a:t>
            </a:r>
            <a:r>
              <a:rPr lang="es-ES" sz="3800" dirty="0" err="1"/>
              <a:t>EM</a:t>
            </a:r>
            <a:r>
              <a:rPr lang="es-ES" sz="3800" dirty="0"/>
              <a:t> de la dieta es baja los cerdos aumentan su consumo de alimento. </a:t>
            </a:r>
            <a:endParaRPr lang="es-ES" sz="3800" dirty="0" smtClean="0"/>
          </a:p>
          <a:p>
            <a:pPr marL="0" lvl="0" indent="0">
              <a:buNone/>
            </a:pPr>
            <a:endParaRPr lang="es-AR" sz="3800" dirty="0"/>
          </a:p>
          <a:p>
            <a:pPr marL="0" lvl="0" indent="0">
              <a:buNone/>
            </a:pPr>
            <a:r>
              <a:rPr lang="es-ES" sz="3800" dirty="0"/>
              <a:t>Como consecuencia cambios en la concentración de </a:t>
            </a:r>
            <a:r>
              <a:rPr lang="es-ES" sz="3800" dirty="0" err="1"/>
              <a:t>EM</a:t>
            </a:r>
            <a:r>
              <a:rPr lang="es-ES" sz="3800" dirty="0"/>
              <a:t> afectan el consumo de nutrientes, incluyendo los aminoácidos. Por eso si queremos mantener constante la ingesta diaria de aminoácidos cuando cambian las concentraciones de energía del alimento balanceado, debemos paralelamente ajustar la concentración de aminoácidos de la dieta expresados en porcentajes</a:t>
            </a:r>
            <a:r>
              <a:rPr lang="es-ES" sz="3800" dirty="0" smtClean="0"/>
              <a:t>.</a:t>
            </a:r>
          </a:p>
          <a:p>
            <a:pPr marL="0" lvl="0" indent="0">
              <a:buNone/>
            </a:pPr>
            <a:endParaRPr lang="es-ES" sz="3800" dirty="0"/>
          </a:p>
          <a:p>
            <a:pPr marL="0" lvl="0" indent="0">
              <a:buNone/>
            </a:pPr>
            <a:r>
              <a:rPr lang="es-ES" sz="3800" dirty="0" smtClean="0"/>
              <a:t>Por </a:t>
            </a:r>
            <a:r>
              <a:rPr lang="es-ES" sz="3800" dirty="0"/>
              <a:t>ejemplo cuando se utilizan grasas o aceites para aumentar el contenido de energía  de la dieta (Dietas de alta densidad energética) se debe también aumentar la concentración de los aminoácidos manteniendo constante la relación Lisina: Energía </a:t>
            </a:r>
            <a:r>
              <a:rPr lang="es-ES" sz="3800" dirty="0" err="1"/>
              <a:t>Metabolizable</a:t>
            </a:r>
            <a:r>
              <a:rPr lang="es-ES" sz="3800" dirty="0"/>
              <a:t>. </a:t>
            </a:r>
            <a:endParaRPr lang="es-AR" sz="3800" dirty="0"/>
          </a:p>
          <a:p>
            <a:pPr marL="0" indent="0">
              <a:buNone/>
            </a:pPr>
            <a:r>
              <a:rPr lang="es-ES" b="1" dirty="0"/>
              <a:t> </a:t>
            </a:r>
            <a:endParaRPr lang="es-AR" dirty="0"/>
          </a:p>
          <a:p>
            <a:endParaRPr lang="es-AR" dirty="0"/>
          </a:p>
        </p:txBody>
      </p:sp>
    </p:spTree>
    <p:extLst>
      <p:ext uri="{BB962C8B-B14F-4D97-AF65-F5344CB8AC3E}">
        <p14:creationId xmlns:p14="http://schemas.microsoft.com/office/powerpoint/2010/main" val="4039547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341397678"/>
              </p:ext>
            </p:extLst>
          </p:nvPr>
        </p:nvGraphicFramePr>
        <p:xfrm>
          <a:off x="677386" y="1040765"/>
          <a:ext cx="7927061" cy="5052525"/>
        </p:xfrm>
        <a:graphic>
          <a:graphicData uri="http://schemas.openxmlformats.org/drawingml/2006/table">
            <a:tbl>
              <a:tblPr/>
              <a:tblGrid>
                <a:gridCol w="2553697"/>
                <a:gridCol w="819753"/>
                <a:gridCol w="910979"/>
                <a:gridCol w="1821316"/>
                <a:gridCol w="1821316"/>
              </a:tblGrid>
              <a:tr h="291784">
                <a:tc rowSpan="2">
                  <a:txBody>
                    <a:bodyPr/>
                    <a:lstStyle/>
                    <a:p>
                      <a:pPr algn="ctr">
                        <a:spcAft>
                          <a:spcPts val="0"/>
                        </a:spcAft>
                      </a:pPr>
                      <a:r>
                        <a:rPr lang="es-ES" sz="1200" b="1">
                          <a:effectLst/>
                          <a:latin typeface="Arial"/>
                          <a:ea typeface="Times New Roman"/>
                          <a:cs typeface="Times New Roman"/>
                        </a:rPr>
                        <a:t> </a:t>
                      </a:r>
                      <a:endParaRPr lang="es-AR" sz="1100">
                        <a:effectLst/>
                        <a:latin typeface="Arial"/>
                        <a:ea typeface="Times New Roman"/>
                        <a:cs typeface="Times New Roman"/>
                      </a:endParaRPr>
                    </a:p>
                    <a:p>
                      <a:pPr algn="ctr">
                        <a:spcAft>
                          <a:spcPts val="0"/>
                        </a:spcAft>
                      </a:pPr>
                      <a:r>
                        <a:rPr lang="es-ES" sz="1200" b="1">
                          <a:effectLst/>
                          <a:latin typeface="Arial"/>
                          <a:ea typeface="Times New Roman"/>
                          <a:cs typeface="Times New Roman"/>
                        </a:rPr>
                        <a:t>CATEGORIAS</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ctr">
                        <a:spcAft>
                          <a:spcPts val="0"/>
                        </a:spcAft>
                      </a:pPr>
                      <a:r>
                        <a:rPr lang="es-ES" sz="1200" b="1">
                          <a:effectLst/>
                          <a:latin typeface="Arial"/>
                          <a:ea typeface="Times New Roman"/>
                          <a:cs typeface="Times New Roman"/>
                        </a:rPr>
                        <a:t>E. M.</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ctr">
                        <a:spcAft>
                          <a:spcPts val="0"/>
                        </a:spcAft>
                      </a:pPr>
                      <a:r>
                        <a:rPr lang="es-ES" sz="1200" b="1">
                          <a:effectLst/>
                          <a:latin typeface="Arial"/>
                          <a:ea typeface="Times New Roman"/>
                          <a:cs typeface="Times New Roman"/>
                        </a:rPr>
                        <a:t>P. B.</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ctr">
                        <a:spcAft>
                          <a:spcPts val="0"/>
                        </a:spcAft>
                      </a:pPr>
                      <a:r>
                        <a:rPr lang="es-ES" sz="1200" b="1">
                          <a:effectLst/>
                          <a:latin typeface="Arial"/>
                          <a:ea typeface="Times New Roman"/>
                          <a:cs typeface="Times New Roman"/>
                        </a:rPr>
                        <a:t>LISINA TOTAL</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ctr">
                        <a:spcAft>
                          <a:spcPts val="0"/>
                        </a:spcAft>
                      </a:pPr>
                      <a:r>
                        <a:rPr lang="es-ES" sz="1200" b="1">
                          <a:effectLst/>
                          <a:latin typeface="Arial"/>
                          <a:ea typeface="Times New Roman"/>
                          <a:cs typeface="Times New Roman"/>
                        </a:rPr>
                        <a:t>LISINA:E. M.</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9D9D9"/>
                      </a:bgClr>
                    </a:pattFill>
                  </a:tcPr>
                </a:tc>
              </a:tr>
              <a:tr h="583569">
                <a:tc vMerge="1">
                  <a:txBody>
                    <a:bodyPr/>
                    <a:lstStyle/>
                    <a:p>
                      <a:endParaRPr lang="es-AR"/>
                    </a:p>
                  </a:txBody>
                  <a:tcPr/>
                </a:tc>
                <a:tc>
                  <a:txBody>
                    <a:bodyPr/>
                    <a:lstStyle/>
                    <a:p>
                      <a:pPr algn="ctr">
                        <a:spcAft>
                          <a:spcPts val="0"/>
                        </a:spcAft>
                      </a:pPr>
                      <a:r>
                        <a:rPr lang="es-ES" sz="1200" b="1">
                          <a:effectLst/>
                          <a:latin typeface="Arial"/>
                          <a:ea typeface="Times New Roman"/>
                          <a:cs typeface="Times New Roman"/>
                        </a:rPr>
                        <a:t> </a:t>
                      </a:r>
                      <a:endParaRPr lang="es-AR" sz="1100">
                        <a:effectLst/>
                        <a:latin typeface="Arial"/>
                        <a:ea typeface="Times New Roman"/>
                        <a:cs typeface="Times New Roman"/>
                      </a:endParaRPr>
                    </a:p>
                    <a:p>
                      <a:pPr algn="ctr">
                        <a:spcAft>
                          <a:spcPts val="0"/>
                        </a:spcAft>
                      </a:pPr>
                      <a:r>
                        <a:rPr lang="es-ES" sz="1200" b="1">
                          <a:effectLst/>
                          <a:latin typeface="Arial"/>
                          <a:ea typeface="Times New Roman"/>
                          <a:cs typeface="Times New Roman"/>
                        </a:rPr>
                        <a:t>Kcal/kg.</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ctr">
                        <a:spcAft>
                          <a:spcPts val="0"/>
                        </a:spcAft>
                      </a:pPr>
                      <a:r>
                        <a:rPr lang="es-ES" sz="1200" b="1">
                          <a:effectLst/>
                          <a:latin typeface="Arial"/>
                          <a:ea typeface="Times New Roman"/>
                          <a:cs typeface="Times New Roman"/>
                        </a:rPr>
                        <a:t> </a:t>
                      </a:r>
                      <a:endParaRPr lang="es-AR" sz="1100">
                        <a:effectLst/>
                        <a:latin typeface="Arial"/>
                        <a:ea typeface="Times New Roman"/>
                        <a:cs typeface="Times New Roman"/>
                      </a:endParaRPr>
                    </a:p>
                    <a:p>
                      <a:pPr algn="ctr">
                        <a:spcAft>
                          <a:spcPts val="0"/>
                        </a:spcAft>
                      </a:pPr>
                      <a:r>
                        <a:rPr lang="es-ES" sz="1200" b="1">
                          <a:effectLst/>
                          <a:latin typeface="Arial"/>
                          <a:ea typeface="Times New Roman"/>
                          <a:cs typeface="Times New Roman"/>
                        </a:rPr>
                        <a:t>%</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ctr">
                        <a:spcAft>
                          <a:spcPts val="0"/>
                        </a:spcAft>
                      </a:pPr>
                      <a:r>
                        <a:rPr lang="es-ES" sz="1200" b="1">
                          <a:effectLst/>
                          <a:latin typeface="Arial"/>
                          <a:ea typeface="Times New Roman"/>
                          <a:cs typeface="Times New Roman"/>
                        </a:rPr>
                        <a:t> </a:t>
                      </a:r>
                      <a:endParaRPr lang="es-AR" sz="1100">
                        <a:effectLst/>
                        <a:latin typeface="Arial"/>
                        <a:ea typeface="Times New Roman"/>
                        <a:cs typeface="Times New Roman"/>
                      </a:endParaRPr>
                    </a:p>
                    <a:p>
                      <a:pPr algn="ctr">
                        <a:spcAft>
                          <a:spcPts val="0"/>
                        </a:spcAft>
                      </a:pPr>
                      <a:r>
                        <a:rPr lang="es-ES" sz="1200" b="1">
                          <a:effectLst/>
                          <a:latin typeface="Arial"/>
                          <a:ea typeface="Times New Roman"/>
                          <a:cs typeface="Times New Roman"/>
                        </a:rPr>
                        <a:t>%</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ctr">
                        <a:spcAft>
                          <a:spcPts val="0"/>
                        </a:spcAft>
                      </a:pPr>
                      <a:r>
                        <a:rPr lang="es-ES" sz="1200" b="1">
                          <a:effectLst/>
                          <a:latin typeface="Arial"/>
                          <a:ea typeface="Times New Roman"/>
                          <a:cs typeface="Times New Roman"/>
                        </a:rPr>
                        <a:t>Gr. Lisina / Mcal E. M.</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9D9D9"/>
                      </a:bgClr>
                    </a:pattFill>
                  </a:tcPr>
                </a:tc>
              </a:tr>
              <a:tr h="383980">
                <a:tc>
                  <a:txBody>
                    <a:bodyPr/>
                    <a:lstStyle/>
                    <a:p>
                      <a:pPr algn="ctr">
                        <a:spcAft>
                          <a:spcPts val="0"/>
                        </a:spcAft>
                      </a:pPr>
                      <a:r>
                        <a:rPr lang="es-ES" sz="1200" b="1">
                          <a:effectLst/>
                          <a:latin typeface="Arial"/>
                          <a:ea typeface="Times New Roman"/>
                          <a:cs typeface="Times New Roman"/>
                        </a:rPr>
                        <a:t> </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a:effectLst/>
                          <a:latin typeface="Arial"/>
                          <a:ea typeface="Times New Roman"/>
                          <a:cs typeface="Times New Roman"/>
                        </a:rPr>
                        <a:t> </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a:effectLst/>
                          <a:latin typeface="Arial"/>
                          <a:ea typeface="Times New Roman"/>
                          <a:cs typeface="Times New Roman"/>
                        </a:rPr>
                        <a:t> </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a:effectLst/>
                          <a:latin typeface="Arial"/>
                          <a:ea typeface="Times New Roman"/>
                          <a:cs typeface="Times New Roman"/>
                        </a:rPr>
                        <a:t> </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a:effectLst/>
                          <a:latin typeface="Arial"/>
                          <a:ea typeface="Times New Roman"/>
                          <a:cs typeface="Times New Roman"/>
                        </a:rPr>
                        <a:t> </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784">
                <a:tc>
                  <a:txBody>
                    <a:bodyPr/>
                    <a:lstStyle/>
                    <a:p>
                      <a:pPr algn="ctr">
                        <a:spcAft>
                          <a:spcPts val="0"/>
                        </a:spcAft>
                      </a:pPr>
                      <a:r>
                        <a:rPr lang="es-ES" sz="1200" b="1">
                          <a:effectLst/>
                          <a:latin typeface="Arial"/>
                          <a:ea typeface="Times New Roman"/>
                          <a:cs typeface="Times New Roman"/>
                        </a:rPr>
                        <a:t>LECHONES</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FF00"/>
                      </a:fgClr>
                      <a:bgClr>
                        <a:srgbClr val="F7FFF7"/>
                      </a:bgClr>
                    </a:pattFill>
                  </a:tcPr>
                </a:tc>
                <a:tc>
                  <a:txBody>
                    <a:bodyPr/>
                    <a:lstStyle/>
                    <a:p>
                      <a:pPr algn="ctr">
                        <a:spcAft>
                          <a:spcPts val="0"/>
                        </a:spcAft>
                      </a:pPr>
                      <a:r>
                        <a:rPr lang="es-ES" sz="1200" b="1">
                          <a:effectLst/>
                          <a:latin typeface="Arial"/>
                          <a:ea typeface="Times New Roman"/>
                          <a:cs typeface="Times New Roman"/>
                        </a:rPr>
                        <a:t> </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FF00"/>
                      </a:fgClr>
                      <a:bgClr>
                        <a:srgbClr val="F7FFF7"/>
                      </a:bgClr>
                    </a:pattFill>
                  </a:tcPr>
                </a:tc>
                <a:tc>
                  <a:txBody>
                    <a:bodyPr/>
                    <a:lstStyle/>
                    <a:p>
                      <a:pPr algn="ctr">
                        <a:spcAft>
                          <a:spcPts val="0"/>
                        </a:spcAft>
                      </a:pPr>
                      <a:r>
                        <a:rPr lang="es-ES" sz="1200" b="1">
                          <a:effectLst/>
                          <a:latin typeface="Arial"/>
                          <a:ea typeface="Times New Roman"/>
                          <a:cs typeface="Times New Roman"/>
                        </a:rPr>
                        <a:t> </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FF00"/>
                      </a:fgClr>
                      <a:bgClr>
                        <a:srgbClr val="F7FFF7"/>
                      </a:bgClr>
                    </a:pattFill>
                  </a:tcPr>
                </a:tc>
                <a:tc>
                  <a:txBody>
                    <a:bodyPr/>
                    <a:lstStyle/>
                    <a:p>
                      <a:pPr algn="ctr">
                        <a:spcAft>
                          <a:spcPts val="0"/>
                        </a:spcAft>
                      </a:pPr>
                      <a:r>
                        <a:rPr lang="es-ES" sz="1200" b="1">
                          <a:effectLst/>
                          <a:latin typeface="Arial"/>
                          <a:ea typeface="Times New Roman"/>
                          <a:cs typeface="Times New Roman"/>
                        </a:rPr>
                        <a:t> </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FF00"/>
                      </a:fgClr>
                      <a:bgClr>
                        <a:srgbClr val="F7FFF7"/>
                      </a:bgClr>
                    </a:pattFill>
                  </a:tcPr>
                </a:tc>
                <a:tc>
                  <a:txBody>
                    <a:bodyPr/>
                    <a:lstStyle/>
                    <a:p>
                      <a:pPr algn="ctr">
                        <a:spcAft>
                          <a:spcPts val="0"/>
                        </a:spcAft>
                      </a:pPr>
                      <a:r>
                        <a:rPr lang="es-ES" sz="1200" b="1">
                          <a:effectLst/>
                          <a:latin typeface="Arial"/>
                          <a:ea typeface="Times New Roman"/>
                          <a:cs typeface="Times New Roman"/>
                        </a:rPr>
                        <a:t> </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0000"/>
                      </a:fgClr>
                      <a:bgClr>
                        <a:srgbClr val="D9D9D9"/>
                      </a:bgClr>
                    </a:pattFill>
                  </a:tcPr>
                </a:tc>
              </a:tr>
              <a:tr h="291784">
                <a:tc>
                  <a:txBody>
                    <a:bodyPr/>
                    <a:lstStyle/>
                    <a:p>
                      <a:pPr algn="ctr">
                        <a:spcAft>
                          <a:spcPts val="0"/>
                        </a:spcAft>
                      </a:pPr>
                      <a:r>
                        <a:rPr lang="es-ES" sz="1200" b="1">
                          <a:effectLst/>
                          <a:latin typeface="Arial"/>
                          <a:ea typeface="Times New Roman"/>
                          <a:cs typeface="Times New Roman"/>
                        </a:rPr>
                        <a:t>&lt; 10 Kg.</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a:effectLst/>
                          <a:latin typeface="Arial"/>
                          <a:ea typeface="Times New Roman"/>
                          <a:cs typeface="Times New Roman"/>
                        </a:rPr>
                        <a:t>3.460</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a:effectLst/>
                          <a:latin typeface="Arial"/>
                          <a:ea typeface="Times New Roman"/>
                          <a:cs typeface="Times New Roman"/>
                        </a:rPr>
                        <a:t>20.0</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a:effectLst/>
                          <a:latin typeface="Arial"/>
                          <a:ea typeface="Times New Roman"/>
                          <a:cs typeface="Times New Roman"/>
                        </a:rPr>
                        <a:t>1,60</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a:effectLst/>
                          <a:latin typeface="Arial"/>
                          <a:ea typeface="Times New Roman"/>
                          <a:cs typeface="Times New Roman"/>
                        </a:rPr>
                        <a:t>4,60</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000000"/>
                      </a:fgClr>
                      <a:bgClr>
                        <a:srgbClr val="F2F2F2"/>
                      </a:bgClr>
                    </a:pattFill>
                  </a:tcPr>
                </a:tc>
              </a:tr>
              <a:tr h="291784">
                <a:tc>
                  <a:txBody>
                    <a:bodyPr/>
                    <a:lstStyle/>
                    <a:p>
                      <a:pPr algn="ctr">
                        <a:spcAft>
                          <a:spcPts val="0"/>
                        </a:spcAft>
                      </a:pPr>
                      <a:r>
                        <a:rPr lang="es-ES" sz="1200" b="1">
                          <a:effectLst/>
                          <a:latin typeface="Arial"/>
                          <a:ea typeface="Times New Roman"/>
                          <a:cs typeface="Times New Roman"/>
                        </a:rPr>
                        <a:t>10-19 Kg.</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a:effectLst/>
                          <a:latin typeface="Arial"/>
                          <a:ea typeface="Times New Roman"/>
                          <a:cs typeface="Times New Roman"/>
                        </a:rPr>
                        <a:t>3.350</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a:effectLst/>
                          <a:latin typeface="Arial"/>
                          <a:ea typeface="Times New Roman"/>
                          <a:cs typeface="Times New Roman"/>
                        </a:rPr>
                        <a:t>18,0</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a:effectLst/>
                          <a:latin typeface="Arial"/>
                          <a:ea typeface="Times New Roman"/>
                          <a:cs typeface="Times New Roman"/>
                        </a:rPr>
                        <a:t>1,40</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a:effectLst/>
                          <a:latin typeface="Arial"/>
                          <a:ea typeface="Times New Roman"/>
                          <a:cs typeface="Times New Roman"/>
                        </a:rPr>
                        <a:t>4.20</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000000"/>
                      </a:fgClr>
                      <a:bgClr>
                        <a:srgbClr val="F2F2F2"/>
                      </a:bgClr>
                    </a:pattFill>
                  </a:tcPr>
                </a:tc>
              </a:tr>
              <a:tr h="291784">
                <a:tc>
                  <a:txBody>
                    <a:bodyPr/>
                    <a:lstStyle/>
                    <a:p>
                      <a:pPr algn="ctr">
                        <a:spcAft>
                          <a:spcPts val="0"/>
                        </a:spcAft>
                      </a:pPr>
                      <a:r>
                        <a:rPr lang="es-ES" sz="1200" b="1">
                          <a:effectLst/>
                          <a:latin typeface="Arial"/>
                          <a:ea typeface="Times New Roman"/>
                          <a:cs typeface="Times New Roman"/>
                        </a:rPr>
                        <a:t>20-30 Kg.</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a:effectLst/>
                          <a:latin typeface="Arial"/>
                          <a:ea typeface="Times New Roman"/>
                          <a:cs typeface="Times New Roman"/>
                        </a:rPr>
                        <a:t>3.290</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a:effectLst/>
                          <a:latin typeface="Arial"/>
                          <a:ea typeface="Times New Roman"/>
                          <a:cs typeface="Times New Roman"/>
                        </a:rPr>
                        <a:t>17.0</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a:effectLst/>
                          <a:latin typeface="Arial"/>
                          <a:ea typeface="Times New Roman"/>
                          <a:cs typeface="Times New Roman"/>
                        </a:rPr>
                        <a:t>1,15</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a:effectLst/>
                          <a:latin typeface="Arial"/>
                          <a:ea typeface="Times New Roman"/>
                          <a:cs typeface="Times New Roman"/>
                        </a:rPr>
                        <a:t>3.50</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000000"/>
                      </a:fgClr>
                      <a:bgClr>
                        <a:srgbClr val="F2F2F2"/>
                      </a:bgClr>
                    </a:pattFill>
                  </a:tcPr>
                </a:tc>
              </a:tr>
              <a:tr h="291784">
                <a:tc>
                  <a:txBody>
                    <a:bodyPr/>
                    <a:lstStyle/>
                    <a:p>
                      <a:pPr algn="ctr">
                        <a:spcAft>
                          <a:spcPts val="0"/>
                        </a:spcAft>
                      </a:pPr>
                      <a:r>
                        <a:rPr lang="es-ES" sz="1200" b="1">
                          <a:effectLst/>
                          <a:latin typeface="Arial"/>
                          <a:ea typeface="Times New Roman"/>
                          <a:cs typeface="Times New Roman"/>
                        </a:rPr>
                        <a:t> </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a:effectLst/>
                          <a:latin typeface="Arial"/>
                          <a:ea typeface="Times New Roman"/>
                          <a:cs typeface="Times New Roman"/>
                        </a:rPr>
                        <a:t> </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a:effectLst/>
                          <a:latin typeface="Arial"/>
                          <a:ea typeface="Times New Roman"/>
                          <a:cs typeface="Times New Roman"/>
                        </a:rPr>
                        <a:t> </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a:effectLst/>
                          <a:latin typeface="Arial"/>
                          <a:ea typeface="Times New Roman"/>
                          <a:cs typeface="Times New Roman"/>
                        </a:rPr>
                        <a:t> </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a:effectLst/>
                          <a:latin typeface="Arial"/>
                          <a:ea typeface="Times New Roman"/>
                          <a:cs typeface="Times New Roman"/>
                        </a:rPr>
                        <a:t> </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784">
                <a:tc>
                  <a:txBody>
                    <a:bodyPr/>
                    <a:lstStyle/>
                    <a:p>
                      <a:pPr algn="ctr">
                        <a:spcAft>
                          <a:spcPts val="0"/>
                        </a:spcAft>
                      </a:pPr>
                      <a:r>
                        <a:rPr lang="es-ES" sz="1200" b="1">
                          <a:effectLst/>
                          <a:latin typeface="Arial"/>
                          <a:ea typeface="Times New Roman"/>
                          <a:cs typeface="Times New Roman"/>
                        </a:rPr>
                        <a:t>CRECIMIENTO-TERMINACION</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FF00"/>
                      </a:fgClr>
                      <a:bgClr>
                        <a:srgbClr val="F7FFF7"/>
                      </a:bgClr>
                    </a:pattFill>
                  </a:tcPr>
                </a:tc>
                <a:tc>
                  <a:txBody>
                    <a:bodyPr/>
                    <a:lstStyle/>
                    <a:p>
                      <a:pPr algn="ctr">
                        <a:spcAft>
                          <a:spcPts val="0"/>
                        </a:spcAft>
                      </a:pPr>
                      <a:r>
                        <a:rPr lang="es-ES" sz="1200" b="1">
                          <a:effectLst/>
                          <a:latin typeface="Arial"/>
                          <a:ea typeface="Times New Roman"/>
                          <a:cs typeface="Times New Roman"/>
                        </a:rPr>
                        <a:t> </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FF00"/>
                      </a:fgClr>
                      <a:bgClr>
                        <a:srgbClr val="F7FFF7"/>
                      </a:bgClr>
                    </a:pattFill>
                  </a:tcPr>
                </a:tc>
                <a:tc>
                  <a:txBody>
                    <a:bodyPr/>
                    <a:lstStyle/>
                    <a:p>
                      <a:pPr algn="ctr">
                        <a:spcAft>
                          <a:spcPts val="0"/>
                        </a:spcAft>
                      </a:pPr>
                      <a:r>
                        <a:rPr lang="es-ES" sz="1200" b="1">
                          <a:effectLst/>
                          <a:latin typeface="Arial"/>
                          <a:ea typeface="Times New Roman"/>
                          <a:cs typeface="Times New Roman"/>
                        </a:rPr>
                        <a:t> </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FF00"/>
                      </a:fgClr>
                      <a:bgClr>
                        <a:srgbClr val="F7FFF7"/>
                      </a:bgClr>
                    </a:pattFill>
                  </a:tcPr>
                </a:tc>
                <a:tc>
                  <a:txBody>
                    <a:bodyPr/>
                    <a:lstStyle/>
                    <a:p>
                      <a:pPr algn="ctr">
                        <a:spcAft>
                          <a:spcPts val="0"/>
                        </a:spcAft>
                      </a:pPr>
                      <a:r>
                        <a:rPr lang="es-ES" sz="1200" b="1">
                          <a:effectLst/>
                          <a:latin typeface="Arial"/>
                          <a:ea typeface="Times New Roman"/>
                          <a:cs typeface="Times New Roman"/>
                        </a:rPr>
                        <a:t> </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FF00"/>
                      </a:fgClr>
                      <a:bgClr>
                        <a:srgbClr val="F7FFF7"/>
                      </a:bgClr>
                    </a:pattFill>
                  </a:tcPr>
                </a:tc>
                <a:tc>
                  <a:txBody>
                    <a:bodyPr/>
                    <a:lstStyle/>
                    <a:p>
                      <a:pPr algn="ctr">
                        <a:spcAft>
                          <a:spcPts val="0"/>
                        </a:spcAft>
                      </a:pPr>
                      <a:r>
                        <a:rPr lang="es-ES" sz="1200" b="1">
                          <a:effectLst/>
                          <a:latin typeface="Arial"/>
                          <a:ea typeface="Times New Roman"/>
                          <a:cs typeface="Times New Roman"/>
                        </a:rPr>
                        <a:t> </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0000"/>
                      </a:fgClr>
                      <a:bgClr>
                        <a:srgbClr val="D9D9D9"/>
                      </a:bgClr>
                    </a:pattFill>
                  </a:tcPr>
                </a:tc>
              </a:tr>
              <a:tr h="291784">
                <a:tc>
                  <a:txBody>
                    <a:bodyPr/>
                    <a:lstStyle/>
                    <a:p>
                      <a:pPr algn="ctr">
                        <a:spcAft>
                          <a:spcPts val="0"/>
                        </a:spcAft>
                      </a:pPr>
                      <a:r>
                        <a:rPr lang="es-ES" sz="1200" b="1">
                          <a:effectLst/>
                          <a:latin typeface="Arial"/>
                          <a:ea typeface="Times New Roman"/>
                          <a:cs typeface="Times New Roman"/>
                        </a:rPr>
                        <a:t>20-40 Kg.</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a:effectLst/>
                          <a:latin typeface="Arial"/>
                          <a:ea typeface="Times New Roman"/>
                          <a:cs typeface="Times New Roman"/>
                        </a:rPr>
                        <a:t>3.220</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a:effectLst/>
                          <a:latin typeface="Arial"/>
                          <a:ea typeface="Times New Roman"/>
                          <a:cs typeface="Times New Roman"/>
                        </a:rPr>
                        <a:t>16.0</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a:effectLst/>
                          <a:latin typeface="Arial"/>
                          <a:ea typeface="Times New Roman"/>
                          <a:cs typeface="Times New Roman"/>
                        </a:rPr>
                        <a:t>1,05</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a:effectLst/>
                          <a:latin typeface="Arial"/>
                          <a:ea typeface="Times New Roman"/>
                          <a:cs typeface="Times New Roman"/>
                        </a:rPr>
                        <a:t>3.30</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000000"/>
                      </a:fgClr>
                      <a:bgClr>
                        <a:srgbClr val="F2F2F2"/>
                      </a:bgClr>
                    </a:pattFill>
                  </a:tcPr>
                </a:tc>
              </a:tr>
              <a:tr h="291784">
                <a:tc>
                  <a:txBody>
                    <a:bodyPr/>
                    <a:lstStyle/>
                    <a:p>
                      <a:pPr algn="ctr">
                        <a:spcAft>
                          <a:spcPts val="0"/>
                        </a:spcAft>
                      </a:pPr>
                      <a:r>
                        <a:rPr lang="es-ES" sz="1200" b="1">
                          <a:effectLst/>
                          <a:latin typeface="Arial"/>
                          <a:ea typeface="Times New Roman"/>
                          <a:cs typeface="Times New Roman"/>
                        </a:rPr>
                        <a:t>40-70 Kg.</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a:effectLst/>
                          <a:latin typeface="Arial"/>
                          <a:ea typeface="Times New Roman"/>
                          <a:cs typeface="Times New Roman"/>
                        </a:rPr>
                        <a:t>3.150</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a:effectLst/>
                          <a:latin typeface="Arial"/>
                          <a:ea typeface="Times New Roman"/>
                          <a:cs typeface="Times New Roman"/>
                        </a:rPr>
                        <a:t>14.5</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a:effectLst/>
                          <a:latin typeface="Arial"/>
                          <a:ea typeface="Times New Roman"/>
                          <a:cs typeface="Times New Roman"/>
                        </a:rPr>
                        <a:t>0,95</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a:effectLst/>
                          <a:latin typeface="Arial"/>
                          <a:ea typeface="Times New Roman"/>
                          <a:cs typeface="Times New Roman"/>
                        </a:rPr>
                        <a:t>3.00</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000000"/>
                      </a:fgClr>
                      <a:bgClr>
                        <a:srgbClr val="F2F2F2"/>
                      </a:bgClr>
                    </a:pattFill>
                  </a:tcPr>
                </a:tc>
              </a:tr>
              <a:tr h="291784">
                <a:tc>
                  <a:txBody>
                    <a:bodyPr/>
                    <a:lstStyle/>
                    <a:p>
                      <a:pPr algn="ctr">
                        <a:spcAft>
                          <a:spcPts val="0"/>
                        </a:spcAft>
                      </a:pPr>
                      <a:r>
                        <a:rPr lang="es-ES" sz="1200" b="1">
                          <a:effectLst/>
                          <a:latin typeface="Arial"/>
                          <a:ea typeface="Times New Roman"/>
                          <a:cs typeface="Times New Roman"/>
                        </a:rPr>
                        <a:t>70-105 Kg.</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a:effectLst/>
                          <a:latin typeface="Arial"/>
                          <a:ea typeface="Times New Roman"/>
                          <a:cs typeface="Times New Roman"/>
                        </a:rPr>
                        <a:t>3.100</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a:effectLst/>
                          <a:latin typeface="Arial"/>
                          <a:ea typeface="Times New Roman"/>
                          <a:cs typeface="Times New Roman"/>
                        </a:rPr>
                        <a:t>13.5</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a:effectLst/>
                          <a:latin typeface="Arial"/>
                          <a:ea typeface="Times New Roman"/>
                          <a:cs typeface="Times New Roman"/>
                        </a:rPr>
                        <a:t>0,82</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a:effectLst/>
                          <a:latin typeface="Arial"/>
                          <a:ea typeface="Times New Roman"/>
                          <a:cs typeface="Times New Roman"/>
                        </a:rPr>
                        <a:t>2.60</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000000"/>
                      </a:fgClr>
                      <a:bgClr>
                        <a:srgbClr val="F2F2F2"/>
                      </a:bgClr>
                    </a:pattFill>
                  </a:tcPr>
                </a:tc>
              </a:tr>
              <a:tr h="291784">
                <a:tc>
                  <a:txBody>
                    <a:bodyPr/>
                    <a:lstStyle/>
                    <a:p>
                      <a:pPr algn="ctr">
                        <a:spcAft>
                          <a:spcPts val="0"/>
                        </a:spcAft>
                      </a:pPr>
                      <a:r>
                        <a:rPr lang="es-ES" sz="1200" b="1">
                          <a:effectLst/>
                          <a:latin typeface="Arial"/>
                          <a:ea typeface="Times New Roman"/>
                          <a:cs typeface="Times New Roman"/>
                        </a:rPr>
                        <a:t> </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a:effectLst/>
                          <a:latin typeface="Arial"/>
                          <a:ea typeface="Times New Roman"/>
                          <a:cs typeface="Times New Roman"/>
                        </a:rPr>
                        <a:t> </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a:effectLst/>
                          <a:latin typeface="Arial"/>
                          <a:ea typeface="Times New Roman"/>
                          <a:cs typeface="Times New Roman"/>
                        </a:rPr>
                        <a:t> </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a:effectLst/>
                          <a:latin typeface="Arial"/>
                          <a:ea typeface="Times New Roman"/>
                          <a:cs typeface="Times New Roman"/>
                        </a:rPr>
                        <a:t> </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a:effectLst/>
                          <a:latin typeface="Arial"/>
                          <a:ea typeface="Times New Roman"/>
                          <a:cs typeface="Times New Roman"/>
                        </a:rPr>
                        <a:t> </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784">
                <a:tc>
                  <a:txBody>
                    <a:bodyPr/>
                    <a:lstStyle/>
                    <a:p>
                      <a:pPr algn="ctr">
                        <a:spcAft>
                          <a:spcPts val="0"/>
                        </a:spcAft>
                      </a:pPr>
                      <a:r>
                        <a:rPr lang="es-ES" sz="1200" b="1">
                          <a:effectLst/>
                          <a:latin typeface="Arial"/>
                          <a:ea typeface="Times New Roman"/>
                          <a:cs typeface="Times New Roman"/>
                        </a:rPr>
                        <a:t>CERDAS</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FF00"/>
                      </a:fgClr>
                      <a:bgClr>
                        <a:srgbClr val="F7FFF7"/>
                      </a:bgClr>
                    </a:pattFill>
                  </a:tcPr>
                </a:tc>
                <a:tc>
                  <a:txBody>
                    <a:bodyPr/>
                    <a:lstStyle/>
                    <a:p>
                      <a:pPr algn="ctr">
                        <a:spcAft>
                          <a:spcPts val="0"/>
                        </a:spcAft>
                      </a:pPr>
                      <a:r>
                        <a:rPr lang="es-ES" sz="1200" b="1">
                          <a:effectLst/>
                          <a:latin typeface="Arial"/>
                          <a:ea typeface="Times New Roman"/>
                          <a:cs typeface="Times New Roman"/>
                        </a:rPr>
                        <a:t> </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FF00"/>
                      </a:fgClr>
                      <a:bgClr>
                        <a:srgbClr val="F7FFF7"/>
                      </a:bgClr>
                    </a:pattFill>
                  </a:tcPr>
                </a:tc>
                <a:tc>
                  <a:txBody>
                    <a:bodyPr/>
                    <a:lstStyle/>
                    <a:p>
                      <a:pPr algn="ctr">
                        <a:spcAft>
                          <a:spcPts val="0"/>
                        </a:spcAft>
                      </a:pPr>
                      <a:r>
                        <a:rPr lang="es-ES" sz="1200" b="1">
                          <a:effectLst/>
                          <a:latin typeface="Arial"/>
                          <a:ea typeface="Times New Roman"/>
                          <a:cs typeface="Times New Roman"/>
                        </a:rPr>
                        <a:t> </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FF00"/>
                      </a:fgClr>
                      <a:bgClr>
                        <a:srgbClr val="F7FFF7"/>
                      </a:bgClr>
                    </a:pattFill>
                  </a:tcPr>
                </a:tc>
                <a:tc>
                  <a:txBody>
                    <a:bodyPr/>
                    <a:lstStyle/>
                    <a:p>
                      <a:pPr algn="ctr">
                        <a:spcAft>
                          <a:spcPts val="0"/>
                        </a:spcAft>
                      </a:pPr>
                      <a:r>
                        <a:rPr lang="es-ES" sz="1200" b="1">
                          <a:effectLst/>
                          <a:latin typeface="Arial"/>
                          <a:ea typeface="Times New Roman"/>
                          <a:cs typeface="Times New Roman"/>
                        </a:rPr>
                        <a:t> </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FF00"/>
                      </a:fgClr>
                      <a:bgClr>
                        <a:srgbClr val="F7FFF7"/>
                      </a:bgClr>
                    </a:pattFill>
                  </a:tcPr>
                </a:tc>
                <a:tc>
                  <a:txBody>
                    <a:bodyPr/>
                    <a:lstStyle/>
                    <a:p>
                      <a:pPr algn="ctr">
                        <a:spcAft>
                          <a:spcPts val="0"/>
                        </a:spcAft>
                      </a:pPr>
                      <a:r>
                        <a:rPr lang="es-ES" sz="1200" b="1">
                          <a:effectLst/>
                          <a:latin typeface="Arial"/>
                          <a:ea typeface="Times New Roman"/>
                          <a:cs typeface="Times New Roman"/>
                        </a:rPr>
                        <a:t> </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0000"/>
                      </a:fgClr>
                      <a:bgClr>
                        <a:srgbClr val="D9D9D9"/>
                      </a:bgClr>
                    </a:pattFill>
                  </a:tcPr>
                </a:tc>
              </a:tr>
              <a:tr h="291784">
                <a:tc>
                  <a:txBody>
                    <a:bodyPr/>
                    <a:lstStyle/>
                    <a:p>
                      <a:pPr algn="ctr">
                        <a:spcAft>
                          <a:spcPts val="0"/>
                        </a:spcAft>
                      </a:pPr>
                      <a:r>
                        <a:rPr lang="es-ES" sz="1200" b="1">
                          <a:effectLst/>
                          <a:latin typeface="Arial"/>
                          <a:ea typeface="Times New Roman"/>
                          <a:cs typeface="Times New Roman"/>
                        </a:rPr>
                        <a:t>Gestación</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a:effectLst/>
                          <a:latin typeface="Arial"/>
                          <a:ea typeface="Times New Roman"/>
                          <a:cs typeface="Times New Roman"/>
                        </a:rPr>
                        <a:t>2.870</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a:effectLst/>
                          <a:latin typeface="Arial"/>
                          <a:ea typeface="Times New Roman"/>
                          <a:cs typeface="Times New Roman"/>
                        </a:rPr>
                        <a:t>12.5</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a:effectLst/>
                          <a:latin typeface="Arial"/>
                          <a:ea typeface="Times New Roman"/>
                          <a:cs typeface="Times New Roman"/>
                        </a:rPr>
                        <a:t>0,70</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a:effectLst/>
                          <a:latin typeface="Arial"/>
                          <a:ea typeface="Times New Roman"/>
                          <a:cs typeface="Times New Roman"/>
                        </a:rPr>
                        <a:t>2.40</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000000"/>
                      </a:fgClr>
                      <a:bgClr>
                        <a:srgbClr val="F2F2F2"/>
                      </a:bgClr>
                    </a:pattFill>
                  </a:tcPr>
                </a:tc>
              </a:tr>
              <a:tr h="291784">
                <a:tc>
                  <a:txBody>
                    <a:bodyPr/>
                    <a:lstStyle/>
                    <a:p>
                      <a:pPr algn="ctr">
                        <a:spcAft>
                          <a:spcPts val="0"/>
                        </a:spcAft>
                      </a:pPr>
                      <a:r>
                        <a:rPr lang="es-ES" sz="1200" b="1">
                          <a:effectLst/>
                          <a:latin typeface="Arial"/>
                          <a:ea typeface="Times New Roman"/>
                          <a:cs typeface="Times New Roman"/>
                        </a:rPr>
                        <a:t>Lactación</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a:effectLst/>
                          <a:latin typeface="Arial"/>
                          <a:ea typeface="Times New Roman"/>
                          <a:cs typeface="Times New Roman"/>
                        </a:rPr>
                        <a:t>3.150</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a:effectLst/>
                          <a:latin typeface="Arial"/>
                          <a:ea typeface="Times New Roman"/>
                          <a:cs typeface="Times New Roman"/>
                        </a:rPr>
                        <a:t>16.5</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a:effectLst/>
                          <a:latin typeface="Arial"/>
                          <a:ea typeface="Times New Roman"/>
                          <a:cs typeface="Times New Roman"/>
                        </a:rPr>
                        <a:t>1,00</a:t>
                      </a:r>
                      <a:endParaRPr lang="es-AR" sz="110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dirty="0">
                          <a:effectLst/>
                          <a:latin typeface="Arial"/>
                          <a:ea typeface="Times New Roman"/>
                          <a:cs typeface="Times New Roman"/>
                        </a:rPr>
                        <a:t>3.20</a:t>
                      </a:r>
                      <a:endParaRPr lang="es-AR" sz="1100" dirty="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000000"/>
                      </a:fgClr>
                      <a:bgClr>
                        <a:srgbClr val="F2F2F2"/>
                      </a:bgClr>
                    </a:pattFill>
                  </a:tcPr>
                </a:tc>
              </a:tr>
            </a:tbl>
          </a:graphicData>
        </a:graphic>
      </p:graphicFrame>
      <p:sp>
        <p:nvSpPr>
          <p:cNvPr id="7" name="Rectangle 2"/>
          <p:cNvSpPr>
            <a:spLocks noChangeArrowheads="1"/>
          </p:cNvSpPr>
          <p:nvPr/>
        </p:nvSpPr>
        <p:spPr bwMode="auto">
          <a:xfrm>
            <a:off x="656946" y="166664"/>
            <a:ext cx="816352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TABLA 8. </a:t>
            </a:r>
            <a:r>
              <a:rPr kumimoji="0" lang="es-ES" sz="1600" b="1"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RELACION</a:t>
            </a:r>
            <a:r>
              <a:rPr kumimoji="0" lang="es-ES" sz="16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LISINA: </a:t>
            </a:r>
            <a:r>
              <a:rPr kumimoji="0" lang="es-ES" sz="1600" b="1"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ENERGIA</a:t>
            </a:r>
            <a:r>
              <a:rPr kumimoji="0" lang="es-ES" sz="16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s-ES" sz="1600" b="1"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METABOLIZABLE</a:t>
            </a:r>
            <a:endParaRPr kumimoji="0" lang="es-A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FUENTE</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DEGUSSA AG, 1999</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Feed Additives Division, D-60287 Frankfurt am Main. </a:t>
            </a: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Alemania.</a:t>
            </a:r>
            <a:endParaRPr kumimoji="0" lang="es-A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AR"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53065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792088"/>
          </a:xfrm>
        </p:spPr>
        <p:txBody>
          <a:bodyPr/>
          <a:lstStyle/>
          <a:p>
            <a:r>
              <a:rPr lang="es-AR" dirty="0" smtClean="0"/>
              <a:t>FUENTES DE </a:t>
            </a:r>
            <a:r>
              <a:rPr lang="es-AR" dirty="0" err="1" smtClean="0"/>
              <a:t>ENERGIA</a:t>
            </a:r>
            <a:endParaRPr lang="es-AR" dirty="0"/>
          </a:p>
        </p:txBody>
      </p:sp>
      <p:sp>
        <p:nvSpPr>
          <p:cNvPr id="3" name="2 Marcador de contenido"/>
          <p:cNvSpPr>
            <a:spLocks noGrp="1"/>
          </p:cNvSpPr>
          <p:nvPr>
            <p:ph idx="1"/>
          </p:nvPr>
        </p:nvSpPr>
        <p:spPr>
          <a:xfrm>
            <a:off x="467544" y="1484784"/>
            <a:ext cx="8183880" cy="4824536"/>
          </a:xfrm>
        </p:spPr>
        <p:txBody>
          <a:bodyPr>
            <a:normAutofit lnSpcReduction="10000"/>
          </a:bodyPr>
          <a:lstStyle/>
          <a:p>
            <a:r>
              <a:rPr lang="es-AR" dirty="0" smtClean="0"/>
              <a:t>Se produce por oxidación de carbohidratos , grasas y proteínas</a:t>
            </a:r>
          </a:p>
          <a:p>
            <a:endParaRPr lang="es-AR" dirty="0"/>
          </a:p>
          <a:p>
            <a:pPr marL="0" indent="0">
              <a:buNone/>
            </a:pPr>
            <a:r>
              <a:rPr lang="es-AR" u="sng" dirty="0" smtClean="0"/>
              <a:t>Carbohidratos:</a:t>
            </a:r>
            <a:r>
              <a:rPr lang="es-AR" dirty="0" smtClean="0"/>
              <a:t> </a:t>
            </a:r>
            <a:r>
              <a:rPr lang="es-AR" sz="2000" dirty="0" smtClean="0"/>
              <a:t>elaborados a partir de glucosa y celulosa</a:t>
            </a:r>
          </a:p>
          <a:p>
            <a:pPr marL="0" indent="0">
              <a:buNone/>
            </a:pPr>
            <a:endParaRPr lang="es-AR" sz="2000" u="sng" dirty="0" smtClean="0"/>
          </a:p>
          <a:p>
            <a:r>
              <a:rPr lang="es-AR" sz="2000" dirty="0" smtClean="0"/>
              <a:t>  Fibrosos: celulosa, </a:t>
            </a:r>
            <a:r>
              <a:rPr lang="es-AR" sz="2000" dirty="0" err="1" smtClean="0"/>
              <a:t>hemicelulosa</a:t>
            </a:r>
            <a:r>
              <a:rPr lang="es-AR" sz="2000" dirty="0" smtClean="0"/>
              <a:t> y lignina (complejos,</a:t>
            </a:r>
          </a:p>
          <a:p>
            <a:pPr marL="0" indent="0">
              <a:buNone/>
            </a:pPr>
            <a:r>
              <a:rPr lang="es-AR" sz="2000" dirty="0"/>
              <a:t> </a:t>
            </a:r>
            <a:r>
              <a:rPr lang="es-AR" sz="2000" dirty="0" smtClean="0"/>
              <a:t>                  no digestibles )</a:t>
            </a:r>
          </a:p>
          <a:p>
            <a:pPr marL="0" indent="0">
              <a:buNone/>
            </a:pPr>
            <a:endParaRPr lang="es-AR" sz="2000" dirty="0" smtClean="0"/>
          </a:p>
          <a:p>
            <a:r>
              <a:rPr lang="es-AR" sz="2000" dirty="0" smtClean="0"/>
              <a:t>  Feculosos: (complejos, pero digestibles 95%)</a:t>
            </a:r>
            <a:r>
              <a:rPr lang="es-AR" sz="2000" dirty="0"/>
              <a:t> </a:t>
            </a:r>
          </a:p>
          <a:p>
            <a:pPr marL="0" indent="0">
              <a:buNone/>
            </a:pPr>
            <a:r>
              <a:rPr lang="es-AR" sz="2000" dirty="0" smtClean="0"/>
              <a:t>        -Polisacáridos </a:t>
            </a:r>
            <a:r>
              <a:rPr lang="es-AR" sz="2000" dirty="0"/>
              <a:t>: </a:t>
            </a:r>
            <a:r>
              <a:rPr lang="es-AR" sz="2000" dirty="0" smtClean="0"/>
              <a:t>almidón </a:t>
            </a:r>
            <a:r>
              <a:rPr lang="es-AR" sz="2000" dirty="0"/>
              <a:t>(amilasa y </a:t>
            </a:r>
            <a:r>
              <a:rPr lang="es-AR" sz="2000" dirty="0" err="1"/>
              <a:t>aminopectina</a:t>
            </a:r>
            <a:r>
              <a:rPr lang="es-AR" sz="2000" dirty="0"/>
              <a:t>)</a:t>
            </a:r>
          </a:p>
          <a:p>
            <a:pPr marL="0" indent="0">
              <a:buNone/>
            </a:pPr>
            <a:r>
              <a:rPr lang="es-AR" sz="2000" dirty="0" smtClean="0"/>
              <a:t>        -Disacáridos: </a:t>
            </a:r>
            <a:r>
              <a:rPr lang="es-AR" sz="2000" dirty="0"/>
              <a:t>(lactosa, sacarosa, maltosa)</a:t>
            </a:r>
          </a:p>
          <a:p>
            <a:pPr marL="0" indent="0">
              <a:buNone/>
            </a:pPr>
            <a:r>
              <a:rPr lang="es-AR" sz="2000" dirty="0" smtClean="0"/>
              <a:t>        -Monosacáridos: </a:t>
            </a:r>
            <a:r>
              <a:rPr lang="es-AR" sz="2000" dirty="0"/>
              <a:t>(glucosa, fructosa, </a:t>
            </a:r>
            <a:r>
              <a:rPr lang="es-AR" sz="2000" dirty="0" err="1"/>
              <a:t>manosa</a:t>
            </a:r>
            <a:r>
              <a:rPr lang="es-AR" sz="2000" dirty="0"/>
              <a:t> y galactosa)</a:t>
            </a:r>
          </a:p>
          <a:p>
            <a:endParaRPr lang="es-AR" sz="2400" dirty="0" smtClean="0"/>
          </a:p>
          <a:p>
            <a:pPr marL="0" indent="0">
              <a:buNone/>
            </a:pPr>
            <a:endParaRPr lang="es-AR" sz="2400" dirty="0" smtClean="0"/>
          </a:p>
          <a:p>
            <a:pPr marL="0" indent="0">
              <a:buNone/>
            </a:pPr>
            <a:endParaRPr lang="es-AR" dirty="0"/>
          </a:p>
          <a:p>
            <a:endParaRPr lang="es-AR" dirty="0"/>
          </a:p>
        </p:txBody>
      </p:sp>
    </p:spTree>
    <p:extLst>
      <p:ext uri="{BB962C8B-B14F-4D97-AF65-F5344CB8AC3E}">
        <p14:creationId xmlns:p14="http://schemas.microsoft.com/office/powerpoint/2010/main" val="7088909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404664"/>
            <a:ext cx="8568952" cy="1051560"/>
          </a:xfrm>
        </p:spPr>
        <p:txBody>
          <a:bodyPr/>
          <a:lstStyle/>
          <a:p>
            <a:r>
              <a:rPr lang="es-AR" dirty="0" smtClean="0"/>
              <a:t>FACTOR TIEMPO</a:t>
            </a:r>
            <a:endParaRPr lang="es-AR" dirty="0"/>
          </a:p>
        </p:txBody>
      </p:sp>
      <p:sp>
        <p:nvSpPr>
          <p:cNvPr id="3" name="2 Marcador de contenido"/>
          <p:cNvSpPr>
            <a:spLocks noGrp="1"/>
          </p:cNvSpPr>
          <p:nvPr>
            <p:ph idx="1"/>
          </p:nvPr>
        </p:nvSpPr>
        <p:spPr>
          <a:xfrm>
            <a:off x="395536" y="1484784"/>
            <a:ext cx="8183880" cy="4896544"/>
          </a:xfrm>
        </p:spPr>
        <p:txBody>
          <a:bodyPr/>
          <a:lstStyle/>
          <a:p>
            <a:r>
              <a:rPr lang="es-AR" dirty="0" smtClean="0"/>
              <a:t>LAS NECESIDADES  DE PROTEÍNA SE FIJAN PARA UN PERIODO DE TIEMPO ( 24 HS) UN ABASTECIMIENTO DIARIO DE UNA CANTIDAD MENOR DE PROTEÍNA A LA QUE EL ANIMAL DEBE USAR ,DARA COMO RESULTADO UNA FALLA EN LA SÍNTESIS DE NUEVA PROTEÍNA</a:t>
            </a:r>
          </a:p>
          <a:p>
            <a:endParaRPr lang="es-AR" dirty="0"/>
          </a:p>
          <a:p>
            <a:r>
              <a:rPr lang="es-AR" dirty="0" smtClean="0"/>
              <a:t>UN EXCESO DARA COMO RESULTADO UN AUMENTO DE LA EXCRECIÓN</a:t>
            </a:r>
            <a:endParaRPr lang="es-AR" dirty="0"/>
          </a:p>
        </p:txBody>
      </p:sp>
    </p:spTree>
    <p:extLst>
      <p:ext uri="{BB962C8B-B14F-4D97-AF65-F5344CB8AC3E}">
        <p14:creationId xmlns:p14="http://schemas.microsoft.com/office/powerpoint/2010/main" val="9571366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AR" dirty="0" smtClean="0"/>
              <a:t>AA </a:t>
            </a:r>
            <a:r>
              <a:rPr lang="es-AR" dirty="0" err="1" smtClean="0"/>
              <a:t>SINTETICOS</a:t>
            </a:r>
            <a:endParaRPr lang="es-AR" dirty="0"/>
          </a:p>
        </p:txBody>
      </p:sp>
      <p:sp>
        <p:nvSpPr>
          <p:cNvPr id="3" name="2 Marcador de contenido"/>
          <p:cNvSpPr>
            <a:spLocks noGrp="1"/>
          </p:cNvSpPr>
          <p:nvPr>
            <p:ph idx="1"/>
          </p:nvPr>
        </p:nvSpPr>
        <p:spPr>
          <a:xfrm>
            <a:off x="467544" y="1772816"/>
            <a:ext cx="8183880" cy="4187952"/>
          </a:xfrm>
        </p:spPr>
        <p:txBody>
          <a:bodyPr>
            <a:normAutofit/>
          </a:bodyPr>
          <a:lstStyle/>
          <a:p>
            <a:r>
              <a:rPr lang="es-AR" sz="2000" dirty="0" smtClean="0"/>
              <a:t>REDUCEN EL COSTO </a:t>
            </a:r>
          </a:p>
          <a:p>
            <a:r>
              <a:rPr lang="es-AR" sz="2000" dirty="0" smtClean="0"/>
              <a:t>MANTIENEN RESULTADO PRODUCTIVO</a:t>
            </a:r>
          </a:p>
          <a:p>
            <a:r>
              <a:rPr lang="es-AR" sz="2000" dirty="0" smtClean="0"/>
              <a:t>REDUCEN EL NIVEL PROTEICO DE LA DIETA</a:t>
            </a:r>
          </a:p>
          <a:p>
            <a:endParaRPr lang="es-AR" sz="2000" dirty="0"/>
          </a:p>
          <a:p>
            <a:r>
              <a:rPr lang="es-AR" sz="2000" dirty="0" smtClean="0"/>
              <a:t>LISINA: FORMA L (</a:t>
            </a:r>
            <a:r>
              <a:rPr lang="es-AR" sz="2000" dirty="0" err="1" smtClean="0"/>
              <a:t>MONOCLOROHIDRATO</a:t>
            </a:r>
            <a:r>
              <a:rPr lang="es-AR" sz="2000" dirty="0" smtClean="0"/>
              <a:t>) 98% </a:t>
            </a:r>
            <a:r>
              <a:rPr lang="es-AR" sz="2400" u="sng" dirty="0" smtClean="0"/>
              <a:t>FACTOR TIEMPO</a:t>
            </a:r>
          </a:p>
          <a:p>
            <a:endParaRPr lang="es-AR" sz="2000" u="sng" dirty="0" smtClean="0"/>
          </a:p>
          <a:p>
            <a:r>
              <a:rPr lang="es-AR" sz="2000" dirty="0" smtClean="0"/>
              <a:t>METIONINA: FORMA DL  </a:t>
            </a:r>
            <a:r>
              <a:rPr lang="es-AR" sz="2000" dirty="0" err="1" smtClean="0"/>
              <a:t>HIDROXI</a:t>
            </a:r>
            <a:r>
              <a:rPr lang="es-AR" sz="2000" dirty="0" smtClean="0"/>
              <a:t> METIONINA</a:t>
            </a:r>
          </a:p>
          <a:p>
            <a:endParaRPr lang="es-AR" sz="2000" dirty="0"/>
          </a:p>
          <a:p>
            <a:pPr marL="0" indent="0">
              <a:buNone/>
            </a:pPr>
            <a:r>
              <a:rPr lang="es-AR" sz="2000" dirty="0" smtClean="0"/>
              <a:t> </a:t>
            </a:r>
            <a:endParaRPr lang="es-AR" sz="2000" dirty="0"/>
          </a:p>
        </p:txBody>
      </p:sp>
    </p:spTree>
    <p:extLst>
      <p:ext uri="{BB962C8B-B14F-4D97-AF65-F5344CB8AC3E}">
        <p14:creationId xmlns:p14="http://schemas.microsoft.com/office/powerpoint/2010/main" val="3464799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sp>
        <p:nvSpPr>
          <p:cNvPr id="3" name="2 Marcador de contenido"/>
          <p:cNvSpPr>
            <a:spLocks noGrp="1"/>
          </p:cNvSpPr>
          <p:nvPr>
            <p:ph idx="1"/>
          </p:nvPr>
        </p:nvSpPr>
        <p:spPr/>
        <p:txBody>
          <a:bodyPr>
            <a:normAutofit fontScale="70000" lnSpcReduction="20000"/>
          </a:bodyPr>
          <a:lstStyle/>
          <a:p>
            <a:pPr marL="0" indent="0">
              <a:buNone/>
            </a:pPr>
            <a:endParaRPr lang="es-AR" dirty="0" smtClean="0"/>
          </a:p>
          <a:p>
            <a:r>
              <a:rPr lang="es-AR" dirty="0" smtClean="0"/>
              <a:t>Grasas y aceites:  </a:t>
            </a:r>
          </a:p>
          <a:p>
            <a:pPr marL="0" indent="0">
              <a:buNone/>
            </a:pPr>
            <a:r>
              <a:rPr lang="es-AR" dirty="0" smtClean="0"/>
              <a:t>Buena digestión( lipasas y sales biliares), son absorbidos como </a:t>
            </a:r>
            <a:r>
              <a:rPr lang="es-AR" dirty="0" err="1" smtClean="0"/>
              <a:t>ac</a:t>
            </a:r>
            <a:r>
              <a:rPr lang="es-AR" dirty="0" smtClean="0"/>
              <a:t> grasos y glicéridos</a:t>
            </a:r>
          </a:p>
          <a:p>
            <a:pPr marL="0" indent="0">
              <a:buNone/>
            </a:pPr>
            <a:r>
              <a:rPr lang="es-AR" dirty="0" smtClean="0"/>
              <a:t>Aceites mayor digestión que grasas duras, suelen depositarse sin ninguna alteración tal como se suministraron en la dieta</a:t>
            </a:r>
          </a:p>
          <a:p>
            <a:endParaRPr lang="es-AR" dirty="0"/>
          </a:p>
          <a:p>
            <a:r>
              <a:rPr lang="es-AR" dirty="0" err="1" smtClean="0"/>
              <a:t>Proteinas</a:t>
            </a:r>
            <a:r>
              <a:rPr lang="es-AR" dirty="0" smtClean="0"/>
              <a:t>: </a:t>
            </a:r>
          </a:p>
          <a:p>
            <a:pPr marL="0" indent="0">
              <a:buNone/>
            </a:pPr>
            <a:r>
              <a:rPr lang="es-AR" dirty="0" smtClean="0"/>
              <a:t>El proceso de </a:t>
            </a:r>
            <a:r>
              <a:rPr lang="es-AR" dirty="0" err="1" smtClean="0"/>
              <a:t>desaminacion</a:t>
            </a:r>
            <a:r>
              <a:rPr lang="es-AR" dirty="0" smtClean="0"/>
              <a:t> de las proteínas no es eficiente para la provisión de energía, incluso el catabolismo de estas proteínas conlleva un gasto energético.</a:t>
            </a:r>
          </a:p>
          <a:p>
            <a:pPr marL="0" indent="0">
              <a:buNone/>
            </a:pPr>
            <a:endParaRPr lang="es-AR" dirty="0"/>
          </a:p>
          <a:p>
            <a:r>
              <a:rPr lang="es-AR" dirty="0" smtClean="0"/>
              <a:t>Glucógeno: reserva propia de glucosa en los órganos de los animales </a:t>
            </a:r>
          </a:p>
        </p:txBody>
      </p:sp>
    </p:spTree>
    <p:extLst>
      <p:ext uri="{BB962C8B-B14F-4D97-AF65-F5344CB8AC3E}">
        <p14:creationId xmlns:p14="http://schemas.microsoft.com/office/powerpoint/2010/main" val="1195355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p:txBody>
          <a:bodyPr/>
          <a:lstStyle/>
          <a:p>
            <a:endParaRPr lang="es-AR" dirty="0"/>
          </a:p>
        </p:txBody>
      </p:sp>
      <p:pic>
        <p:nvPicPr>
          <p:cNvPr id="2050" name="Picture 2" descr="C:\Users\LUCAS\Pictures\2014-10-23\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08" y="692696"/>
            <a:ext cx="9081984"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625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936104"/>
          </a:xfrm>
        </p:spPr>
        <p:txBody>
          <a:bodyPr>
            <a:normAutofit/>
          </a:bodyPr>
          <a:lstStyle/>
          <a:p>
            <a:r>
              <a:rPr lang="es-AR" dirty="0" smtClean="0"/>
              <a:t>Un poco de </a:t>
            </a:r>
            <a:r>
              <a:rPr lang="es-AR" dirty="0" err="1" smtClean="0"/>
              <a:t>quimica</a:t>
            </a:r>
            <a:r>
              <a:rPr lang="es-AR" dirty="0" smtClean="0"/>
              <a:t> !!!!</a:t>
            </a:r>
            <a:endParaRPr lang="es-AR" dirty="0"/>
          </a:p>
        </p:txBody>
      </p:sp>
      <p:sp>
        <p:nvSpPr>
          <p:cNvPr id="3" name="2 Marcador de contenido"/>
          <p:cNvSpPr>
            <a:spLocks noGrp="1"/>
          </p:cNvSpPr>
          <p:nvPr>
            <p:ph idx="1"/>
          </p:nvPr>
        </p:nvSpPr>
        <p:spPr>
          <a:xfrm>
            <a:off x="467544" y="1556792"/>
            <a:ext cx="8183880" cy="4187952"/>
          </a:xfrm>
        </p:spPr>
        <p:txBody>
          <a:bodyPr>
            <a:normAutofit fontScale="77500" lnSpcReduction="20000"/>
          </a:bodyPr>
          <a:lstStyle/>
          <a:p>
            <a:r>
              <a:rPr lang="es-AR" dirty="0" smtClean="0"/>
              <a:t>La energía utilizada por el organismo proviene del </a:t>
            </a:r>
            <a:r>
              <a:rPr lang="es-AR" dirty="0" err="1" smtClean="0"/>
              <a:t>A.T.P</a:t>
            </a:r>
            <a:r>
              <a:rPr lang="es-AR" dirty="0" smtClean="0"/>
              <a:t> (</a:t>
            </a:r>
            <a:r>
              <a:rPr lang="es-AR" dirty="0" err="1" smtClean="0"/>
              <a:t>adenosin</a:t>
            </a:r>
            <a:r>
              <a:rPr lang="es-AR" dirty="0" smtClean="0"/>
              <a:t> </a:t>
            </a:r>
            <a:r>
              <a:rPr lang="es-AR" dirty="0" err="1" smtClean="0"/>
              <a:t>tri</a:t>
            </a:r>
            <a:r>
              <a:rPr lang="es-AR" dirty="0" smtClean="0"/>
              <a:t> fosfato)</a:t>
            </a:r>
          </a:p>
          <a:p>
            <a:endParaRPr lang="es-AR" dirty="0" smtClean="0"/>
          </a:p>
          <a:p>
            <a:r>
              <a:rPr lang="es-AR" dirty="0" smtClean="0"/>
              <a:t>Una vez utilizado es recuperado debido a la presencia de la energía contenida en los carbohidratos, a través de un proceso denominado GLUCOLISIS</a:t>
            </a:r>
          </a:p>
          <a:p>
            <a:endParaRPr lang="es-AR" dirty="0" smtClean="0"/>
          </a:p>
          <a:p>
            <a:r>
              <a:rPr lang="es-AR" dirty="0" smtClean="0"/>
              <a:t>Este proceso desdobla la glucosa y al ingresar al ciclo de Krebs se genera </a:t>
            </a:r>
            <a:r>
              <a:rPr lang="es-AR" dirty="0" err="1" smtClean="0"/>
              <a:t>A.T.P</a:t>
            </a:r>
            <a:endParaRPr lang="es-AR" dirty="0" smtClean="0"/>
          </a:p>
          <a:p>
            <a:endParaRPr lang="es-AR" dirty="0" smtClean="0"/>
          </a:p>
          <a:p>
            <a:r>
              <a:rPr lang="es-AR" dirty="0" smtClean="0"/>
              <a:t>Estas reacciones se catalizan con la presencia de enzimas y </a:t>
            </a:r>
            <a:r>
              <a:rPr lang="es-AR" dirty="0" err="1" smtClean="0"/>
              <a:t>co</a:t>
            </a:r>
            <a:r>
              <a:rPr lang="es-AR" dirty="0" smtClean="0"/>
              <a:t>-factores como minerales y vitaminas</a:t>
            </a:r>
            <a:endParaRPr lang="es-AR" dirty="0"/>
          </a:p>
        </p:txBody>
      </p:sp>
    </p:spTree>
    <p:extLst>
      <p:ext uri="{BB962C8B-B14F-4D97-AF65-F5344CB8AC3E}">
        <p14:creationId xmlns:p14="http://schemas.microsoft.com/office/powerpoint/2010/main" val="30838887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183880" cy="1051560"/>
          </a:xfrm>
        </p:spPr>
        <p:txBody>
          <a:bodyPr/>
          <a:lstStyle/>
          <a:p>
            <a:r>
              <a:rPr lang="es-AR" dirty="0" smtClean="0"/>
              <a:t>Digestibilidad de la </a:t>
            </a:r>
            <a:r>
              <a:rPr lang="es-AR" dirty="0" err="1" smtClean="0"/>
              <a:t>energia</a:t>
            </a:r>
            <a:endParaRPr lang="es-AR" dirty="0"/>
          </a:p>
        </p:txBody>
      </p:sp>
      <p:sp>
        <p:nvSpPr>
          <p:cNvPr id="3" name="2 Marcador de contenido"/>
          <p:cNvSpPr>
            <a:spLocks noGrp="1"/>
          </p:cNvSpPr>
          <p:nvPr>
            <p:ph idx="1"/>
          </p:nvPr>
        </p:nvSpPr>
        <p:spPr>
          <a:xfrm>
            <a:off x="539552" y="1484784"/>
            <a:ext cx="8183880" cy="4187952"/>
          </a:xfrm>
        </p:spPr>
        <p:txBody>
          <a:bodyPr/>
          <a:lstStyle/>
          <a:p>
            <a:r>
              <a:rPr lang="es-AR" dirty="0" smtClean="0"/>
              <a:t>A) Tipo de carbohidrato</a:t>
            </a:r>
          </a:p>
          <a:p>
            <a:r>
              <a:rPr lang="es-AR" dirty="0" smtClean="0"/>
              <a:t>B) Tamaño de partícula</a:t>
            </a:r>
            <a:endParaRPr lang="es-AR" dirty="0"/>
          </a:p>
        </p:txBody>
      </p:sp>
      <p:pic>
        <p:nvPicPr>
          <p:cNvPr id="5" name="Picture 2" descr="C:\Users\LUCAS\Pictures\2014-10-23\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59" y="50225"/>
            <a:ext cx="9054141" cy="6691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689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p:txBody>
          <a:bodyPr/>
          <a:lstStyle/>
          <a:p>
            <a:endParaRPr lang="es-AR" dirty="0"/>
          </a:p>
        </p:txBody>
      </p:sp>
      <p:pic>
        <p:nvPicPr>
          <p:cNvPr id="5" name="Picture 2" descr="C:\Users\LUCAS\Pictures\2014-10-23\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9279"/>
            <a:ext cx="8352928" cy="6822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6497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719</TotalTime>
  <Words>1906</Words>
  <Application>Microsoft Office PowerPoint</Application>
  <PresentationFormat>Presentación en pantalla (4:3)</PresentationFormat>
  <Paragraphs>397</Paragraphs>
  <Slides>41</Slides>
  <Notes>1</Notes>
  <HiddenSlides>0</HiddenSlides>
  <MMClips>0</MMClips>
  <ScaleCrop>false</ScaleCrop>
  <HeadingPairs>
    <vt:vector size="4" baseType="variant">
      <vt:variant>
        <vt:lpstr>Tema</vt:lpstr>
      </vt:variant>
      <vt:variant>
        <vt:i4>1</vt:i4>
      </vt:variant>
      <vt:variant>
        <vt:lpstr>Títulos de diapositiva</vt:lpstr>
      </vt:variant>
      <vt:variant>
        <vt:i4>41</vt:i4>
      </vt:variant>
    </vt:vector>
  </HeadingPairs>
  <TitlesOfParts>
    <vt:vector size="42" baseType="lpstr">
      <vt:lpstr>Aspecto</vt:lpstr>
      <vt:lpstr>ENERGÍA</vt:lpstr>
      <vt:lpstr>INTRODUCCIÓN</vt:lpstr>
      <vt:lpstr>PARTICIÓN DE LA ENERGÍA</vt:lpstr>
      <vt:lpstr>FUENTES DE ENERGIA</vt:lpstr>
      <vt:lpstr>Presentación de PowerPoint</vt:lpstr>
      <vt:lpstr>Presentación de PowerPoint</vt:lpstr>
      <vt:lpstr>Un poco de quimica !!!!</vt:lpstr>
      <vt:lpstr>Digestibilidad de la energia</vt:lpstr>
      <vt:lpstr>Presentación de PowerPoint</vt:lpstr>
      <vt:lpstr>Balance energético</vt:lpstr>
      <vt:lpstr>Presentación de PowerPoint</vt:lpstr>
      <vt:lpstr>Balance energético</vt:lpstr>
      <vt:lpstr>Regulación del consumo voluntario</vt:lpstr>
      <vt:lpstr>Necesidades de energia</vt:lpstr>
      <vt:lpstr>Presentación de PowerPoint</vt:lpstr>
      <vt:lpstr>GESTACIÓN</vt:lpstr>
      <vt:lpstr>LACTANCIA</vt:lpstr>
      <vt:lpstr>PROTEÍNA</vt:lpstr>
      <vt:lpstr>Presentación de PowerPoint</vt:lpstr>
      <vt:lpstr>Presentación de PowerPoint</vt:lpstr>
      <vt:lpstr>Presentación de PowerPoint</vt:lpstr>
      <vt:lpstr>Presentación de PowerPoint</vt:lpstr>
      <vt:lpstr>Presentación de PowerPoint</vt:lpstr>
      <vt:lpstr>AMINOACIDOS:</vt:lpstr>
      <vt:lpstr>BALANCE DE AMINOÁCIDOS</vt:lpstr>
      <vt:lpstr>PROTEÍNA IDEAL</vt:lpstr>
      <vt:lpstr>Presentación de PowerPoint</vt:lpstr>
      <vt:lpstr>AMINOACIDOS LIMITANTES</vt:lpstr>
      <vt:lpstr>Fuente: Hays, V., 1977.En Cunha, T., 1977, Swine Feeding and Nutrition </vt:lpstr>
      <vt:lpstr>Presentación de PowerPoint</vt:lpstr>
      <vt:lpstr>Presentación de PowerPoint</vt:lpstr>
      <vt:lpstr>Presentación de PowerPoint</vt:lpstr>
      <vt:lpstr>DIGESTIBILIDAD DE LA PROTEÍNA  Y DE LOS AMINOÁCIDOS</vt:lpstr>
      <vt:lpstr>DIGESTIBILIDAD FECAL APARENTE</vt:lpstr>
      <vt:lpstr>Digestibilidad en ileo terminal</vt:lpstr>
      <vt:lpstr>Presentación de PowerPoint</vt:lpstr>
      <vt:lpstr>Presentación de PowerPoint</vt:lpstr>
      <vt:lpstr>Presentación de PowerPoint</vt:lpstr>
      <vt:lpstr>Presentación de PowerPoint</vt:lpstr>
      <vt:lpstr>FACTOR TIEMPO</vt:lpstr>
      <vt:lpstr>AA SINTETICOS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ENERGÍA</dc:title>
  <dc:creator>LUCAS</dc:creator>
  <cp:lastModifiedBy>LUCAS</cp:lastModifiedBy>
  <cp:revision>47</cp:revision>
  <dcterms:created xsi:type="dcterms:W3CDTF">2014-10-23T00:32:26Z</dcterms:created>
  <dcterms:modified xsi:type="dcterms:W3CDTF">2016-04-13T20:47:36Z</dcterms:modified>
</cp:coreProperties>
</file>