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 id="268" r:id="rId14"/>
    <p:sldId id="269" r:id="rId15"/>
    <p:sldId id="270" r:id="rId16"/>
    <p:sldId id="271" r:id="rId17"/>
    <p:sldId id="277" r:id="rId18"/>
    <p:sldId id="278" r:id="rId19"/>
    <p:sldId id="272" r:id="rId20"/>
    <p:sldId id="275" r:id="rId21"/>
    <p:sldId id="276" r:id="rId22"/>
    <p:sldId id="279" r:id="rId23"/>
    <p:sldId id="280" r:id="rId24"/>
    <p:sldId id="281" r:id="rId25"/>
    <p:sldId id="283" r:id="rId26"/>
    <p:sldId id="282" r:id="rId27"/>
    <p:sldId id="284" r:id="rId28"/>
    <p:sldId id="285" r:id="rId29"/>
    <p:sldId id="286" r:id="rId30"/>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D42459BE-39E6-448A-B1FC-BFB5CBDCA61C}" type="datetimeFigureOut">
              <a:rPr lang="es-AR" smtClean="0"/>
              <a:t>17/10/2019</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2A849D11-CB8C-486D-BE2D-C73D62440F1D}" type="slidenum">
              <a:rPr lang="es-AR" smtClean="0"/>
              <a:t>‹Nº›</a:t>
            </a:fld>
            <a:endParaRPr lang="es-AR"/>
          </a:p>
        </p:txBody>
      </p:sp>
    </p:spTree>
    <p:extLst>
      <p:ext uri="{BB962C8B-B14F-4D97-AF65-F5344CB8AC3E}">
        <p14:creationId xmlns:p14="http://schemas.microsoft.com/office/powerpoint/2010/main" val="4234148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D42459BE-39E6-448A-B1FC-BFB5CBDCA61C}" type="datetimeFigureOut">
              <a:rPr lang="es-AR" smtClean="0"/>
              <a:t>17/10/2019</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2A849D11-CB8C-486D-BE2D-C73D62440F1D}" type="slidenum">
              <a:rPr lang="es-AR" smtClean="0"/>
              <a:t>‹Nº›</a:t>
            </a:fld>
            <a:endParaRPr lang="es-AR"/>
          </a:p>
        </p:txBody>
      </p:sp>
    </p:spTree>
    <p:extLst>
      <p:ext uri="{BB962C8B-B14F-4D97-AF65-F5344CB8AC3E}">
        <p14:creationId xmlns:p14="http://schemas.microsoft.com/office/powerpoint/2010/main" val="1644029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D42459BE-39E6-448A-B1FC-BFB5CBDCA61C}" type="datetimeFigureOut">
              <a:rPr lang="es-AR" smtClean="0"/>
              <a:t>17/10/2019</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2A849D11-CB8C-486D-BE2D-C73D62440F1D}" type="slidenum">
              <a:rPr lang="es-AR" smtClean="0"/>
              <a:t>‹Nº›</a:t>
            </a:fld>
            <a:endParaRPr lang="es-AR"/>
          </a:p>
        </p:txBody>
      </p:sp>
    </p:spTree>
    <p:extLst>
      <p:ext uri="{BB962C8B-B14F-4D97-AF65-F5344CB8AC3E}">
        <p14:creationId xmlns:p14="http://schemas.microsoft.com/office/powerpoint/2010/main" val="3603379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D42459BE-39E6-448A-B1FC-BFB5CBDCA61C}" type="datetimeFigureOut">
              <a:rPr lang="es-AR" smtClean="0"/>
              <a:t>17/10/2019</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2A849D11-CB8C-486D-BE2D-C73D62440F1D}" type="slidenum">
              <a:rPr lang="es-AR" smtClean="0"/>
              <a:t>‹Nº›</a:t>
            </a:fld>
            <a:endParaRPr lang="es-A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934101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D42459BE-39E6-448A-B1FC-BFB5CBDCA61C}" type="datetimeFigureOut">
              <a:rPr lang="es-AR" smtClean="0"/>
              <a:t>17/10/2019</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2A849D11-CB8C-486D-BE2D-C73D62440F1D}" type="slidenum">
              <a:rPr lang="es-AR" smtClean="0"/>
              <a:t>‹Nº›</a:t>
            </a:fld>
            <a:endParaRPr lang="es-AR"/>
          </a:p>
        </p:txBody>
      </p:sp>
    </p:spTree>
    <p:extLst>
      <p:ext uri="{BB962C8B-B14F-4D97-AF65-F5344CB8AC3E}">
        <p14:creationId xmlns:p14="http://schemas.microsoft.com/office/powerpoint/2010/main" val="413263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42459BE-39E6-448A-B1FC-BFB5CBDCA61C}" type="datetimeFigureOut">
              <a:rPr lang="es-AR" smtClean="0"/>
              <a:t>17/10/2019</a:t>
            </a:fld>
            <a:endParaRPr lang="es-AR"/>
          </a:p>
        </p:txBody>
      </p:sp>
      <p:sp>
        <p:nvSpPr>
          <p:cNvPr id="4"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2A849D11-CB8C-486D-BE2D-C73D62440F1D}" type="slidenum">
              <a:rPr lang="es-AR" smtClean="0"/>
              <a:t>‹Nº›</a:t>
            </a:fld>
            <a:endParaRPr lang="es-AR"/>
          </a:p>
        </p:txBody>
      </p:sp>
    </p:spTree>
    <p:extLst>
      <p:ext uri="{BB962C8B-B14F-4D97-AF65-F5344CB8AC3E}">
        <p14:creationId xmlns:p14="http://schemas.microsoft.com/office/powerpoint/2010/main" val="19978012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42459BE-39E6-448A-B1FC-BFB5CBDCA61C}" type="datetimeFigureOut">
              <a:rPr lang="es-AR" smtClean="0"/>
              <a:t>17/10/2019</a:t>
            </a:fld>
            <a:endParaRPr lang="es-AR"/>
          </a:p>
        </p:txBody>
      </p:sp>
      <p:sp>
        <p:nvSpPr>
          <p:cNvPr id="4"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2A849D11-CB8C-486D-BE2D-C73D62440F1D}" type="slidenum">
              <a:rPr lang="es-AR" smtClean="0"/>
              <a:t>‹Nº›</a:t>
            </a:fld>
            <a:endParaRPr lang="es-AR"/>
          </a:p>
        </p:txBody>
      </p:sp>
    </p:spTree>
    <p:extLst>
      <p:ext uri="{BB962C8B-B14F-4D97-AF65-F5344CB8AC3E}">
        <p14:creationId xmlns:p14="http://schemas.microsoft.com/office/powerpoint/2010/main" val="3532572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42459BE-39E6-448A-B1FC-BFB5CBDCA61C}" type="datetimeFigureOut">
              <a:rPr lang="es-AR" smtClean="0"/>
              <a:t>17/10/2019</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2A849D11-CB8C-486D-BE2D-C73D62440F1D}" type="slidenum">
              <a:rPr lang="es-AR" smtClean="0"/>
              <a:t>‹Nº›</a:t>
            </a:fld>
            <a:endParaRPr lang="es-AR"/>
          </a:p>
        </p:txBody>
      </p:sp>
    </p:spTree>
    <p:extLst>
      <p:ext uri="{BB962C8B-B14F-4D97-AF65-F5344CB8AC3E}">
        <p14:creationId xmlns:p14="http://schemas.microsoft.com/office/powerpoint/2010/main" val="15836462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42459BE-39E6-448A-B1FC-BFB5CBDCA61C}" type="datetimeFigureOut">
              <a:rPr lang="es-AR" smtClean="0"/>
              <a:t>17/10/2019</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2A849D11-CB8C-486D-BE2D-C73D62440F1D}" type="slidenum">
              <a:rPr lang="es-AR" smtClean="0"/>
              <a:t>‹Nº›</a:t>
            </a:fld>
            <a:endParaRPr lang="es-AR"/>
          </a:p>
        </p:txBody>
      </p:sp>
    </p:spTree>
    <p:extLst>
      <p:ext uri="{BB962C8B-B14F-4D97-AF65-F5344CB8AC3E}">
        <p14:creationId xmlns:p14="http://schemas.microsoft.com/office/powerpoint/2010/main" val="3215675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D42459BE-39E6-448A-B1FC-BFB5CBDCA61C}" type="datetimeFigureOut">
              <a:rPr lang="es-AR" smtClean="0"/>
              <a:t>17/10/2019</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2A849D11-CB8C-486D-BE2D-C73D62440F1D}" type="slidenum">
              <a:rPr lang="es-AR" smtClean="0"/>
              <a:t>‹Nº›</a:t>
            </a:fld>
            <a:endParaRPr lang="es-AR"/>
          </a:p>
        </p:txBody>
      </p:sp>
    </p:spTree>
    <p:extLst>
      <p:ext uri="{BB962C8B-B14F-4D97-AF65-F5344CB8AC3E}">
        <p14:creationId xmlns:p14="http://schemas.microsoft.com/office/powerpoint/2010/main" val="2471422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D42459BE-39E6-448A-B1FC-BFB5CBDCA61C}" type="datetimeFigureOut">
              <a:rPr lang="es-AR" smtClean="0"/>
              <a:t>17/10/2019</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2A849D11-CB8C-486D-BE2D-C73D62440F1D}" type="slidenum">
              <a:rPr lang="es-AR" smtClean="0"/>
              <a:t>‹Nº›</a:t>
            </a:fld>
            <a:endParaRPr lang="es-AR"/>
          </a:p>
        </p:txBody>
      </p:sp>
    </p:spTree>
    <p:extLst>
      <p:ext uri="{BB962C8B-B14F-4D97-AF65-F5344CB8AC3E}">
        <p14:creationId xmlns:p14="http://schemas.microsoft.com/office/powerpoint/2010/main" val="1797945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42459BE-39E6-448A-B1FC-BFB5CBDCA61C}" type="datetimeFigureOut">
              <a:rPr lang="es-AR" smtClean="0"/>
              <a:t>17/10/2019</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2A849D11-CB8C-486D-BE2D-C73D62440F1D}" type="slidenum">
              <a:rPr lang="es-AR" smtClean="0"/>
              <a:t>‹Nº›</a:t>
            </a:fld>
            <a:endParaRPr lang="es-AR"/>
          </a:p>
        </p:txBody>
      </p:sp>
    </p:spTree>
    <p:extLst>
      <p:ext uri="{BB962C8B-B14F-4D97-AF65-F5344CB8AC3E}">
        <p14:creationId xmlns:p14="http://schemas.microsoft.com/office/powerpoint/2010/main" val="726545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42459BE-39E6-448A-B1FC-BFB5CBDCA61C}" type="datetimeFigureOut">
              <a:rPr lang="es-AR" smtClean="0"/>
              <a:t>17/10/2019</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2A849D11-CB8C-486D-BE2D-C73D62440F1D}" type="slidenum">
              <a:rPr lang="es-AR" smtClean="0"/>
              <a:t>‹Nº›</a:t>
            </a:fld>
            <a:endParaRPr lang="es-AR"/>
          </a:p>
        </p:txBody>
      </p:sp>
    </p:spTree>
    <p:extLst>
      <p:ext uri="{BB962C8B-B14F-4D97-AF65-F5344CB8AC3E}">
        <p14:creationId xmlns:p14="http://schemas.microsoft.com/office/powerpoint/2010/main" val="3183130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D42459BE-39E6-448A-B1FC-BFB5CBDCA61C}" type="datetimeFigureOut">
              <a:rPr lang="es-AR" smtClean="0"/>
              <a:t>17/10/2019</a:t>
            </a:fld>
            <a:endParaRPr lang="es-AR"/>
          </a:p>
        </p:txBody>
      </p:sp>
      <p:sp>
        <p:nvSpPr>
          <p:cNvPr id="5" name="Footer Placeholder 3"/>
          <p:cNvSpPr>
            <a:spLocks noGrp="1"/>
          </p:cNvSpPr>
          <p:nvPr>
            <p:ph type="ftr" sz="quarter" idx="11"/>
          </p:nvPr>
        </p:nvSpPr>
        <p:spPr/>
        <p:txBody>
          <a:bodyPr/>
          <a:lstStyle/>
          <a:p>
            <a:endParaRPr lang="es-AR"/>
          </a:p>
        </p:txBody>
      </p:sp>
      <p:sp>
        <p:nvSpPr>
          <p:cNvPr id="6" name="Slide Number Placeholder 4"/>
          <p:cNvSpPr>
            <a:spLocks noGrp="1"/>
          </p:cNvSpPr>
          <p:nvPr>
            <p:ph type="sldNum" sz="quarter" idx="12"/>
          </p:nvPr>
        </p:nvSpPr>
        <p:spPr/>
        <p:txBody>
          <a:bodyPr/>
          <a:lstStyle/>
          <a:p>
            <a:fld id="{2A849D11-CB8C-486D-BE2D-C73D62440F1D}" type="slidenum">
              <a:rPr lang="es-AR" smtClean="0"/>
              <a:t>‹Nº›</a:t>
            </a:fld>
            <a:endParaRPr lang="es-AR"/>
          </a:p>
        </p:txBody>
      </p:sp>
    </p:spTree>
    <p:extLst>
      <p:ext uri="{BB962C8B-B14F-4D97-AF65-F5344CB8AC3E}">
        <p14:creationId xmlns:p14="http://schemas.microsoft.com/office/powerpoint/2010/main" val="2742955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2459BE-39E6-448A-B1FC-BFB5CBDCA61C}" type="datetimeFigureOut">
              <a:rPr lang="es-AR" smtClean="0"/>
              <a:t>17/10/2019</a:t>
            </a:fld>
            <a:endParaRPr lang="es-AR"/>
          </a:p>
        </p:txBody>
      </p:sp>
      <p:sp>
        <p:nvSpPr>
          <p:cNvPr id="5" name="Footer Placeholder 2"/>
          <p:cNvSpPr>
            <a:spLocks noGrp="1"/>
          </p:cNvSpPr>
          <p:nvPr>
            <p:ph type="ftr" sz="quarter" idx="11"/>
          </p:nvPr>
        </p:nvSpPr>
        <p:spPr/>
        <p:txBody>
          <a:bodyPr/>
          <a:lstStyle/>
          <a:p>
            <a:endParaRPr lang="es-AR"/>
          </a:p>
        </p:txBody>
      </p:sp>
      <p:sp>
        <p:nvSpPr>
          <p:cNvPr id="6" name="Slide Number Placeholder 3"/>
          <p:cNvSpPr>
            <a:spLocks noGrp="1"/>
          </p:cNvSpPr>
          <p:nvPr>
            <p:ph type="sldNum" sz="quarter" idx="12"/>
          </p:nvPr>
        </p:nvSpPr>
        <p:spPr/>
        <p:txBody>
          <a:bodyPr/>
          <a:lstStyle/>
          <a:p>
            <a:fld id="{2A849D11-CB8C-486D-BE2D-C73D62440F1D}" type="slidenum">
              <a:rPr lang="es-AR" smtClean="0"/>
              <a:t>‹Nº›</a:t>
            </a:fld>
            <a:endParaRPr lang="es-AR"/>
          </a:p>
        </p:txBody>
      </p:sp>
    </p:spTree>
    <p:extLst>
      <p:ext uri="{BB962C8B-B14F-4D97-AF65-F5344CB8AC3E}">
        <p14:creationId xmlns:p14="http://schemas.microsoft.com/office/powerpoint/2010/main" val="1761018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7" name="Date Placeholder 4"/>
          <p:cNvSpPr>
            <a:spLocks noGrp="1"/>
          </p:cNvSpPr>
          <p:nvPr>
            <p:ph type="dt" sz="half" idx="10"/>
          </p:nvPr>
        </p:nvSpPr>
        <p:spPr/>
        <p:txBody>
          <a:bodyPr/>
          <a:lstStyle/>
          <a:p>
            <a:fld id="{D42459BE-39E6-448A-B1FC-BFB5CBDCA61C}" type="datetimeFigureOut">
              <a:rPr lang="es-AR" smtClean="0"/>
              <a:t>17/10/2019</a:t>
            </a:fld>
            <a:endParaRPr lang="es-AR"/>
          </a:p>
        </p:txBody>
      </p:sp>
      <p:sp>
        <p:nvSpPr>
          <p:cNvPr id="5" name="Footer Placeholder 5"/>
          <p:cNvSpPr>
            <a:spLocks noGrp="1"/>
          </p:cNvSpPr>
          <p:nvPr>
            <p:ph type="ftr" sz="quarter" idx="11"/>
          </p:nvPr>
        </p:nvSpPr>
        <p:spPr/>
        <p:txBody>
          <a:bodyPr/>
          <a:lstStyle/>
          <a:p>
            <a:endParaRPr lang="es-AR"/>
          </a:p>
        </p:txBody>
      </p:sp>
      <p:sp>
        <p:nvSpPr>
          <p:cNvPr id="6" name="Slide Number Placeholder 6"/>
          <p:cNvSpPr>
            <a:spLocks noGrp="1"/>
          </p:cNvSpPr>
          <p:nvPr>
            <p:ph type="sldNum" sz="quarter" idx="12"/>
          </p:nvPr>
        </p:nvSpPr>
        <p:spPr/>
        <p:txBody>
          <a:bodyPr/>
          <a:lstStyle/>
          <a:p>
            <a:fld id="{2A849D11-CB8C-486D-BE2D-C73D62440F1D}" type="slidenum">
              <a:rPr lang="es-AR" smtClean="0"/>
              <a:t>‹Nº›</a:t>
            </a:fld>
            <a:endParaRPr lang="es-AR"/>
          </a:p>
        </p:txBody>
      </p:sp>
    </p:spTree>
    <p:extLst>
      <p:ext uri="{BB962C8B-B14F-4D97-AF65-F5344CB8AC3E}">
        <p14:creationId xmlns:p14="http://schemas.microsoft.com/office/powerpoint/2010/main" val="3920559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D42459BE-39E6-448A-B1FC-BFB5CBDCA61C}" type="datetimeFigureOut">
              <a:rPr lang="es-AR" smtClean="0"/>
              <a:t>17/10/2019</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2A849D11-CB8C-486D-BE2D-C73D62440F1D}" type="slidenum">
              <a:rPr lang="es-AR" smtClean="0"/>
              <a:t>‹Nº›</a:t>
            </a:fld>
            <a:endParaRPr lang="es-AR"/>
          </a:p>
        </p:txBody>
      </p:sp>
    </p:spTree>
    <p:extLst>
      <p:ext uri="{BB962C8B-B14F-4D97-AF65-F5344CB8AC3E}">
        <p14:creationId xmlns:p14="http://schemas.microsoft.com/office/powerpoint/2010/main" val="3002410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D42459BE-39E6-448A-B1FC-BFB5CBDCA61C}" type="datetimeFigureOut">
              <a:rPr lang="es-AR" smtClean="0"/>
              <a:t>17/10/2019</a:t>
            </a:fld>
            <a:endParaRPr lang="es-A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s-A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A849D11-CB8C-486D-BE2D-C73D62440F1D}" type="slidenum">
              <a:rPr lang="es-AR" smtClean="0"/>
              <a:t>‹Nº›</a:t>
            </a:fld>
            <a:endParaRPr lang="es-AR"/>
          </a:p>
        </p:txBody>
      </p:sp>
    </p:spTree>
    <p:extLst>
      <p:ext uri="{BB962C8B-B14F-4D97-AF65-F5344CB8AC3E}">
        <p14:creationId xmlns:p14="http://schemas.microsoft.com/office/powerpoint/2010/main" val="177322404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emf"/><Relationship Id="rId4" Type="http://schemas.openxmlformats.org/officeDocument/2006/relationships/image" Target="../media/image22.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820104" y="2291831"/>
            <a:ext cx="10358758" cy="3329581"/>
          </a:xfrm>
        </p:spPr>
        <p:txBody>
          <a:bodyPr/>
          <a:lstStyle/>
          <a:p>
            <a:pPr algn="ctr"/>
            <a:r>
              <a:rPr lang="es-AR" sz="4400" b="1" dirty="0">
                <a:solidFill>
                  <a:srgbClr val="FFFF00"/>
                </a:solidFill>
              </a:rPr>
              <a:t>UNIDAD N°6- CRECIMIENTO Y EVALUACIÓN DE CALIDAD DE CARNE</a:t>
            </a:r>
            <a:br>
              <a:rPr lang="es-AR" dirty="0"/>
            </a:br>
            <a:endParaRPr lang="es-AR" dirty="0"/>
          </a:p>
        </p:txBody>
      </p:sp>
    </p:spTree>
    <p:extLst>
      <p:ext uri="{BB962C8B-B14F-4D97-AF65-F5344CB8AC3E}">
        <p14:creationId xmlns:p14="http://schemas.microsoft.com/office/powerpoint/2010/main" val="4076317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9404723" cy="654865"/>
          </a:xfrm>
        </p:spPr>
        <p:txBody>
          <a:bodyPr/>
          <a:lstStyle/>
          <a:p>
            <a:r>
              <a:rPr lang="es-AR" sz="2800" b="1" dirty="0">
                <a:solidFill>
                  <a:srgbClr val="FFFF00"/>
                </a:solidFill>
              </a:rPr>
              <a:t>TASA DIARIA DE GANANCIA DE CARNE MAGRA </a:t>
            </a:r>
          </a:p>
        </p:txBody>
      </p:sp>
      <p:pic>
        <p:nvPicPr>
          <p:cNvPr id="4" name="Imagen 3"/>
          <p:cNvPicPr/>
          <p:nvPr/>
        </p:nvPicPr>
        <p:blipFill>
          <a:blip r:embed="rId2" cstate="print">
            <a:biLevel thresh="75000"/>
            <a:extLst>
              <a:ext uri="{28A0092B-C50C-407E-A947-70E740481C1C}">
                <a14:useLocalDpi xmlns:a14="http://schemas.microsoft.com/office/drawing/2010/main" val="0"/>
              </a:ext>
            </a:extLst>
          </a:blip>
          <a:stretch>
            <a:fillRect/>
          </a:stretch>
        </p:blipFill>
        <p:spPr>
          <a:xfrm>
            <a:off x="2774249" y="1536292"/>
            <a:ext cx="5148446" cy="3961335"/>
          </a:xfrm>
          <a:prstGeom prst="rect">
            <a:avLst/>
          </a:prstGeom>
        </p:spPr>
      </p:pic>
      <p:sp>
        <p:nvSpPr>
          <p:cNvPr id="5" name="Rectángulo 4"/>
          <p:cNvSpPr/>
          <p:nvPr/>
        </p:nvSpPr>
        <p:spPr>
          <a:xfrm>
            <a:off x="959034" y="5926337"/>
            <a:ext cx="3010248" cy="388696"/>
          </a:xfrm>
          <a:prstGeom prst="rect">
            <a:avLst/>
          </a:prstGeom>
        </p:spPr>
        <p:txBody>
          <a:bodyPr wrap="none">
            <a:spAutoFit/>
          </a:bodyPr>
          <a:lstStyle/>
          <a:p>
            <a:pPr algn="just">
              <a:lnSpc>
                <a:spcPct val="107000"/>
              </a:lnSpc>
              <a:spcAft>
                <a:spcPts val="800"/>
              </a:spcAft>
            </a:pPr>
            <a:r>
              <a:rPr lang="es-AR" b="1" dirty="0">
                <a:effectLst/>
                <a:latin typeface="Calibri" panose="020F0502020204030204" pitchFamily="34" charset="0"/>
                <a:ea typeface="Calibri" panose="020F0502020204030204" pitchFamily="34" charset="0"/>
                <a:cs typeface="Calibri" panose="020F0502020204030204" pitchFamily="34" charset="0"/>
              </a:rPr>
              <a:t>Fuente: </a:t>
            </a:r>
            <a:r>
              <a:rPr lang="es-AR" dirty="0" err="1">
                <a:effectLst/>
                <a:latin typeface="Calibri" panose="020F0502020204030204" pitchFamily="34" charset="0"/>
                <a:ea typeface="Calibri" panose="020F0502020204030204" pitchFamily="34" charset="0"/>
                <a:cs typeface="Calibri" panose="020F0502020204030204" pitchFamily="34" charset="0"/>
              </a:rPr>
              <a:t>Whittemore</a:t>
            </a:r>
            <a:r>
              <a:rPr lang="es-AR" dirty="0">
                <a:effectLst/>
                <a:latin typeface="Calibri" panose="020F0502020204030204" pitchFamily="34" charset="0"/>
                <a:ea typeface="Calibri" panose="020F0502020204030204" pitchFamily="34" charset="0"/>
                <a:cs typeface="Calibri" panose="020F0502020204030204" pitchFamily="34" charset="0"/>
              </a:rPr>
              <a:t> C.T 1976.</a:t>
            </a:r>
            <a:endParaRPr lang="es-A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99314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sz="2400" b="1" dirty="0">
                <a:solidFill>
                  <a:srgbClr val="FFFF00"/>
                </a:solidFill>
              </a:rPr>
              <a:t>GANANCIA DIARIA DE LOS DISTINTOS COMPONENTES DEL CUERPO DE UN CERDO EN FASE DE CRECIMIENTO ALIMENTADO A ESCALA RESTRINGUIDA </a:t>
            </a:r>
          </a:p>
        </p:txBody>
      </p:sp>
      <p:pic>
        <p:nvPicPr>
          <p:cNvPr id="4" name="Imagen 3"/>
          <p:cNvPicPr/>
          <p:nvPr/>
        </p:nvPicPr>
        <p:blipFill>
          <a:blip r:embed="rId2" cstate="print">
            <a:biLevel thresh="75000"/>
            <a:extLst>
              <a:ext uri="{28A0092B-C50C-407E-A947-70E740481C1C}">
                <a14:useLocalDpi xmlns:a14="http://schemas.microsoft.com/office/drawing/2010/main" val="0"/>
              </a:ext>
            </a:extLst>
          </a:blip>
          <a:stretch>
            <a:fillRect/>
          </a:stretch>
        </p:blipFill>
        <p:spPr>
          <a:xfrm>
            <a:off x="2482080" y="1853248"/>
            <a:ext cx="6108127" cy="4534673"/>
          </a:xfrm>
          <a:prstGeom prst="rect">
            <a:avLst/>
          </a:prstGeom>
        </p:spPr>
      </p:pic>
      <p:sp>
        <p:nvSpPr>
          <p:cNvPr id="5" name="Rectángulo 4"/>
          <p:cNvSpPr/>
          <p:nvPr/>
        </p:nvSpPr>
        <p:spPr>
          <a:xfrm>
            <a:off x="0" y="6387921"/>
            <a:ext cx="3045064" cy="388696"/>
          </a:xfrm>
          <a:prstGeom prst="rect">
            <a:avLst/>
          </a:prstGeom>
        </p:spPr>
        <p:txBody>
          <a:bodyPr wrap="none">
            <a:spAutoFit/>
          </a:bodyPr>
          <a:lstStyle/>
          <a:p>
            <a:pPr algn="just">
              <a:lnSpc>
                <a:spcPct val="107000"/>
              </a:lnSpc>
              <a:spcAft>
                <a:spcPts val="800"/>
              </a:spcAft>
            </a:pPr>
            <a:r>
              <a:rPr lang="es-AR" b="1" dirty="0">
                <a:effectLst/>
                <a:latin typeface="Calibri" panose="020F0502020204030204" pitchFamily="34" charset="0"/>
                <a:ea typeface="Calibri" panose="020F0502020204030204" pitchFamily="34" charset="0"/>
                <a:cs typeface="Calibri" panose="020F0502020204030204" pitchFamily="34" charset="0"/>
              </a:rPr>
              <a:t>Fuente: </a:t>
            </a:r>
            <a:r>
              <a:rPr lang="es-AR" dirty="0" err="1">
                <a:effectLst/>
                <a:latin typeface="Calibri" panose="020F0502020204030204" pitchFamily="34" charset="0"/>
                <a:ea typeface="Calibri" panose="020F0502020204030204" pitchFamily="34" charset="0"/>
                <a:cs typeface="Calibri" panose="020F0502020204030204" pitchFamily="34" charset="0"/>
              </a:rPr>
              <a:t>Whittemore</a:t>
            </a:r>
            <a:r>
              <a:rPr lang="es-AR" dirty="0">
                <a:effectLst/>
                <a:latin typeface="Calibri" panose="020F0502020204030204" pitchFamily="34" charset="0"/>
                <a:ea typeface="Calibri" panose="020F0502020204030204" pitchFamily="34" charset="0"/>
                <a:cs typeface="Calibri" panose="020F0502020204030204" pitchFamily="34" charset="0"/>
              </a:rPr>
              <a:t> C.T. 1976.</a:t>
            </a:r>
            <a:endParaRPr lang="es-A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83930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9404723" cy="732138"/>
          </a:xfrm>
        </p:spPr>
        <p:txBody>
          <a:bodyPr/>
          <a:lstStyle/>
          <a:p>
            <a:r>
              <a:rPr lang="es-AR" sz="2800" b="1" dirty="0">
                <a:solidFill>
                  <a:srgbClr val="FFFF00"/>
                </a:solidFill>
              </a:rPr>
              <a:t>Factores que afectan al crecimiento de los cerdos</a:t>
            </a:r>
            <a:br>
              <a:rPr lang="es-AR" dirty="0"/>
            </a:br>
            <a:endParaRPr lang="es-AR" dirty="0"/>
          </a:p>
        </p:txBody>
      </p:sp>
      <p:pic>
        <p:nvPicPr>
          <p:cNvPr id="9" name="Marcador de contenido 8"/>
          <p:cNvPicPr>
            <a:picLocks noGrp="1" noChangeAspect="1"/>
          </p:cNvPicPr>
          <p:nvPr>
            <p:ph idx="1"/>
          </p:nvPr>
        </p:nvPicPr>
        <p:blipFill>
          <a:blip r:embed="rId2"/>
          <a:stretch>
            <a:fillRect/>
          </a:stretch>
        </p:blipFill>
        <p:spPr>
          <a:xfrm>
            <a:off x="437322" y="1326416"/>
            <a:ext cx="14579443" cy="5048627"/>
          </a:xfrm>
          <a:prstGeom prst="rect">
            <a:avLst/>
          </a:prstGeom>
        </p:spPr>
      </p:pic>
    </p:spTree>
    <p:extLst>
      <p:ext uri="{BB962C8B-B14F-4D97-AF65-F5344CB8AC3E}">
        <p14:creationId xmlns:p14="http://schemas.microsoft.com/office/powerpoint/2010/main" val="1916118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sz="2800" b="1" dirty="0">
                <a:solidFill>
                  <a:srgbClr val="FFFF00"/>
                </a:solidFill>
              </a:rPr>
              <a:t>EVOLUCIÓN DEL REPARTO DE LOS TEJIDOS EN EL CERDO SEGÚN LA EDAD O EL PESO</a:t>
            </a:r>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1940921" y="1465308"/>
            <a:ext cx="6404589" cy="5180191"/>
          </a:xfrm>
          <a:prstGeom prst="rect">
            <a:avLst/>
          </a:prstGeom>
          <a:noFill/>
          <a:ln>
            <a:noFill/>
          </a:ln>
        </p:spPr>
      </p:pic>
      <p:sp>
        <p:nvSpPr>
          <p:cNvPr id="5" name="Rectángulo 4"/>
          <p:cNvSpPr/>
          <p:nvPr/>
        </p:nvSpPr>
        <p:spPr>
          <a:xfrm>
            <a:off x="8964318" y="4883147"/>
            <a:ext cx="2173031" cy="388696"/>
          </a:xfrm>
          <a:prstGeom prst="rect">
            <a:avLst/>
          </a:prstGeom>
        </p:spPr>
        <p:txBody>
          <a:bodyPr wrap="none">
            <a:spAutoFit/>
          </a:bodyPr>
          <a:lstStyle/>
          <a:p>
            <a:pPr algn="just">
              <a:lnSpc>
                <a:spcPct val="107000"/>
              </a:lnSpc>
              <a:spcAft>
                <a:spcPts val="800"/>
              </a:spcAft>
            </a:pPr>
            <a:r>
              <a:rPr lang="es-AR" b="1" dirty="0">
                <a:effectLst/>
                <a:latin typeface="Calibri" panose="020F0502020204030204" pitchFamily="34" charset="0"/>
                <a:ea typeface="Calibri" panose="020F0502020204030204" pitchFamily="34" charset="0"/>
                <a:cs typeface="Calibri" panose="020F0502020204030204" pitchFamily="34" charset="0"/>
              </a:rPr>
              <a:t>Fuente: </a:t>
            </a:r>
            <a:r>
              <a:rPr lang="es-AR" dirty="0">
                <a:effectLst/>
                <a:latin typeface="Calibri" panose="020F0502020204030204" pitchFamily="34" charset="0"/>
                <a:ea typeface="Calibri" panose="020F0502020204030204" pitchFamily="34" charset="0"/>
                <a:cs typeface="Calibri" panose="020F0502020204030204" pitchFamily="34" charset="0"/>
              </a:rPr>
              <a:t>P. </a:t>
            </a:r>
            <a:r>
              <a:rPr lang="es-AR" dirty="0" err="1">
                <a:effectLst/>
                <a:latin typeface="Calibri" panose="020F0502020204030204" pitchFamily="34" charset="0"/>
                <a:ea typeface="Calibri" panose="020F0502020204030204" pitchFamily="34" charset="0"/>
                <a:cs typeface="Calibri" panose="020F0502020204030204" pitchFamily="34" charset="0"/>
              </a:rPr>
              <a:t>Zert</a:t>
            </a:r>
            <a:r>
              <a:rPr lang="es-AR" dirty="0">
                <a:effectLst/>
                <a:latin typeface="Calibri" panose="020F0502020204030204" pitchFamily="34" charset="0"/>
                <a:ea typeface="Calibri" panose="020F0502020204030204" pitchFamily="34" charset="0"/>
                <a:cs typeface="Calibri" panose="020F0502020204030204" pitchFamily="34" charset="0"/>
              </a:rPr>
              <a:t>. 1969.</a:t>
            </a:r>
            <a:endParaRPr lang="es-A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54108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sz="2400" b="1" dirty="0">
                <a:solidFill>
                  <a:srgbClr val="FFFF00"/>
                </a:solidFill>
              </a:rPr>
              <a:t>EVOLUCIÓN DE LOS DEPÓSITOS DE TEJIDO MUSCULAR Y ADIPOSO EN LA GANANCIA DE PESO DIARIA.</a:t>
            </a:r>
          </a:p>
        </p:txBody>
      </p:sp>
      <p:pic>
        <p:nvPicPr>
          <p:cNvPr id="4" name="Imagen 3"/>
          <p:cNvPicPr/>
          <p:nvPr/>
        </p:nvPicPr>
        <p:blipFill rotWithShape="1">
          <a:blip r:embed="rId2">
            <a:extLst>
              <a:ext uri="{28A0092B-C50C-407E-A947-70E740481C1C}">
                <a14:useLocalDpi xmlns:a14="http://schemas.microsoft.com/office/drawing/2010/main" val="0"/>
              </a:ext>
            </a:extLst>
          </a:blip>
          <a:srcRect b="4776"/>
          <a:stretch/>
        </p:blipFill>
        <p:spPr bwMode="auto">
          <a:xfrm>
            <a:off x="646110" y="1584406"/>
            <a:ext cx="6643331" cy="4790636"/>
          </a:xfrm>
          <a:prstGeom prst="rect">
            <a:avLst/>
          </a:prstGeom>
          <a:ln>
            <a:noFill/>
          </a:ln>
          <a:extLst>
            <a:ext uri="{53640926-AAD7-44D8-BBD7-CCE9431645EC}">
              <a14:shadowObscured xmlns:a14="http://schemas.microsoft.com/office/drawing/2010/main"/>
            </a:ext>
          </a:extLst>
        </p:spPr>
      </p:pic>
      <p:sp>
        <p:nvSpPr>
          <p:cNvPr id="5" name="Rectángulo 4"/>
          <p:cNvSpPr/>
          <p:nvPr/>
        </p:nvSpPr>
        <p:spPr>
          <a:xfrm>
            <a:off x="7877803" y="4264961"/>
            <a:ext cx="2173031" cy="388696"/>
          </a:xfrm>
          <a:prstGeom prst="rect">
            <a:avLst/>
          </a:prstGeom>
        </p:spPr>
        <p:txBody>
          <a:bodyPr wrap="none">
            <a:spAutoFit/>
          </a:bodyPr>
          <a:lstStyle/>
          <a:p>
            <a:pPr algn="just">
              <a:lnSpc>
                <a:spcPct val="107000"/>
              </a:lnSpc>
              <a:spcAft>
                <a:spcPts val="800"/>
              </a:spcAft>
            </a:pPr>
            <a:r>
              <a:rPr lang="es-AR" b="1" dirty="0">
                <a:effectLst/>
                <a:latin typeface="Calibri" panose="020F0502020204030204" pitchFamily="34" charset="0"/>
                <a:ea typeface="Calibri" panose="020F0502020204030204" pitchFamily="34" charset="0"/>
                <a:cs typeface="Calibri" panose="020F0502020204030204" pitchFamily="34" charset="0"/>
              </a:rPr>
              <a:t>Fuente: </a:t>
            </a:r>
            <a:r>
              <a:rPr lang="es-AR" dirty="0">
                <a:effectLst/>
                <a:latin typeface="Calibri" panose="020F0502020204030204" pitchFamily="34" charset="0"/>
                <a:ea typeface="Calibri" panose="020F0502020204030204" pitchFamily="34" charset="0"/>
                <a:cs typeface="Calibri" panose="020F0502020204030204" pitchFamily="34" charset="0"/>
              </a:rPr>
              <a:t>P. </a:t>
            </a:r>
            <a:r>
              <a:rPr lang="es-AR" dirty="0" err="1">
                <a:effectLst/>
                <a:latin typeface="Calibri" panose="020F0502020204030204" pitchFamily="34" charset="0"/>
                <a:ea typeface="Calibri" panose="020F0502020204030204" pitchFamily="34" charset="0"/>
                <a:cs typeface="Calibri" panose="020F0502020204030204" pitchFamily="34" charset="0"/>
              </a:rPr>
              <a:t>Zert</a:t>
            </a:r>
            <a:r>
              <a:rPr lang="es-AR" dirty="0">
                <a:effectLst/>
                <a:latin typeface="Calibri" panose="020F0502020204030204" pitchFamily="34" charset="0"/>
                <a:ea typeface="Calibri" panose="020F0502020204030204" pitchFamily="34" charset="0"/>
                <a:cs typeface="Calibri" panose="020F0502020204030204" pitchFamily="34" charset="0"/>
              </a:rPr>
              <a:t>. 1969.</a:t>
            </a:r>
            <a:endParaRPr lang="es-A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0018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30747"/>
            <a:ext cx="9478851" cy="1311687"/>
          </a:xfrm>
        </p:spPr>
        <p:txBody>
          <a:bodyPr/>
          <a:lstStyle/>
          <a:p>
            <a:r>
              <a:rPr lang="es-AR" sz="2800" b="1" dirty="0">
                <a:solidFill>
                  <a:srgbClr val="FFFF00"/>
                </a:solidFill>
              </a:rPr>
              <a:t>Desarrollo y crecimiento de 2 animales con diferente genética.</a:t>
            </a:r>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9276818" y="0"/>
            <a:ext cx="2915182" cy="2297456"/>
          </a:xfrm>
          <a:prstGeom prst="rect">
            <a:avLst/>
          </a:prstGeom>
          <a:noFill/>
          <a:ln>
            <a:noFill/>
          </a:ln>
        </p:spPr>
      </p:pic>
      <p:pic>
        <p:nvPicPr>
          <p:cNvPr id="5" name="Imagen 4"/>
          <p:cNvPicPr/>
          <p:nvPr/>
        </p:nvPicPr>
        <p:blipFill rotWithShape="1">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l="24658" t="12356" r="23981" b="16894"/>
          <a:stretch/>
        </p:blipFill>
        <p:spPr bwMode="auto">
          <a:xfrm>
            <a:off x="540792" y="1294155"/>
            <a:ext cx="5164549" cy="3973304"/>
          </a:xfrm>
          <a:prstGeom prst="rect">
            <a:avLst/>
          </a:prstGeom>
          <a:ln>
            <a:noFill/>
          </a:ln>
          <a:extLst>
            <a:ext uri="{53640926-AAD7-44D8-BBD7-CCE9431645EC}">
              <a14:shadowObscured xmlns:a14="http://schemas.microsoft.com/office/drawing/2010/main"/>
            </a:ext>
          </a:extLst>
        </p:spPr>
      </p:pic>
      <p:pic>
        <p:nvPicPr>
          <p:cNvPr id="6" name="Imagen 5"/>
          <p:cNvPicPr/>
          <p:nvPr/>
        </p:nvPicPr>
        <p:blipFill>
          <a:blip r:embed="rId4">
            <a:extLst>
              <a:ext uri="{28A0092B-C50C-407E-A947-70E740481C1C}">
                <a14:useLocalDpi xmlns:a14="http://schemas.microsoft.com/office/drawing/2010/main" val="0"/>
              </a:ext>
            </a:extLst>
          </a:blip>
          <a:srcRect/>
          <a:stretch>
            <a:fillRect/>
          </a:stretch>
        </p:blipFill>
        <p:spPr bwMode="auto">
          <a:xfrm>
            <a:off x="6246133" y="2428203"/>
            <a:ext cx="5396368" cy="4165780"/>
          </a:xfrm>
          <a:prstGeom prst="rect">
            <a:avLst/>
          </a:prstGeom>
          <a:noFill/>
          <a:ln>
            <a:noFill/>
          </a:ln>
        </p:spPr>
      </p:pic>
      <p:sp>
        <p:nvSpPr>
          <p:cNvPr id="9" name="Rectángulo 8"/>
          <p:cNvSpPr/>
          <p:nvPr/>
        </p:nvSpPr>
        <p:spPr>
          <a:xfrm>
            <a:off x="1395265" y="5823306"/>
            <a:ext cx="2343847" cy="388696"/>
          </a:xfrm>
          <a:prstGeom prst="rect">
            <a:avLst/>
          </a:prstGeom>
        </p:spPr>
        <p:txBody>
          <a:bodyPr wrap="none">
            <a:spAutoFit/>
          </a:bodyPr>
          <a:lstStyle/>
          <a:p>
            <a:pPr algn="just">
              <a:lnSpc>
                <a:spcPct val="107000"/>
              </a:lnSpc>
              <a:spcAft>
                <a:spcPts val="800"/>
              </a:spcAft>
            </a:pPr>
            <a:r>
              <a:rPr lang="es-AR" b="1" dirty="0">
                <a:effectLst/>
                <a:latin typeface="Calibri" panose="020F0502020204030204" pitchFamily="34" charset="0"/>
                <a:ea typeface="Calibri" panose="020F0502020204030204" pitchFamily="34" charset="0"/>
                <a:cs typeface="Calibri" panose="020F0502020204030204" pitchFamily="34" charset="0"/>
              </a:rPr>
              <a:t>Fuente: </a:t>
            </a:r>
            <a:r>
              <a:rPr lang="es-AR" dirty="0" err="1">
                <a:effectLst/>
                <a:latin typeface="Calibri" panose="020F0502020204030204" pitchFamily="34" charset="0"/>
                <a:ea typeface="Calibri" panose="020F0502020204030204" pitchFamily="34" charset="0"/>
                <a:cs typeface="Calibri" panose="020F0502020204030204" pitchFamily="34" charset="0"/>
              </a:rPr>
              <a:t>Roppa</a:t>
            </a:r>
            <a:r>
              <a:rPr lang="es-AR" dirty="0">
                <a:effectLst/>
                <a:latin typeface="Calibri" panose="020F0502020204030204" pitchFamily="34" charset="0"/>
                <a:ea typeface="Calibri" panose="020F0502020204030204" pitchFamily="34" charset="0"/>
                <a:cs typeface="Calibri" panose="020F0502020204030204" pitchFamily="34" charset="0"/>
              </a:rPr>
              <a:t> L. 2013.</a:t>
            </a:r>
            <a:endParaRPr lang="es-A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172356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5806" y="156504"/>
            <a:ext cx="9404723" cy="835169"/>
          </a:xfrm>
        </p:spPr>
        <p:txBody>
          <a:bodyPr/>
          <a:lstStyle/>
          <a:p>
            <a:r>
              <a:rPr lang="es-AR" sz="2800" b="1" dirty="0">
                <a:solidFill>
                  <a:srgbClr val="FFFF00"/>
                </a:solidFill>
              </a:rPr>
              <a:t>Sexo</a:t>
            </a:r>
            <a:br>
              <a:rPr lang="es-AR" sz="2800" b="1" dirty="0">
                <a:solidFill>
                  <a:srgbClr val="FFFF00"/>
                </a:solidFill>
              </a:rPr>
            </a:br>
            <a:endParaRPr lang="es-AR" sz="2800" b="1" dirty="0">
              <a:solidFill>
                <a:srgbClr val="FFFF00"/>
              </a:solidFill>
            </a:endParaRPr>
          </a:p>
        </p:txBody>
      </p:sp>
      <p:graphicFrame>
        <p:nvGraphicFramePr>
          <p:cNvPr id="4" name="Tabla 3"/>
          <p:cNvGraphicFramePr>
            <a:graphicFrameLocks noGrp="1"/>
          </p:cNvGraphicFramePr>
          <p:nvPr>
            <p:extLst>
              <p:ext uri="{D42A27DB-BD31-4B8C-83A1-F6EECF244321}">
                <p14:modId xmlns:p14="http://schemas.microsoft.com/office/powerpoint/2010/main" val="1973176872"/>
              </p:ext>
            </p:extLst>
          </p:nvPr>
        </p:nvGraphicFramePr>
        <p:xfrm>
          <a:off x="353333" y="1278723"/>
          <a:ext cx="11070228" cy="1837467"/>
        </p:xfrm>
        <a:graphic>
          <a:graphicData uri="http://schemas.openxmlformats.org/drawingml/2006/table">
            <a:tbl>
              <a:tblPr firstRow="1" firstCol="1" bandRow="1"/>
              <a:tblGrid>
                <a:gridCol w="2767002">
                  <a:extLst>
                    <a:ext uri="{9D8B030D-6E8A-4147-A177-3AD203B41FA5}">
                      <a16:colId xmlns:a16="http://schemas.microsoft.com/office/drawing/2014/main" val="20000"/>
                    </a:ext>
                  </a:extLst>
                </a:gridCol>
                <a:gridCol w="2767002">
                  <a:extLst>
                    <a:ext uri="{9D8B030D-6E8A-4147-A177-3AD203B41FA5}">
                      <a16:colId xmlns:a16="http://schemas.microsoft.com/office/drawing/2014/main" val="20001"/>
                    </a:ext>
                  </a:extLst>
                </a:gridCol>
                <a:gridCol w="2768112">
                  <a:extLst>
                    <a:ext uri="{9D8B030D-6E8A-4147-A177-3AD203B41FA5}">
                      <a16:colId xmlns:a16="http://schemas.microsoft.com/office/drawing/2014/main" val="20002"/>
                    </a:ext>
                  </a:extLst>
                </a:gridCol>
                <a:gridCol w="2768112">
                  <a:extLst>
                    <a:ext uri="{9D8B030D-6E8A-4147-A177-3AD203B41FA5}">
                      <a16:colId xmlns:a16="http://schemas.microsoft.com/office/drawing/2014/main" val="20003"/>
                    </a:ext>
                  </a:extLst>
                </a:gridCol>
              </a:tblGrid>
              <a:tr h="590835">
                <a:tc>
                  <a:txBody>
                    <a:bodyPr/>
                    <a:lstStyle/>
                    <a:p>
                      <a:pPr marL="457200" algn="ctr">
                        <a:lnSpc>
                          <a:spcPct val="107000"/>
                        </a:lnSpc>
                        <a:spcAft>
                          <a:spcPts val="0"/>
                        </a:spcAft>
                      </a:pPr>
                      <a:r>
                        <a:rPr lang="es-AR" sz="20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07000"/>
                        </a:lnSpc>
                        <a:spcAft>
                          <a:spcPts val="0"/>
                        </a:spcAft>
                      </a:pPr>
                      <a:r>
                        <a:rPr lang="es-AR" sz="2000" dirty="0">
                          <a:effectLst/>
                          <a:latin typeface="Calibri" panose="020F0502020204030204" pitchFamily="34" charset="0"/>
                          <a:ea typeface="Calibri" panose="020F0502020204030204" pitchFamily="34" charset="0"/>
                          <a:cs typeface="Times New Roman" panose="02020603050405020304" pitchFamily="18" charset="0"/>
                        </a:rPr>
                        <a:t>MACHOS ENTERO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07000"/>
                        </a:lnSpc>
                        <a:spcAft>
                          <a:spcPts val="0"/>
                        </a:spcAft>
                      </a:pPr>
                      <a:r>
                        <a:rPr lang="es-AR" sz="2000" dirty="0">
                          <a:effectLst/>
                          <a:latin typeface="Calibri" panose="020F0502020204030204" pitchFamily="34" charset="0"/>
                          <a:ea typeface="Calibri" panose="020F0502020204030204" pitchFamily="34" charset="0"/>
                          <a:cs typeface="Times New Roman" panose="02020603050405020304" pitchFamily="18" charset="0"/>
                        </a:rPr>
                        <a:t>MACHOS CASTRADO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07000"/>
                        </a:lnSpc>
                        <a:spcAft>
                          <a:spcPts val="0"/>
                        </a:spcAft>
                      </a:pPr>
                      <a:r>
                        <a:rPr lang="es-AR" sz="2000" dirty="0">
                          <a:effectLst/>
                          <a:latin typeface="Calibri" panose="020F0502020204030204" pitchFamily="34" charset="0"/>
                          <a:ea typeface="Calibri" panose="020F0502020204030204" pitchFamily="34" charset="0"/>
                          <a:cs typeface="Times New Roman" panose="02020603050405020304" pitchFamily="18" charset="0"/>
                        </a:rPr>
                        <a:t>HEMBRA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02123">
                <a:tc>
                  <a:txBody>
                    <a:bodyPr/>
                    <a:lstStyle/>
                    <a:p>
                      <a:pPr marL="457200">
                        <a:lnSpc>
                          <a:spcPct val="107000"/>
                        </a:lnSpc>
                        <a:spcAft>
                          <a:spcPts val="0"/>
                        </a:spcAft>
                      </a:pPr>
                      <a:r>
                        <a:rPr lang="es-AR" sz="2000">
                          <a:effectLst/>
                          <a:latin typeface="Calibri" panose="020F0502020204030204" pitchFamily="34" charset="0"/>
                          <a:ea typeface="Calibri" panose="020F0502020204030204" pitchFamily="34" charset="0"/>
                          <a:cs typeface="Times New Roman" panose="02020603050405020304" pitchFamily="18" charset="0"/>
                        </a:rPr>
                        <a:t>CANAL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07000"/>
                        </a:lnSpc>
                        <a:spcAft>
                          <a:spcPts val="0"/>
                        </a:spcAft>
                      </a:pPr>
                      <a:r>
                        <a:rPr lang="es-AR" sz="20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07000"/>
                        </a:lnSpc>
                        <a:spcAft>
                          <a:spcPts val="0"/>
                        </a:spcAft>
                      </a:pPr>
                      <a:r>
                        <a:rPr lang="es-AR" sz="200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07000"/>
                        </a:lnSpc>
                        <a:spcAft>
                          <a:spcPts val="0"/>
                        </a:spcAft>
                      </a:pPr>
                      <a:r>
                        <a:rPr lang="es-AR" sz="200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02123">
                <a:tc>
                  <a:txBody>
                    <a:bodyPr/>
                    <a:lstStyle/>
                    <a:p>
                      <a:pPr marL="457200">
                        <a:lnSpc>
                          <a:spcPct val="107000"/>
                        </a:lnSpc>
                        <a:spcAft>
                          <a:spcPts val="0"/>
                        </a:spcAft>
                      </a:pPr>
                      <a:r>
                        <a:rPr lang="es-AR" sz="2000" dirty="0">
                          <a:effectLst/>
                          <a:latin typeface="Calibri" panose="020F0502020204030204" pitchFamily="34" charset="0"/>
                          <a:ea typeface="Calibri" panose="020F0502020204030204" pitchFamily="34" charset="0"/>
                          <a:cs typeface="Times New Roman" panose="02020603050405020304" pitchFamily="18" charset="0"/>
                        </a:rPr>
                        <a:t>AUMENTO DIARIO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07000"/>
                        </a:lnSpc>
                        <a:spcAft>
                          <a:spcPts val="0"/>
                        </a:spcAft>
                      </a:pPr>
                      <a:r>
                        <a:rPr lang="es-AR" sz="20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07000"/>
                        </a:lnSpc>
                        <a:spcAft>
                          <a:spcPts val="0"/>
                        </a:spcAft>
                      </a:pPr>
                      <a:r>
                        <a:rPr lang="es-AR" sz="20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07000"/>
                        </a:lnSpc>
                        <a:spcAft>
                          <a:spcPts val="0"/>
                        </a:spcAft>
                      </a:pPr>
                      <a:r>
                        <a:rPr lang="es-AR" sz="200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02123">
                <a:tc>
                  <a:txBody>
                    <a:bodyPr/>
                    <a:lstStyle/>
                    <a:p>
                      <a:pPr marL="457200">
                        <a:lnSpc>
                          <a:spcPct val="107000"/>
                        </a:lnSpc>
                        <a:spcAft>
                          <a:spcPts val="0"/>
                        </a:spcAft>
                      </a:pPr>
                      <a:r>
                        <a:rPr lang="es-AR" sz="2000">
                          <a:effectLst/>
                          <a:latin typeface="Calibri" panose="020F0502020204030204" pitchFamily="34" charset="0"/>
                          <a:ea typeface="Calibri" panose="020F0502020204030204" pitchFamily="34" charset="0"/>
                          <a:cs typeface="Times New Roman" panose="02020603050405020304" pitchFamily="18" charset="0"/>
                        </a:rPr>
                        <a:t>C. 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07000"/>
                        </a:lnSpc>
                        <a:spcAft>
                          <a:spcPts val="0"/>
                        </a:spcAft>
                      </a:pPr>
                      <a:r>
                        <a:rPr lang="es-AR" sz="200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07000"/>
                        </a:lnSpc>
                        <a:spcAft>
                          <a:spcPts val="0"/>
                        </a:spcAft>
                      </a:pPr>
                      <a:r>
                        <a:rPr lang="es-AR" sz="20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07000"/>
                        </a:lnSpc>
                        <a:spcAft>
                          <a:spcPts val="0"/>
                        </a:spcAft>
                      </a:pPr>
                      <a:r>
                        <a:rPr lang="es-AR" sz="200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02123">
                <a:tc>
                  <a:txBody>
                    <a:bodyPr/>
                    <a:lstStyle/>
                    <a:p>
                      <a:pPr marL="457200">
                        <a:lnSpc>
                          <a:spcPct val="107000"/>
                        </a:lnSpc>
                        <a:spcAft>
                          <a:spcPts val="0"/>
                        </a:spcAft>
                      </a:pPr>
                      <a:r>
                        <a:rPr lang="es-AR" sz="2000">
                          <a:effectLst/>
                          <a:latin typeface="Calibri" panose="020F0502020204030204" pitchFamily="34" charset="0"/>
                          <a:ea typeface="Calibri" panose="020F0502020204030204" pitchFamily="34" charset="0"/>
                          <a:cs typeface="Times New Roman" panose="02020603050405020304" pitchFamily="18" charset="0"/>
                        </a:rPr>
                        <a:t>GRASA DORSAL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07000"/>
                        </a:lnSpc>
                        <a:spcAft>
                          <a:spcPts val="0"/>
                        </a:spcAft>
                      </a:pPr>
                      <a:r>
                        <a:rPr lang="es-AR" sz="200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07000"/>
                        </a:lnSpc>
                        <a:spcAft>
                          <a:spcPts val="0"/>
                        </a:spcAft>
                      </a:pPr>
                      <a:r>
                        <a:rPr lang="es-AR" sz="20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07000"/>
                        </a:lnSpc>
                        <a:spcAft>
                          <a:spcPts val="0"/>
                        </a:spcAft>
                      </a:pPr>
                      <a:r>
                        <a:rPr lang="es-AR" sz="20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3734187775"/>
              </p:ext>
            </p:extLst>
          </p:nvPr>
        </p:nvGraphicFramePr>
        <p:xfrm>
          <a:off x="353333" y="3742849"/>
          <a:ext cx="11070228" cy="2361736"/>
        </p:xfrm>
        <a:graphic>
          <a:graphicData uri="http://schemas.openxmlformats.org/drawingml/2006/table">
            <a:tbl>
              <a:tblPr firstRow="1" firstCol="1" bandRow="1"/>
              <a:tblGrid>
                <a:gridCol w="2767001">
                  <a:extLst>
                    <a:ext uri="{9D8B030D-6E8A-4147-A177-3AD203B41FA5}">
                      <a16:colId xmlns:a16="http://schemas.microsoft.com/office/drawing/2014/main" val="20000"/>
                    </a:ext>
                  </a:extLst>
                </a:gridCol>
                <a:gridCol w="2767001">
                  <a:extLst>
                    <a:ext uri="{9D8B030D-6E8A-4147-A177-3AD203B41FA5}">
                      <a16:colId xmlns:a16="http://schemas.microsoft.com/office/drawing/2014/main" val="20001"/>
                    </a:ext>
                  </a:extLst>
                </a:gridCol>
                <a:gridCol w="2768113">
                  <a:extLst>
                    <a:ext uri="{9D8B030D-6E8A-4147-A177-3AD203B41FA5}">
                      <a16:colId xmlns:a16="http://schemas.microsoft.com/office/drawing/2014/main" val="20002"/>
                    </a:ext>
                  </a:extLst>
                </a:gridCol>
                <a:gridCol w="2768113">
                  <a:extLst>
                    <a:ext uri="{9D8B030D-6E8A-4147-A177-3AD203B41FA5}">
                      <a16:colId xmlns:a16="http://schemas.microsoft.com/office/drawing/2014/main" val="20003"/>
                    </a:ext>
                  </a:extLst>
                </a:gridCol>
              </a:tblGrid>
              <a:tr h="944695">
                <a:tc>
                  <a:txBody>
                    <a:bodyPr/>
                    <a:lstStyle/>
                    <a:p>
                      <a:pPr marL="457200" algn="just">
                        <a:lnSpc>
                          <a:spcPct val="107000"/>
                        </a:lnSpc>
                        <a:spcAft>
                          <a:spcPts val="0"/>
                        </a:spcAft>
                      </a:pPr>
                      <a:r>
                        <a:rPr lang="es-AR" sz="20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07000"/>
                        </a:lnSpc>
                        <a:spcAft>
                          <a:spcPts val="0"/>
                        </a:spcAft>
                      </a:pPr>
                      <a:r>
                        <a:rPr lang="es-AR" sz="2000" dirty="0">
                          <a:effectLst/>
                          <a:latin typeface="Calibri" panose="020F0502020204030204" pitchFamily="34" charset="0"/>
                          <a:ea typeface="Calibri" panose="020F0502020204030204" pitchFamily="34" charset="0"/>
                          <a:cs typeface="Times New Roman" panose="02020603050405020304" pitchFamily="18" charset="0"/>
                        </a:rPr>
                        <a:t>MACHO ENTERO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07000"/>
                        </a:lnSpc>
                        <a:spcAft>
                          <a:spcPts val="0"/>
                        </a:spcAft>
                      </a:pPr>
                      <a:r>
                        <a:rPr lang="es-AR" sz="2000" dirty="0">
                          <a:effectLst/>
                          <a:latin typeface="Calibri" panose="020F0502020204030204" pitchFamily="34" charset="0"/>
                          <a:ea typeface="Calibri" panose="020F0502020204030204" pitchFamily="34" charset="0"/>
                          <a:cs typeface="Times New Roman" panose="02020603050405020304" pitchFamily="18" charset="0"/>
                        </a:rPr>
                        <a:t>MACHO CASTRADO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07000"/>
                        </a:lnSpc>
                        <a:spcAft>
                          <a:spcPts val="0"/>
                        </a:spcAft>
                      </a:pPr>
                      <a:r>
                        <a:rPr lang="es-AR" sz="2000">
                          <a:effectLst/>
                          <a:latin typeface="Calibri" panose="020F0502020204030204" pitchFamily="34" charset="0"/>
                          <a:ea typeface="Calibri" panose="020F0502020204030204" pitchFamily="34" charset="0"/>
                          <a:cs typeface="Times New Roman" panose="02020603050405020304" pitchFamily="18" charset="0"/>
                        </a:rPr>
                        <a:t>HEMBRA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72347">
                <a:tc>
                  <a:txBody>
                    <a:bodyPr/>
                    <a:lstStyle/>
                    <a:p>
                      <a:pPr marL="457200" algn="just">
                        <a:lnSpc>
                          <a:spcPct val="107000"/>
                        </a:lnSpc>
                        <a:spcAft>
                          <a:spcPts val="0"/>
                        </a:spcAft>
                      </a:pPr>
                      <a:r>
                        <a:rPr lang="es-AR" sz="2000" dirty="0">
                          <a:effectLst/>
                          <a:latin typeface="Calibri" panose="020F0502020204030204" pitchFamily="34" charset="0"/>
                          <a:ea typeface="Calibri" panose="020F0502020204030204" pitchFamily="34" charset="0"/>
                          <a:cs typeface="Times New Roman" panose="02020603050405020304" pitchFamily="18" charset="0"/>
                        </a:rPr>
                        <a:t>AUMENTO DIARIO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07000"/>
                        </a:lnSpc>
                        <a:spcAft>
                          <a:spcPts val="0"/>
                        </a:spcAft>
                      </a:pPr>
                      <a:r>
                        <a:rPr lang="es-AR" sz="2000" dirty="0">
                          <a:effectLst/>
                          <a:latin typeface="Calibri" panose="020F0502020204030204" pitchFamily="34" charset="0"/>
                          <a:ea typeface="Calibri" panose="020F0502020204030204" pitchFamily="34" charset="0"/>
                          <a:cs typeface="Times New Roman" panose="02020603050405020304" pitchFamily="18" charset="0"/>
                        </a:rPr>
                        <a:t>920 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07000"/>
                        </a:lnSpc>
                        <a:spcAft>
                          <a:spcPts val="0"/>
                        </a:spcAft>
                      </a:pPr>
                      <a:r>
                        <a:rPr lang="es-AR" sz="2000" dirty="0">
                          <a:effectLst/>
                          <a:latin typeface="Calibri" panose="020F0502020204030204" pitchFamily="34" charset="0"/>
                          <a:ea typeface="Calibri" panose="020F0502020204030204" pitchFamily="34" charset="0"/>
                          <a:cs typeface="Times New Roman" panose="02020603050405020304" pitchFamily="18" charset="0"/>
                        </a:rPr>
                        <a:t>890g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07000"/>
                        </a:lnSpc>
                        <a:spcAft>
                          <a:spcPts val="0"/>
                        </a:spcAft>
                      </a:pPr>
                      <a:r>
                        <a:rPr lang="es-AR" sz="2000">
                          <a:effectLst/>
                          <a:latin typeface="Calibri" panose="020F0502020204030204" pitchFamily="34" charset="0"/>
                          <a:ea typeface="Calibri" panose="020F0502020204030204" pitchFamily="34" charset="0"/>
                          <a:cs typeface="Times New Roman" panose="02020603050405020304" pitchFamily="18" charset="0"/>
                        </a:rPr>
                        <a:t>810g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72347">
                <a:tc>
                  <a:txBody>
                    <a:bodyPr/>
                    <a:lstStyle/>
                    <a:p>
                      <a:pPr marL="457200" algn="just">
                        <a:lnSpc>
                          <a:spcPct val="107000"/>
                        </a:lnSpc>
                        <a:spcAft>
                          <a:spcPts val="0"/>
                        </a:spcAft>
                      </a:pPr>
                      <a:r>
                        <a:rPr lang="es-AR" sz="2000">
                          <a:effectLst/>
                          <a:latin typeface="Calibri" panose="020F0502020204030204" pitchFamily="34" charset="0"/>
                          <a:ea typeface="Calibri" panose="020F0502020204030204" pitchFamily="34" charset="0"/>
                          <a:cs typeface="Times New Roman" panose="02020603050405020304" pitchFamily="18" charset="0"/>
                        </a:rPr>
                        <a:t>C. 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07000"/>
                        </a:lnSpc>
                        <a:spcAft>
                          <a:spcPts val="0"/>
                        </a:spcAft>
                      </a:pPr>
                      <a:r>
                        <a:rPr lang="es-AR" sz="2000">
                          <a:effectLst/>
                          <a:latin typeface="Calibri" panose="020F0502020204030204" pitchFamily="34" charset="0"/>
                          <a:ea typeface="Calibri" panose="020F0502020204030204" pitchFamily="34" charset="0"/>
                          <a:cs typeface="Times New Roman" panose="02020603050405020304" pitchFamily="18" charset="0"/>
                        </a:rPr>
                        <a:t>2.85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07000"/>
                        </a:lnSpc>
                        <a:spcAft>
                          <a:spcPts val="0"/>
                        </a:spcAft>
                      </a:pPr>
                      <a:r>
                        <a:rPr lang="es-AR" sz="2000" dirty="0">
                          <a:effectLst/>
                          <a:latin typeface="Calibri" panose="020F0502020204030204" pitchFamily="34" charset="0"/>
                          <a:ea typeface="Calibri" panose="020F0502020204030204" pitchFamily="34" charset="0"/>
                          <a:cs typeface="Times New Roman" panose="02020603050405020304" pitchFamily="18" charset="0"/>
                        </a:rPr>
                        <a:t>3.10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07000"/>
                        </a:lnSpc>
                        <a:spcAft>
                          <a:spcPts val="0"/>
                        </a:spcAft>
                      </a:pPr>
                      <a:r>
                        <a:rPr lang="es-AR" sz="2000" dirty="0">
                          <a:effectLst/>
                          <a:latin typeface="Calibri" panose="020F0502020204030204" pitchFamily="34" charset="0"/>
                          <a:ea typeface="Calibri" panose="020F0502020204030204" pitchFamily="34" charset="0"/>
                          <a:cs typeface="Times New Roman" panose="02020603050405020304" pitchFamily="18" charset="0"/>
                        </a:rPr>
                        <a:t>3.05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72347">
                <a:tc>
                  <a:txBody>
                    <a:bodyPr/>
                    <a:lstStyle/>
                    <a:p>
                      <a:pPr marL="457200" algn="just">
                        <a:lnSpc>
                          <a:spcPct val="107000"/>
                        </a:lnSpc>
                        <a:spcAft>
                          <a:spcPts val="0"/>
                        </a:spcAft>
                      </a:pPr>
                      <a:r>
                        <a:rPr lang="es-AR" sz="2000">
                          <a:effectLst/>
                          <a:latin typeface="Calibri" panose="020F0502020204030204" pitchFamily="34" charset="0"/>
                          <a:ea typeface="Calibri" panose="020F0502020204030204" pitchFamily="34" charset="0"/>
                          <a:cs typeface="Times New Roman" panose="02020603050405020304" pitchFamily="18" charset="0"/>
                        </a:rPr>
                        <a:t>GRASA DORSAL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07000"/>
                        </a:lnSpc>
                        <a:spcAft>
                          <a:spcPts val="0"/>
                        </a:spcAft>
                      </a:pPr>
                      <a:r>
                        <a:rPr lang="es-AR" sz="2000">
                          <a:effectLst/>
                          <a:latin typeface="Calibri" panose="020F0502020204030204" pitchFamily="34" charset="0"/>
                          <a:ea typeface="Calibri" panose="020F0502020204030204" pitchFamily="34" charset="0"/>
                          <a:cs typeface="Times New Roman" panose="02020603050405020304" pitchFamily="18" charset="0"/>
                        </a:rPr>
                        <a:t>3.04 cm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07000"/>
                        </a:lnSpc>
                        <a:spcAft>
                          <a:spcPts val="0"/>
                        </a:spcAft>
                      </a:pPr>
                      <a:r>
                        <a:rPr lang="es-AR" sz="2000">
                          <a:effectLst/>
                          <a:latin typeface="Calibri" panose="020F0502020204030204" pitchFamily="34" charset="0"/>
                          <a:ea typeface="Calibri" panose="020F0502020204030204" pitchFamily="34" charset="0"/>
                          <a:cs typeface="Times New Roman" panose="02020603050405020304" pitchFamily="18" charset="0"/>
                        </a:rPr>
                        <a:t>3.44 cm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07000"/>
                        </a:lnSpc>
                        <a:spcAft>
                          <a:spcPts val="0"/>
                        </a:spcAft>
                      </a:pPr>
                      <a:r>
                        <a:rPr lang="es-AR" sz="2000" dirty="0">
                          <a:effectLst/>
                          <a:latin typeface="Calibri" panose="020F0502020204030204" pitchFamily="34" charset="0"/>
                          <a:ea typeface="Calibri" panose="020F0502020204030204" pitchFamily="34" charset="0"/>
                          <a:cs typeface="Times New Roman" panose="02020603050405020304" pitchFamily="18" charset="0"/>
                        </a:rPr>
                        <a:t>3.12 cm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063487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29448" y="233778"/>
            <a:ext cx="5625900" cy="616228"/>
          </a:xfrm>
        </p:spPr>
        <p:txBody>
          <a:bodyPr/>
          <a:lstStyle/>
          <a:p>
            <a:r>
              <a:rPr lang="es-AR" sz="2400" b="1" dirty="0">
                <a:solidFill>
                  <a:srgbClr val="FFFF00"/>
                </a:solidFill>
              </a:rPr>
              <a:t>INMUNOCASTRACIÓN EN CERDOS</a:t>
            </a:r>
            <a:br>
              <a:rPr lang="es-AR" dirty="0"/>
            </a:br>
            <a:endParaRPr lang="es-AR" dirty="0"/>
          </a:p>
        </p:txBody>
      </p:sp>
      <p:pic>
        <p:nvPicPr>
          <p:cNvPr id="5" name="Imagen 4" descr="IMPROVAC - INMUNOCASTRACION EN CERDOS - PRODUCTOS VETERINARIOS - PFIZER ARGENTINA"/>
          <p:cNvPicPr/>
          <p:nvPr/>
        </p:nvPicPr>
        <p:blipFill>
          <a:blip r:embed="rId2">
            <a:extLst>
              <a:ext uri="{28A0092B-C50C-407E-A947-70E740481C1C}">
                <a14:useLocalDpi xmlns:a14="http://schemas.microsoft.com/office/drawing/2010/main" val="0"/>
              </a:ext>
            </a:extLst>
          </a:blip>
          <a:srcRect/>
          <a:stretch>
            <a:fillRect/>
          </a:stretch>
        </p:blipFill>
        <p:spPr bwMode="auto">
          <a:xfrm>
            <a:off x="2760408" y="1188074"/>
            <a:ext cx="6435108" cy="5016321"/>
          </a:xfrm>
          <a:prstGeom prst="rect">
            <a:avLst/>
          </a:prstGeom>
          <a:noFill/>
          <a:ln>
            <a:noFill/>
          </a:ln>
        </p:spPr>
      </p:pic>
    </p:spTree>
    <p:extLst>
      <p:ext uri="{BB962C8B-B14F-4D97-AF65-F5344CB8AC3E}">
        <p14:creationId xmlns:p14="http://schemas.microsoft.com/office/powerpoint/2010/main" val="8973902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provac_efectos en la canal"/>
          <p:cNvPicPr/>
          <p:nvPr/>
        </p:nvPicPr>
        <p:blipFill rotWithShape="1">
          <a:blip r:embed="rId2">
            <a:extLst>
              <a:ext uri="{28A0092B-C50C-407E-A947-70E740481C1C}">
                <a14:useLocalDpi xmlns:a14="http://schemas.microsoft.com/office/drawing/2010/main" val="0"/>
              </a:ext>
            </a:extLst>
          </a:blip>
          <a:srcRect l="9927" t="45182" r="10364" b="18519"/>
          <a:stretch/>
        </p:blipFill>
        <p:spPr bwMode="auto">
          <a:xfrm>
            <a:off x="1265869" y="296214"/>
            <a:ext cx="9088745" cy="2975018"/>
          </a:xfrm>
          <a:prstGeom prst="rect">
            <a:avLst/>
          </a:prstGeom>
          <a:noFill/>
          <a:ln>
            <a:noFill/>
          </a:ln>
          <a:extLst>
            <a:ext uri="{53640926-AAD7-44D8-BBD7-CCE9431645EC}">
              <a14:shadowObscured xmlns:a14="http://schemas.microsoft.com/office/drawing/2010/main"/>
            </a:ext>
          </a:extLst>
        </p:spPr>
      </p:pic>
      <p:pic>
        <p:nvPicPr>
          <p:cNvPr id="5" name="Imagen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0203" y="3590539"/>
            <a:ext cx="4014371" cy="1664040"/>
          </a:xfrm>
          <a:prstGeom prst="rect">
            <a:avLst/>
          </a:prstGeom>
          <a:noFill/>
          <a:ln>
            <a:noFill/>
          </a:ln>
        </p:spPr>
      </p:pic>
      <p:pic>
        <p:nvPicPr>
          <p:cNvPr id="6" name="Imagen 5"/>
          <p:cNvPicPr/>
          <p:nvPr/>
        </p:nvPicPr>
        <p:blipFill>
          <a:blip r:embed="rId4">
            <a:extLst>
              <a:ext uri="{28A0092B-C50C-407E-A947-70E740481C1C}">
                <a14:useLocalDpi xmlns:a14="http://schemas.microsoft.com/office/drawing/2010/main" val="0"/>
              </a:ext>
            </a:extLst>
          </a:blip>
          <a:srcRect/>
          <a:stretch>
            <a:fillRect/>
          </a:stretch>
        </p:blipFill>
        <p:spPr bwMode="auto">
          <a:xfrm>
            <a:off x="4670375" y="3426243"/>
            <a:ext cx="3172859" cy="3013193"/>
          </a:xfrm>
          <a:prstGeom prst="rect">
            <a:avLst/>
          </a:prstGeom>
          <a:noFill/>
          <a:ln>
            <a:noFill/>
          </a:ln>
        </p:spPr>
      </p:pic>
      <p:pic>
        <p:nvPicPr>
          <p:cNvPr id="7" name="Imagen 6"/>
          <p:cNvPicPr/>
          <p:nvPr/>
        </p:nvPicPr>
        <p:blipFill>
          <a:blip r:embed="rId5">
            <a:extLst>
              <a:ext uri="{28A0092B-C50C-407E-A947-70E740481C1C}">
                <a14:useLocalDpi xmlns:a14="http://schemas.microsoft.com/office/drawing/2010/main" val="0"/>
              </a:ext>
            </a:extLst>
          </a:blip>
          <a:srcRect/>
          <a:stretch>
            <a:fillRect/>
          </a:stretch>
        </p:blipFill>
        <p:spPr bwMode="auto">
          <a:xfrm>
            <a:off x="8340855" y="3426243"/>
            <a:ext cx="3159980" cy="3013193"/>
          </a:xfrm>
          <a:prstGeom prst="rect">
            <a:avLst/>
          </a:prstGeom>
          <a:noFill/>
          <a:ln>
            <a:noFill/>
          </a:ln>
        </p:spPr>
      </p:pic>
    </p:spTree>
    <p:extLst>
      <p:ext uri="{BB962C8B-B14F-4D97-AF65-F5344CB8AC3E}">
        <p14:creationId xmlns:p14="http://schemas.microsoft.com/office/powerpoint/2010/main" val="1180718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3987" y="0"/>
            <a:ext cx="9404723" cy="629107"/>
          </a:xfrm>
        </p:spPr>
        <p:txBody>
          <a:bodyPr/>
          <a:lstStyle/>
          <a:p>
            <a:r>
              <a:rPr lang="es-AR" sz="2000" b="1" dirty="0">
                <a:solidFill>
                  <a:srgbClr val="FFFF00"/>
                </a:solidFill>
              </a:rPr>
              <a:t>INDICES DE PRODUCCIÓN INFLUENCIADOS POR LA TEMPERATURA</a:t>
            </a:r>
            <a:endParaRPr lang="es-AR" sz="2000" dirty="0">
              <a:solidFill>
                <a:srgbClr val="FFFF00"/>
              </a:solidFill>
            </a:endParaRPr>
          </a:p>
        </p:txBody>
      </p:sp>
      <p:graphicFrame>
        <p:nvGraphicFramePr>
          <p:cNvPr id="4" name="Tabla 3"/>
          <p:cNvGraphicFramePr>
            <a:graphicFrameLocks noGrp="1"/>
          </p:cNvGraphicFramePr>
          <p:nvPr>
            <p:extLst>
              <p:ext uri="{D42A27DB-BD31-4B8C-83A1-F6EECF244321}">
                <p14:modId xmlns:p14="http://schemas.microsoft.com/office/powerpoint/2010/main" val="1510449936"/>
              </p:ext>
            </p:extLst>
          </p:nvPr>
        </p:nvGraphicFramePr>
        <p:xfrm>
          <a:off x="814179" y="376990"/>
          <a:ext cx="9630588" cy="6324188"/>
        </p:xfrm>
        <a:graphic>
          <a:graphicData uri="http://schemas.openxmlformats.org/drawingml/2006/table">
            <a:tbl>
              <a:tblPr firstRow="1" firstCol="1" bandRow="1"/>
              <a:tblGrid>
                <a:gridCol w="1343953">
                  <a:extLst>
                    <a:ext uri="{9D8B030D-6E8A-4147-A177-3AD203B41FA5}">
                      <a16:colId xmlns:a16="http://schemas.microsoft.com/office/drawing/2014/main" val="20000"/>
                    </a:ext>
                  </a:extLst>
                </a:gridCol>
                <a:gridCol w="614640">
                  <a:extLst>
                    <a:ext uri="{9D8B030D-6E8A-4147-A177-3AD203B41FA5}">
                      <a16:colId xmlns:a16="http://schemas.microsoft.com/office/drawing/2014/main" val="20001"/>
                    </a:ext>
                  </a:extLst>
                </a:gridCol>
                <a:gridCol w="1130205">
                  <a:extLst>
                    <a:ext uri="{9D8B030D-6E8A-4147-A177-3AD203B41FA5}">
                      <a16:colId xmlns:a16="http://schemas.microsoft.com/office/drawing/2014/main" val="20002"/>
                    </a:ext>
                  </a:extLst>
                </a:gridCol>
                <a:gridCol w="913703">
                  <a:extLst>
                    <a:ext uri="{9D8B030D-6E8A-4147-A177-3AD203B41FA5}">
                      <a16:colId xmlns:a16="http://schemas.microsoft.com/office/drawing/2014/main" val="20003"/>
                    </a:ext>
                  </a:extLst>
                </a:gridCol>
                <a:gridCol w="912787">
                  <a:extLst>
                    <a:ext uri="{9D8B030D-6E8A-4147-A177-3AD203B41FA5}">
                      <a16:colId xmlns:a16="http://schemas.microsoft.com/office/drawing/2014/main" val="20004"/>
                    </a:ext>
                  </a:extLst>
                </a:gridCol>
                <a:gridCol w="901778">
                  <a:extLst>
                    <a:ext uri="{9D8B030D-6E8A-4147-A177-3AD203B41FA5}">
                      <a16:colId xmlns:a16="http://schemas.microsoft.com/office/drawing/2014/main" val="20005"/>
                    </a:ext>
                  </a:extLst>
                </a:gridCol>
                <a:gridCol w="600880">
                  <a:extLst>
                    <a:ext uri="{9D8B030D-6E8A-4147-A177-3AD203B41FA5}">
                      <a16:colId xmlns:a16="http://schemas.microsoft.com/office/drawing/2014/main" val="20006"/>
                    </a:ext>
                  </a:extLst>
                </a:gridCol>
                <a:gridCol w="912787">
                  <a:extLst>
                    <a:ext uri="{9D8B030D-6E8A-4147-A177-3AD203B41FA5}">
                      <a16:colId xmlns:a16="http://schemas.microsoft.com/office/drawing/2014/main" val="20007"/>
                    </a:ext>
                  </a:extLst>
                </a:gridCol>
                <a:gridCol w="1342118">
                  <a:extLst>
                    <a:ext uri="{9D8B030D-6E8A-4147-A177-3AD203B41FA5}">
                      <a16:colId xmlns:a16="http://schemas.microsoft.com/office/drawing/2014/main" val="20008"/>
                    </a:ext>
                  </a:extLst>
                </a:gridCol>
                <a:gridCol w="957737">
                  <a:extLst>
                    <a:ext uri="{9D8B030D-6E8A-4147-A177-3AD203B41FA5}">
                      <a16:colId xmlns:a16="http://schemas.microsoft.com/office/drawing/2014/main" val="20009"/>
                    </a:ext>
                  </a:extLst>
                </a:gridCol>
              </a:tblGrid>
              <a:tr h="575170">
                <a:tc>
                  <a:txBody>
                    <a:bodyPr/>
                    <a:lstStyle/>
                    <a:p>
                      <a:pPr algn="ctr">
                        <a:lnSpc>
                          <a:spcPct val="107000"/>
                        </a:lnSpc>
                        <a:spcAft>
                          <a:spcPts val="0"/>
                        </a:spcAft>
                      </a:pPr>
                      <a:r>
                        <a:rPr lang="es-AR" sz="1200" b="1" dirty="0">
                          <a:effectLst/>
                          <a:latin typeface="Calibri" panose="020F0502020204030204" pitchFamily="34" charset="0"/>
                          <a:ea typeface="Calibri" panose="020F0502020204030204" pitchFamily="34" charset="0"/>
                          <a:cs typeface="Times New Roman" panose="02020603050405020304" pitchFamily="18" charset="0"/>
                        </a:rPr>
                        <a:t>Categoría</a:t>
                      </a:r>
                      <a:endParaRPr lang="es-A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4801" marR="548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AR" sz="1200" b="1" dirty="0">
                          <a:effectLst/>
                          <a:latin typeface="Calibri" panose="020F0502020204030204" pitchFamily="34" charset="0"/>
                          <a:ea typeface="Calibri" panose="020F0502020204030204" pitchFamily="34" charset="0"/>
                          <a:cs typeface="Times New Roman" panose="02020603050405020304" pitchFamily="18" charset="0"/>
                        </a:rPr>
                        <a:t>Días</a:t>
                      </a:r>
                      <a:endParaRPr lang="es-A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4801" marR="548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AR" sz="1200" b="1" dirty="0">
                          <a:effectLst/>
                          <a:latin typeface="Calibri" panose="020F0502020204030204" pitchFamily="34" charset="0"/>
                          <a:ea typeface="Calibri" panose="020F0502020204030204" pitchFamily="34" charset="0"/>
                          <a:cs typeface="Times New Roman" panose="02020603050405020304" pitchFamily="18" charset="0"/>
                        </a:rPr>
                        <a:t>Consumo Kcal/Día</a:t>
                      </a:r>
                      <a:endParaRPr lang="es-A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4801" marR="548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AR" sz="1200" b="1">
                          <a:effectLst/>
                          <a:latin typeface="Calibri" panose="020F0502020204030204" pitchFamily="34" charset="0"/>
                          <a:ea typeface="Calibri" panose="020F0502020204030204" pitchFamily="34" charset="0"/>
                          <a:cs typeface="Times New Roman" panose="02020603050405020304" pitchFamily="18" charset="0"/>
                        </a:rPr>
                        <a:t>Consumo Kg Alimento</a:t>
                      </a:r>
                      <a:endParaRPr lang="es-AR" sz="1200">
                        <a:effectLst/>
                        <a:latin typeface="Calibri" panose="020F0502020204030204" pitchFamily="34" charset="0"/>
                        <a:ea typeface="Calibri" panose="020F0502020204030204" pitchFamily="34" charset="0"/>
                        <a:cs typeface="Times New Roman" panose="02020603050405020304" pitchFamily="18" charset="0"/>
                      </a:endParaRPr>
                    </a:p>
                  </a:txBody>
                  <a:tcPr marL="54801" marR="548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AR" sz="1200" b="1">
                          <a:effectLst/>
                          <a:latin typeface="Calibri" panose="020F0502020204030204" pitchFamily="34" charset="0"/>
                          <a:ea typeface="Calibri" panose="020F0502020204030204" pitchFamily="34" charset="0"/>
                          <a:cs typeface="Times New Roman" panose="02020603050405020304" pitchFamily="18" charset="0"/>
                        </a:rPr>
                        <a:t>% de consumo</a:t>
                      </a:r>
                      <a:endParaRPr lang="es-AR" sz="1200">
                        <a:effectLst/>
                        <a:latin typeface="Calibri" panose="020F0502020204030204" pitchFamily="34" charset="0"/>
                        <a:ea typeface="Calibri" panose="020F0502020204030204" pitchFamily="34" charset="0"/>
                        <a:cs typeface="Times New Roman" panose="02020603050405020304" pitchFamily="18" charset="0"/>
                      </a:endParaRPr>
                    </a:p>
                  </a:txBody>
                  <a:tcPr marL="54801" marR="548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AR" sz="1200" b="1">
                          <a:effectLst/>
                          <a:latin typeface="Calibri" panose="020F0502020204030204" pitchFamily="34" charset="0"/>
                          <a:ea typeface="Calibri" panose="020F0502020204030204" pitchFamily="34" charset="0"/>
                          <a:cs typeface="Times New Roman" panose="02020603050405020304" pitchFamily="18" charset="0"/>
                        </a:rPr>
                        <a:t>C.A.</a:t>
                      </a:r>
                      <a:endParaRPr lang="es-AR" sz="1200">
                        <a:effectLst/>
                        <a:latin typeface="Calibri" panose="020F0502020204030204" pitchFamily="34" charset="0"/>
                        <a:ea typeface="Calibri" panose="020F0502020204030204" pitchFamily="34" charset="0"/>
                        <a:cs typeface="Times New Roman" panose="02020603050405020304" pitchFamily="18" charset="0"/>
                      </a:endParaRPr>
                    </a:p>
                  </a:txBody>
                  <a:tcPr marL="54801" marR="548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AR" sz="1200" b="1">
                          <a:effectLst/>
                          <a:latin typeface="Calibri" panose="020F0502020204030204" pitchFamily="34" charset="0"/>
                          <a:ea typeface="Calibri" panose="020F0502020204030204" pitchFamily="34" charset="0"/>
                          <a:cs typeface="Times New Roman" panose="02020603050405020304" pitchFamily="18" charset="0"/>
                        </a:rPr>
                        <a:t>A.D.</a:t>
                      </a:r>
                      <a:endParaRPr lang="es-AR" sz="1200">
                        <a:effectLst/>
                        <a:latin typeface="Calibri" panose="020F0502020204030204" pitchFamily="34" charset="0"/>
                        <a:ea typeface="Calibri" panose="020F0502020204030204" pitchFamily="34" charset="0"/>
                        <a:cs typeface="Times New Roman" panose="02020603050405020304" pitchFamily="18" charset="0"/>
                      </a:endParaRPr>
                    </a:p>
                  </a:txBody>
                  <a:tcPr marL="54801" marR="548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AR" sz="1200" b="1">
                          <a:effectLst/>
                          <a:latin typeface="Calibri" panose="020F0502020204030204" pitchFamily="34" charset="0"/>
                          <a:ea typeface="Calibri" panose="020F0502020204030204" pitchFamily="34" charset="0"/>
                          <a:cs typeface="Times New Roman" panose="02020603050405020304" pitchFamily="18" charset="0"/>
                        </a:rPr>
                        <a:t>Depósito de Proteína</a:t>
                      </a:r>
                      <a:endParaRPr lang="es-AR" sz="1200">
                        <a:effectLst/>
                        <a:latin typeface="Calibri" panose="020F0502020204030204" pitchFamily="34" charset="0"/>
                        <a:ea typeface="Calibri" panose="020F0502020204030204" pitchFamily="34" charset="0"/>
                        <a:cs typeface="Times New Roman" panose="02020603050405020304" pitchFamily="18" charset="0"/>
                      </a:endParaRPr>
                    </a:p>
                  </a:txBody>
                  <a:tcPr marL="54801" marR="548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AR" sz="1200" b="1">
                          <a:effectLst/>
                          <a:latin typeface="Calibri" panose="020F0502020204030204" pitchFamily="34" charset="0"/>
                          <a:ea typeface="Calibri" panose="020F0502020204030204" pitchFamily="34" charset="0"/>
                          <a:cs typeface="Times New Roman" panose="02020603050405020304" pitchFamily="18" charset="0"/>
                        </a:rPr>
                        <a:t>Ganancia media de Tejido magro</a:t>
                      </a:r>
                      <a:endParaRPr lang="es-AR" sz="1200">
                        <a:effectLst/>
                        <a:latin typeface="Calibri" panose="020F0502020204030204" pitchFamily="34" charset="0"/>
                        <a:ea typeface="Calibri" panose="020F0502020204030204" pitchFamily="34" charset="0"/>
                        <a:cs typeface="Times New Roman" panose="02020603050405020304" pitchFamily="18" charset="0"/>
                      </a:endParaRPr>
                    </a:p>
                  </a:txBody>
                  <a:tcPr marL="54801" marR="548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AR" sz="1200" b="1">
                          <a:effectLst/>
                          <a:latin typeface="Calibri" panose="020F0502020204030204" pitchFamily="34" charset="0"/>
                          <a:ea typeface="Calibri" panose="020F0502020204030204" pitchFamily="34" charset="0"/>
                          <a:cs typeface="Times New Roman" panose="02020603050405020304" pitchFamily="18" charset="0"/>
                        </a:rPr>
                        <a:t>Depósitos de Lípidos</a:t>
                      </a:r>
                      <a:endParaRPr lang="es-AR" sz="1200">
                        <a:effectLst/>
                        <a:latin typeface="Calibri" panose="020F0502020204030204" pitchFamily="34" charset="0"/>
                        <a:ea typeface="Calibri" panose="020F0502020204030204" pitchFamily="34" charset="0"/>
                        <a:cs typeface="Times New Roman" panose="02020603050405020304" pitchFamily="18" charset="0"/>
                      </a:endParaRPr>
                    </a:p>
                  </a:txBody>
                  <a:tcPr marL="54801" marR="548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83446">
                <a:tc>
                  <a:txBody>
                    <a:bodyPr/>
                    <a:lstStyle/>
                    <a:p>
                      <a:pPr algn="just">
                        <a:lnSpc>
                          <a:spcPct val="107000"/>
                        </a:lnSpc>
                        <a:spcAft>
                          <a:spcPts val="0"/>
                        </a:spcAft>
                      </a:pPr>
                      <a:r>
                        <a:rPr lang="es-AR" sz="1200" b="1" dirty="0">
                          <a:effectLst/>
                          <a:latin typeface="Calibri" panose="020F0502020204030204" pitchFamily="34" charset="0"/>
                          <a:ea typeface="Calibri" panose="020F0502020204030204" pitchFamily="34" charset="0"/>
                          <a:cs typeface="Times New Roman" panose="02020603050405020304" pitchFamily="18" charset="0"/>
                        </a:rPr>
                        <a:t>Hembra a 10 °C</a:t>
                      </a:r>
                      <a:endParaRPr lang="es-A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4801" marR="5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AR"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54801" marR="54801"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 </a:t>
                      </a:r>
                    </a:p>
                  </a:txBody>
                  <a:tcPr marL="54801" marR="5480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AR"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54801" marR="5480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 </a:t>
                      </a:r>
                    </a:p>
                  </a:txBody>
                  <a:tcPr marL="54801" marR="5480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 </a:t>
                      </a:r>
                    </a:p>
                  </a:txBody>
                  <a:tcPr marL="54801" marR="5480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 </a:t>
                      </a:r>
                    </a:p>
                  </a:txBody>
                  <a:tcPr marL="54801" marR="5480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 </a:t>
                      </a:r>
                    </a:p>
                  </a:txBody>
                  <a:tcPr marL="54801" marR="5480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 </a:t>
                      </a:r>
                    </a:p>
                  </a:txBody>
                  <a:tcPr marL="54801" marR="5480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 </a:t>
                      </a:r>
                    </a:p>
                  </a:txBody>
                  <a:tcPr marL="54801" marR="5480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191723">
                <a:tc>
                  <a:txBody>
                    <a:bodyPr/>
                    <a:lstStyle/>
                    <a:p>
                      <a:pPr algn="just">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25 a 50 Kg</a:t>
                      </a:r>
                    </a:p>
                  </a:txBody>
                  <a:tcPr marL="54801" marR="5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35</a:t>
                      </a:r>
                    </a:p>
                  </a:txBody>
                  <a:tcPr marL="54801" marR="5480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5350</a:t>
                      </a:r>
                    </a:p>
                  </a:txBody>
                  <a:tcPr marL="54801" marR="54801" marT="0" marB="0" anchor="ctr">
                    <a:lnL>
                      <a:noFill/>
                    </a:lnL>
                    <a:lnR>
                      <a:noFill/>
                    </a:lnR>
                    <a:lnT>
                      <a:noFill/>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1.707</a:t>
                      </a:r>
                    </a:p>
                  </a:txBody>
                  <a:tcPr marL="54801" marR="54801" marT="0" marB="0" anchor="ctr">
                    <a:lnL>
                      <a:noFill/>
                    </a:lnL>
                    <a:lnR>
                      <a:noFill/>
                    </a:lnR>
                    <a:lnT>
                      <a:noFill/>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108.1</a:t>
                      </a:r>
                    </a:p>
                  </a:txBody>
                  <a:tcPr marL="54801" marR="54801" marT="0" marB="0" anchor="ctr">
                    <a:lnL>
                      <a:noFill/>
                    </a:lnL>
                    <a:lnR>
                      <a:noFill/>
                    </a:lnR>
                    <a:lnT>
                      <a:noFill/>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1/2,38</a:t>
                      </a:r>
                    </a:p>
                  </a:txBody>
                  <a:tcPr marL="54801" marR="54801" marT="0" marB="0" anchor="ctr">
                    <a:lnL>
                      <a:noFill/>
                    </a:lnL>
                    <a:lnR>
                      <a:noFill/>
                    </a:lnR>
                    <a:lnT>
                      <a:noFill/>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718</a:t>
                      </a:r>
                    </a:p>
                  </a:txBody>
                  <a:tcPr marL="54801" marR="54801" marT="0" marB="0" anchor="ctr">
                    <a:lnL>
                      <a:noFill/>
                    </a:lnL>
                    <a:lnR>
                      <a:noFill/>
                    </a:lnR>
                    <a:lnT>
                      <a:noFill/>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127</a:t>
                      </a:r>
                    </a:p>
                  </a:txBody>
                  <a:tcPr marL="54801" marR="54801" marT="0" marB="0" anchor="ctr">
                    <a:lnL>
                      <a:noFill/>
                    </a:lnL>
                    <a:lnR>
                      <a:noFill/>
                    </a:lnR>
                    <a:lnT>
                      <a:noFill/>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323</a:t>
                      </a:r>
                    </a:p>
                  </a:txBody>
                  <a:tcPr marL="54801" marR="54801" marT="0" marB="0" anchor="ctr">
                    <a:lnL>
                      <a:noFill/>
                    </a:lnL>
                    <a:lnR>
                      <a:noFill/>
                    </a:lnR>
                    <a:lnT>
                      <a:noFill/>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119</a:t>
                      </a:r>
                    </a:p>
                  </a:txBody>
                  <a:tcPr marL="54801" marR="54801"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191723">
                <a:tc>
                  <a:txBody>
                    <a:bodyPr/>
                    <a:lstStyle/>
                    <a:p>
                      <a:pPr algn="just">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50 a 80 kg</a:t>
                      </a:r>
                    </a:p>
                  </a:txBody>
                  <a:tcPr marL="54801" marR="5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36</a:t>
                      </a:r>
                    </a:p>
                  </a:txBody>
                  <a:tcPr marL="54801" marR="5480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07000"/>
                        </a:lnSpc>
                        <a:spcAft>
                          <a:spcPts val="0"/>
                        </a:spcAft>
                      </a:pPr>
                      <a:r>
                        <a:rPr lang="es-AR" sz="1200" dirty="0">
                          <a:effectLst/>
                          <a:latin typeface="Calibri" panose="020F0502020204030204" pitchFamily="34" charset="0"/>
                          <a:ea typeface="Calibri" panose="020F0502020204030204" pitchFamily="34" charset="0"/>
                          <a:cs typeface="Times New Roman" panose="02020603050405020304" pitchFamily="18" charset="0"/>
                        </a:rPr>
                        <a:t>7689</a:t>
                      </a:r>
                    </a:p>
                  </a:txBody>
                  <a:tcPr marL="54801" marR="54801" marT="0" marB="0" anchor="ctr">
                    <a:lnL>
                      <a:noFill/>
                    </a:lnL>
                    <a:lnR>
                      <a:noFill/>
                    </a:lnR>
                    <a:lnT>
                      <a:noFill/>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2.453</a:t>
                      </a:r>
                    </a:p>
                  </a:txBody>
                  <a:tcPr marL="54801" marR="54801" marT="0" marB="0" anchor="ctr">
                    <a:lnL>
                      <a:noFill/>
                    </a:lnL>
                    <a:lnR>
                      <a:noFill/>
                    </a:lnR>
                    <a:lnT>
                      <a:noFill/>
                    </a:lnT>
                    <a:lnB>
                      <a:noFill/>
                    </a:lnB>
                  </a:tcPr>
                </a:tc>
                <a:tc>
                  <a:txBody>
                    <a:bodyPr/>
                    <a:lstStyle/>
                    <a:p>
                      <a:pPr algn="ctr">
                        <a:lnSpc>
                          <a:spcPct val="107000"/>
                        </a:lnSpc>
                        <a:spcAft>
                          <a:spcPts val="0"/>
                        </a:spcAft>
                      </a:pPr>
                      <a:r>
                        <a:rPr lang="es-AR" sz="1200" dirty="0">
                          <a:effectLst/>
                          <a:latin typeface="Calibri" panose="020F0502020204030204" pitchFamily="34" charset="0"/>
                          <a:ea typeface="Calibri" panose="020F0502020204030204" pitchFamily="34" charset="0"/>
                          <a:cs typeface="Times New Roman" panose="02020603050405020304" pitchFamily="18" charset="0"/>
                        </a:rPr>
                        <a:t>108.1</a:t>
                      </a:r>
                    </a:p>
                  </a:txBody>
                  <a:tcPr marL="54801" marR="54801" marT="0" marB="0" anchor="ctr">
                    <a:lnL>
                      <a:noFill/>
                    </a:lnL>
                    <a:lnR>
                      <a:noFill/>
                    </a:lnR>
                    <a:lnT>
                      <a:noFill/>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1/2,94</a:t>
                      </a:r>
                    </a:p>
                  </a:txBody>
                  <a:tcPr marL="54801" marR="54801" marT="0" marB="0" anchor="ctr">
                    <a:lnL>
                      <a:noFill/>
                    </a:lnL>
                    <a:lnR>
                      <a:noFill/>
                    </a:lnR>
                    <a:lnT>
                      <a:noFill/>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877</a:t>
                      </a:r>
                    </a:p>
                  </a:txBody>
                  <a:tcPr marL="54801" marR="54801" marT="0" marB="0" anchor="ctr">
                    <a:lnL>
                      <a:noFill/>
                    </a:lnL>
                    <a:lnR>
                      <a:noFill/>
                    </a:lnR>
                    <a:lnT>
                      <a:noFill/>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149</a:t>
                      </a:r>
                    </a:p>
                  </a:txBody>
                  <a:tcPr marL="54801" marR="54801" marT="0" marB="0" anchor="ctr">
                    <a:lnL>
                      <a:noFill/>
                    </a:lnL>
                    <a:lnR>
                      <a:noFill/>
                    </a:lnR>
                    <a:lnT>
                      <a:noFill/>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380</a:t>
                      </a:r>
                    </a:p>
                  </a:txBody>
                  <a:tcPr marL="54801" marR="54801" marT="0" marB="0" anchor="ctr">
                    <a:lnL>
                      <a:noFill/>
                    </a:lnL>
                    <a:lnR>
                      <a:noFill/>
                    </a:lnR>
                    <a:lnT>
                      <a:noFill/>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320</a:t>
                      </a:r>
                    </a:p>
                  </a:txBody>
                  <a:tcPr marL="54801" marR="54801"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191723">
                <a:tc>
                  <a:txBody>
                    <a:bodyPr/>
                    <a:lstStyle/>
                    <a:p>
                      <a:pPr algn="just">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80 a 100 Kg</a:t>
                      </a:r>
                    </a:p>
                  </a:txBody>
                  <a:tcPr marL="54801" marR="5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23</a:t>
                      </a:r>
                    </a:p>
                  </a:txBody>
                  <a:tcPr marL="54801" marR="54801"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AR" sz="1200" dirty="0">
                          <a:effectLst/>
                          <a:latin typeface="Calibri" panose="020F0502020204030204" pitchFamily="34" charset="0"/>
                          <a:ea typeface="Calibri" panose="020F0502020204030204" pitchFamily="34" charset="0"/>
                          <a:cs typeface="Times New Roman" panose="02020603050405020304" pitchFamily="18" charset="0"/>
                        </a:rPr>
                        <a:t>9114</a:t>
                      </a:r>
                    </a:p>
                  </a:txBody>
                  <a:tcPr marL="54801" marR="5480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AR" sz="1200" dirty="0">
                          <a:effectLst/>
                          <a:latin typeface="Calibri" panose="020F0502020204030204" pitchFamily="34" charset="0"/>
                          <a:ea typeface="Calibri" panose="020F0502020204030204" pitchFamily="34" charset="0"/>
                          <a:cs typeface="Times New Roman" panose="02020603050405020304" pitchFamily="18" charset="0"/>
                        </a:rPr>
                        <a:t>2.907</a:t>
                      </a:r>
                    </a:p>
                  </a:txBody>
                  <a:tcPr marL="54801" marR="5480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AR" sz="1200" dirty="0">
                          <a:effectLst/>
                          <a:latin typeface="Calibri" panose="020F0502020204030204" pitchFamily="34" charset="0"/>
                          <a:ea typeface="Calibri" panose="020F0502020204030204" pitchFamily="34" charset="0"/>
                          <a:cs typeface="Times New Roman" panose="02020603050405020304" pitchFamily="18" charset="0"/>
                        </a:rPr>
                        <a:t>108.8</a:t>
                      </a:r>
                    </a:p>
                  </a:txBody>
                  <a:tcPr marL="54801" marR="5480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1/2,90</a:t>
                      </a:r>
                    </a:p>
                  </a:txBody>
                  <a:tcPr marL="54801" marR="5480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904</a:t>
                      </a:r>
                    </a:p>
                  </a:txBody>
                  <a:tcPr marL="54801" marR="5480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143</a:t>
                      </a:r>
                    </a:p>
                  </a:txBody>
                  <a:tcPr marL="54801" marR="5480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366</a:t>
                      </a:r>
                    </a:p>
                  </a:txBody>
                  <a:tcPr marL="54801" marR="5480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394</a:t>
                      </a:r>
                    </a:p>
                  </a:txBody>
                  <a:tcPr marL="54801" marR="54801"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83446">
                <a:tc>
                  <a:txBody>
                    <a:bodyPr/>
                    <a:lstStyle/>
                    <a:p>
                      <a:pPr algn="just">
                        <a:lnSpc>
                          <a:spcPct val="107000"/>
                        </a:lnSpc>
                        <a:spcAft>
                          <a:spcPts val="0"/>
                        </a:spcAft>
                      </a:pPr>
                      <a:r>
                        <a:rPr lang="es-AR" sz="1200" b="1">
                          <a:effectLst/>
                          <a:latin typeface="Calibri" panose="020F0502020204030204" pitchFamily="34" charset="0"/>
                          <a:ea typeface="Calibri" panose="020F0502020204030204" pitchFamily="34" charset="0"/>
                          <a:cs typeface="Times New Roman" panose="02020603050405020304" pitchFamily="18" charset="0"/>
                        </a:rPr>
                        <a:t>Hembra a 30 °C</a:t>
                      </a:r>
                      <a:endParaRPr lang="es-AR" sz="1200">
                        <a:effectLst/>
                        <a:latin typeface="Calibri" panose="020F0502020204030204" pitchFamily="34" charset="0"/>
                        <a:ea typeface="Calibri" panose="020F0502020204030204" pitchFamily="34" charset="0"/>
                        <a:cs typeface="Times New Roman" panose="02020603050405020304" pitchFamily="18" charset="0"/>
                      </a:endParaRPr>
                    </a:p>
                  </a:txBody>
                  <a:tcPr marL="54801" marR="5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 </a:t>
                      </a:r>
                    </a:p>
                  </a:txBody>
                  <a:tcPr marL="54801" marR="54801"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 </a:t>
                      </a:r>
                    </a:p>
                  </a:txBody>
                  <a:tcPr marL="54801" marR="5480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AR"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54801" marR="5480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AR"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54801" marR="5480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AR"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54801" marR="5480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 </a:t>
                      </a:r>
                    </a:p>
                  </a:txBody>
                  <a:tcPr marL="54801" marR="5480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 </a:t>
                      </a:r>
                    </a:p>
                  </a:txBody>
                  <a:tcPr marL="54801" marR="5480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 </a:t>
                      </a:r>
                    </a:p>
                  </a:txBody>
                  <a:tcPr marL="54801" marR="5480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 </a:t>
                      </a:r>
                    </a:p>
                  </a:txBody>
                  <a:tcPr marL="54801" marR="5480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5"/>
                  </a:ext>
                </a:extLst>
              </a:tr>
              <a:tr h="191723">
                <a:tc>
                  <a:txBody>
                    <a:bodyPr/>
                    <a:lstStyle/>
                    <a:p>
                      <a:pPr algn="just">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25 a 50 Kg</a:t>
                      </a:r>
                    </a:p>
                  </a:txBody>
                  <a:tcPr marL="54801" marR="5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60</a:t>
                      </a:r>
                    </a:p>
                  </a:txBody>
                  <a:tcPr marL="54801" marR="5480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3545</a:t>
                      </a:r>
                    </a:p>
                  </a:txBody>
                  <a:tcPr marL="54801" marR="54801" marT="0" marB="0" anchor="ctr">
                    <a:lnL>
                      <a:noFill/>
                    </a:lnL>
                    <a:lnR>
                      <a:noFill/>
                    </a:lnR>
                    <a:lnT>
                      <a:noFill/>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1.131</a:t>
                      </a:r>
                    </a:p>
                  </a:txBody>
                  <a:tcPr marL="54801" marR="54801" marT="0" marB="0" anchor="ctr">
                    <a:lnL>
                      <a:noFill/>
                    </a:lnL>
                    <a:lnR>
                      <a:noFill/>
                    </a:lnR>
                    <a:lnT>
                      <a:noFill/>
                    </a:lnT>
                    <a:lnB>
                      <a:noFill/>
                    </a:lnB>
                  </a:tcPr>
                </a:tc>
                <a:tc>
                  <a:txBody>
                    <a:bodyPr/>
                    <a:lstStyle/>
                    <a:p>
                      <a:pPr algn="ctr">
                        <a:lnSpc>
                          <a:spcPct val="107000"/>
                        </a:lnSpc>
                        <a:spcAft>
                          <a:spcPts val="0"/>
                        </a:spcAft>
                      </a:pPr>
                      <a:r>
                        <a:rPr lang="es-AR" sz="1200" dirty="0">
                          <a:effectLst/>
                          <a:latin typeface="Calibri" panose="020F0502020204030204" pitchFamily="34" charset="0"/>
                          <a:ea typeface="Calibri" panose="020F0502020204030204" pitchFamily="34" charset="0"/>
                          <a:cs typeface="Times New Roman" panose="02020603050405020304" pitchFamily="18" charset="0"/>
                        </a:rPr>
                        <a:t>71</a:t>
                      </a:r>
                    </a:p>
                  </a:txBody>
                  <a:tcPr marL="54801" marR="54801" marT="0" marB="0" anchor="ctr">
                    <a:lnL>
                      <a:noFill/>
                    </a:lnL>
                    <a:lnR>
                      <a:noFill/>
                    </a:lnR>
                    <a:lnT>
                      <a:noFill/>
                    </a:lnT>
                    <a:lnB>
                      <a:noFill/>
                    </a:lnB>
                  </a:tcPr>
                </a:tc>
                <a:tc>
                  <a:txBody>
                    <a:bodyPr/>
                    <a:lstStyle/>
                    <a:p>
                      <a:pPr algn="ctr">
                        <a:lnSpc>
                          <a:spcPct val="107000"/>
                        </a:lnSpc>
                        <a:spcAft>
                          <a:spcPts val="0"/>
                        </a:spcAft>
                      </a:pPr>
                      <a:r>
                        <a:rPr lang="es-AR" sz="1200" dirty="0">
                          <a:effectLst/>
                          <a:latin typeface="Calibri" panose="020F0502020204030204" pitchFamily="34" charset="0"/>
                          <a:ea typeface="Calibri" panose="020F0502020204030204" pitchFamily="34" charset="0"/>
                          <a:cs typeface="Times New Roman" panose="02020603050405020304" pitchFamily="18" charset="0"/>
                        </a:rPr>
                        <a:t>1/2,71</a:t>
                      </a:r>
                    </a:p>
                  </a:txBody>
                  <a:tcPr marL="54801" marR="54801" marT="0" marB="0" anchor="ctr">
                    <a:lnL>
                      <a:noFill/>
                    </a:lnL>
                    <a:lnR>
                      <a:noFill/>
                    </a:lnR>
                    <a:lnT>
                      <a:noFill/>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423</a:t>
                      </a:r>
                    </a:p>
                  </a:txBody>
                  <a:tcPr marL="54801" marR="54801" marT="0" marB="0" anchor="ctr">
                    <a:lnL>
                      <a:noFill/>
                    </a:lnL>
                    <a:lnR>
                      <a:noFill/>
                    </a:lnR>
                    <a:lnT>
                      <a:noFill/>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71</a:t>
                      </a:r>
                    </a:p>
                  </a:txBody>
                  <a:tcPr marL="54801" marR="54801" marT="0" marB="0" anchor="ctr">
                    <a:lnL>
                      <a:noFill/>
                    </a:lnL>
                    <a:lnR>
                      <a:noFill/>
                    </a:lnR>
                    <a:lnT>
                      <a:noFill/>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180</a:t>
                      </a:r>
                    </a:p>
                  </a:txBody>
                  <a:tcPr marL="54801" marR="54801" marT="0" marB="0" anchor="ctr">
                    <a:lnL>
                      <a:noFill/>
                    </a:lnL>
                    <a:lnR>
                      <a:noFill/>
                    </a:lnR>
                    <a:lnT>
                      <a:noFill/>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87</a:t>
                      </a:r>
                    </a:p>
                  </a:txBody>
                  <a:tcPr marL="54801" marR="54801"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191723">
                <a:tc>
                  <a:txBody>
                    <a:bodyPr/>
                    <a:lstStyle/>
                    <a:p>
                      <a:pPr algn="just">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50 a 80 Kg</a:t>
                      </a:r>
                    </a:p>
                  </a:txBody>
                  <a:tcPr marL="54801" marR="5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68</a:t>
                      </a:r>
                    </a:p>
                  </a:txBody>
                  <a:tcPr marL="54801" marR="5480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4728</a:t>
                      </a:r>
                    </a:p>
                  </a:txBody>
                  <a:tcPr marL="54801" marR="54801" marT="0" marB="0" anchor="ctr">
                    <a:lnL>
                      <a:noFill/>
                    </a:lnL>
                    <a:lnR>
                      <a:noFill/>
                    </a:lnR>
                    <a:lnT>
                      <a:noFill/>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1.508</a:t>
                      </a:r>
                    </a:p>
                  </a:txBody>
                  <a:tcPr marL="54801" marR="54801" marT="0" marB="0" anchor="ctr">
                    <a:lnL>
                      <a:noFill/>
                    </a:lnL>
                    <a:lnR>
                      <a:noFill/>
                    </a:lnR>
                    <a:lnT>
                      <a:noFill/>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66.2</a:t>
                      </a:r>
                    </a:p>
                  </a:txBody>
                  <a:tcPr marL="54801" marR="54801" marT="0" marB="0" anchor="ctr">
                    <a:lnL>
                      <a:noFill/>
                    </a:lnL>
                    <a:lnR>
                      <a:noFill/>
                    </a:lnR>
                    <a:lnT>
                      <a:noFill/>
                    </a:lnT>
                    <a:lnB>
                      <a:noFill/>
                    </a:lnB>
                  </a:tcPr>
                </a:tc>
                <a:tc>
                  <a:txBody>
                    <a:bodyPr/>
                    <a:lstStyle/>
                    <a:p>
                      <a:pPr algn="ctr">
                        <a:lnSpc>
                          <a:spcPct val="107000"/>
                        </a:lnSpc>
                        <a:spcAft>
                          <a:spcPts val="0"/>
                        </a:spcAft>
                      </a:pPr>
                      <a:r>
                        <a:rPr lang="es-AR" sz="1200" dirty="0">
                          <a:effectLst/>
                          <a:latin typeface="Calibri" panose="020F0502020204030204" pitchFamily="34" charset="0"/>
                          <a:ea typeface="Calibri" panose="020F0502020204030204" pitchFamily="34" charset="0"/>
                          <a:cs typeface="Times New Roman" panose="02020603050405020304" pitchFamily="18" charset="0"/>
                        </a:rPr>
                        <a:t>1/3,42</a:t>
                      </a:r>
                    </a:p>
                  </a:txBody>
                  <a:tcPr marL="54801" marR="54801" marT="0" marB="0" anchor="ctr">
                    <a:lnL>
                      <a:noFill/>
                    </a:lnL>
                    <a:lnR>
                      <a:noFill/>
                    </a:lnR>
                    <a:lnT>
                      <a:noFill/>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447</a:t>
                      </a:r>
                    </a:p>
                  </a:txBody>
                  <a:tcPr marL="54801" marR="54801" marT="0" marB="0" anchor="ctr">
                    <a:lnL>
                      <a:noFill/>
                    </a:lnL>
                    <a:lnR>
                      <a:noFill/>
                    </a:lnR>
                    <a:lnT>
                      <a:noFill/>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73</a:t>
                      </a:r>
                    </a:p>
                  </a:txBody>
                  <a:tcPr marL="54801" marR="54801" marT="0" marB="0" anchor="ctr">
                    <a:lnL>
                      <a:noFill/>
                    </a:lnL>
                    <a:lnR>
                      <a:noFill/>
                    </a:lnR>
                    <a:lnT>
                      <a:noFill/>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186</a:t>
                      </a:r>
                    </a:p>
                  </a:txBody>
                  <a:tcPr marL="54801" marR="54801" marT="0" marB="0" anchor="ctr">
                    <a:lnL>
                      <a:noFill/>
                    </a:lnL>
                    <a:lnR>
                      <a:noFill/>
                    </a:lnR>
                    <a:lnT>
                      <a:noFill/>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124</a:t>
                      </a:r>
                    </a:p>
                  </a:txBody>
                  <a:tcPr marL="54801" marR="54801"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7"/>
                  </a:ext>
                </a:extLst>
              </a:tr>
              <a:tr h="191723">
                <a:tc>
                  <a:txBody>
                    <a:bodyPr/>
                    <a:lstStyle/>
                    <a:p>
                      <a:pPr algn="just">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80 a 100 Kg</a:t>
                      </a:r>
                    </a:p>
                  </a:txBody>
                  <a:tcPr marL="54801" marR="5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50</a:t>
                      </a:r>
                    </a:p>
                  </a:txBody>
                  <a:tcPr marL="54801" marR="54801"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5261</a:t>
                      </a:r>
                    </a:p>
                  </a:txBody>
                  <a:tcPr marL="54801" marR="5480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1.678</a:t>
                      </a:r>
                    </a:p>
                  </a:txBody>
                  <a:tcPr marL="54801" marR="5480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62.8</a:t>
                      </a:r>
                    </a:p>
                  </a:txBody>
                  <a:tcPr marL="54801" marR="5480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AR" sz="1200" dirty="0">
                          <a:effectLst/>
                          <a:latin typeface="Calibri" panose="020F0502020204030204" pitchFamily="34" charset="0"/>
                          <a:ea typeface="Calibri" panose="020F0502020204030204" pitchFamily="34" charset="0"/>
                          <a:cs typeface="Times New Roman" panose="02020603050405020304" pitchFamily="18" charset="0"/>
                        </a:rPr>
                        <a:t>1/4,19</a:t>
                      </a:r>
                    </a:p>
                  </a:txBody>
                  <a:tcPr marL="54801" marR="5480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AR" sz="1200" dirty="0">
                          <a:effectLst/>
                          <a:latin typeface="Calibri" panose="020F0502020204030204" pitchFamily="34" charset="0"/>
                          <a:ea typeface="Calibri" panose="020F0502020204030204" pitchFamily="34" charset="0"/>
                          <a:cs typeface="Times New Roman" panose="02020603050405020304" pitchFamily="18" charset="0"/>
                        </a:rPr>
                        <a:t>411</a:t>
                      </a:r>
                    </a:p>
                  </a:txBody>
                  <a:tcPr marL="54801" marR="5480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66</a:t>
                      </a:r>
                    </a:p>
                  </a:txBody>
                  <a:tcPr marL="54801" marR="5480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167</a:t>
                      </a:r>
                    </a:p>
                  </a:txBody>
                  <a:tcPr marL="54801" marR="5480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131</a:t>
                      </a:r>
                    </a:p>
                  </a:txBody>
                  <a:tcPr marL="54801" marR="54801"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44746">
                <a:tc>
                  <a:txBody>
                    <a:bodyPr/>
                    <a:lstStyle/>
                    <a:p>
                      <a:pPr algn="just">
                        <a:lnSpc>
                          <a:spcPct val="107000"/>
                        </a:lnSpc>
                        <a:spcAft>
                          <a:spcPts val="0"/>
                        </a:spcAft>
                      </a:pPr>
                      <a:r>
                        <a:rPr lang="es-AR" sz="1200" b="1">
                          <a:effectLst/>
                          <a:latin typeface="Calibri" panose="020F0502020204030204" pitchFamily="34" charset="0"/>
                          <a:ea typeface="Calibri" panose="020F0502020204030204" pitchFamily="34" charset="0"/>
                          <a:cs typeface="Times New Roman" panose="02020603050405020304" pitchFamily="18" charset="0"/>
                        </a:rPr>
                        <a:t>Macho Castrado a 10 °C</a:t>
                      </a:r>
                      <a:endParaRPr lang="es-AR" sz="1200">
                        <a:effectLst/>
                        <a:latin typeface="Calibri" panose="020F0502020204030204" pitchFamily="34" charset="0"/>
                        <a:ea typeface="Calibri" panose="020F0502020204030204" pitchFamily="34" charset="0"/>
                        <a:cs typeface="Times New Roman" panose="02020603050405020304" pitchFamily="18" charset="0"/>
                      </a:endParaRPr>
                    </a:p>
                  </a:txBody>
                  <a:tcPr marL="54801" marR="5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 </a:t>
                      </a:r>
                    </a:p>
                  </a:txBody>
                  <a:tcPr marL="54801" marR="54801"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 </a:t>
                      </a:r>
                    </a:p>
                  </a:txBody>
                  <a:tcPr marL="54801" marR="5480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 </a:t>
                      </a:r>
                    </a:p>
                  </a:txBody>
                  <a:tcPr marL="54801" marR="5480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 </a:t>
                      </a:r>
                    </a:p>
                  </a:txBody>
                  <a:tcPr marL="54801" marR="5480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 </a:t>
                      </a:r>
                    </a:p>
                  </a:txBody>
                  <a:tcPr marL="54801" marR="5480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AR"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54801" marR="5480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AR"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54801" marR="5480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 </a:t>
                      </a:r>
                    </a:p>
                  </a:txBody>
                  <a:tcPr marL="54801" marR="5480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 </a:t>
                      </a:r>
                    </a:p>
                  </a:txBody>
                  <a:tcPr marL="54801" marR="5480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9"/>
                  </a:ext>
                </a:extLst>
              </a:tr>
              <a:tr h="191723">
                <a:tc>
                  <a:txBody>
                    <a:bodyPr/>
                    <a:lstStyle/>
                    <a:p>
                      <a:pPr algn="just">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25 a 50 kg</a:t>
                      </a:r>
                    </a:p>
                  </a:txBody>
                  <a:tcPr marL="54801" marR="5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33</a:t>
                      </a:r>
                    </a:p>
                  </a:txBody>
                  <a:tcPr marL="54801" marR="5480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5692</a:t>
                      </a:r>
                    </a:p>
                  </a:txBody>
                  <a:tcPr marL="54801" marR="54801" marT="0" marB="0" anchor="ctr">
                    <a:lnL>
                      <a:noFill/>
                    </a:lnL>
                    <a:lnR>
                      <a:noFill/>
                    </a:lnR>
                    <a:lnT>
                      <a:noFill/>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1.816</a:t>
                      </a:r>
                    </a:p>
                  </a:txBody>
                  <a:tcPr marL="54801" marR="54801" marT="0" marB="0" anchor="ctr">
                    <a:lnL>
                      <a:noFill/>
                    </a:lnL>
                    <a:lnR>
                      <a:noFill/>
                    </a:lnR>
                    <a:lnT>
                      <a:noFill/>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115</a:t>
                      </a:r>
                    </a:p>
                  </a:txBody>
                  <a:tcPr marL="54801" marR="54801" marT="0" marB="0" anchor="ctr">
                    <a:lnL>
                      <a:noFill/>
                    </a:lnL>
                    <a:lnR>
                      <a:noFill/>
                    </a:lnR>
                    <a:lnT>
                      <a:noFill/>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1/2,39</a:t>
                      </a:r>
                    </a:p>
                  </a:txBody>
                  <a:tcPr marL="54801" marR="54801" marT="0" marB="0" anchor="ctr">
                    <a:lnL>
                      <a:noFill/>
                    </a:lnL>
                    <a:lnR>
                      <a:noFill/>
                    </a:lnR>
                    <a:lnT>
                      <a:noFill/>
                    </a:lnT>
                    <a:lnB>
                      <a:noFill/>
                    </a:lnB>
                  </a:tcPr>
                </a:tc>
                <a:tc>
                  <a:txBody>
                    <a:bodyPr/>
                    <a:lstStyle/>
                    <a:p>
                      <a:pPr algn="ctr">
                        <a:lnSpc>
                          <a:spcPct val="107000"/>
                        </a:lnSpc>
                        <a:spcAft>
                          <a:spcPts val="0"/>
                        </a:spcAft>
                      </a:pPr>
                      <a:r>
                        <a:rPr lang="es-AR" sz="1200" dirty="0">
                          <a:effectLst/>
                          <a:latin typeface="Calibri" panose="020F0502020204030204" pitchFamily="34" charset="0"/>
                          <a:ea typeface="Calibri" panose="020F0502020204030204" pitchFamily="34" charset="0"/>
                          <a:cs typeface="Times New Roman" panose="02020603050405020304" pitchFamily="18" charset="0"/>
                        </a:rPr>
                        <a:t>763</a:t>
                      </a:r>
                    </a:p>
                  </a:txBody>
                  <a:tcPr marL="54801" marR="54801" marT="0" marB="0" anchor="ctr">
                    <a:lnL>
                      <a:noFill/>
                    </a:lnL>
                    <a:lnR>
                      <a:noFill/>
                    </a:lnR>
                    <a:lnT>
                      <a:noFill/>
                    </a:lnT>
                    <a:lnB>
                      <a:noFill/>
                    </a:lnB>
                  </a:tcPr>
                </a:tc>
                <a:tc>
                  <a:txBody>
                    <a:bodyPr/>
                    <a:lstStyle/>
                    <a:p>
                      <a:pPr algn="ctr">
                        <a:lnSpc>
                          <a:spcPct val="107000"/>
                        </a:lnSpc>
                        <a:spcAft>
                          <a:spcPts val="0"/>
                        </a:spcAft>
                      </a:pPr>
                      <a:r>
                        <a:rPr lang="es-AR" sz="1200" dirty="0">
                          <a:effectLst/>
                          <a:latin typeface="Calibri" panose="020F0502020204030204" pitchFamily="34" charset="0"/>
                          <a:ea typeface="Calibri" panose="020F0502020204030204" pitchFamily="34" charset="0"/>
                          <a:cs typeface="Times New Roman" panose="02020603050405020304" pitchFamily="18" charset="0"/>
                        </a:rPr>
                        <a:t>131</a:t>
                      </a:r>
                    </a:p>
                  </a:txBody>
                  <a:tcPr marL="54801" marR="54801" marT="0" marB="0" anchor="ctr">
                    <a:lnL>
                      <a:noFill/>
                    </a:lnL>
                    <a:lnR>
                      <a:noFill/>
                    </a:lnR>
                    <a:lnT>
                      <a:noFill/>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335</a:t>
                      </a:r>
                    </a:p>
                  </a:txBody>
                  <a:tcPr marL="54801" marR="54801" marT="0" marB="0" anchor="ctr">
                    <a:lnL>
                      <a:noFill/>
                    </a:lnL>
                    <a:lnR>
                      <a:noFill/>
                    </a:lnR>
                    <a:lnT>
                      <a:noFill/>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143</a:t>
                      </a:r>
                    </a:p>
                  </a:txBody>
                  <a:tcPr marL="54801" marR="54801"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0"/>
                  </a:ext>
                </a:extLst>
              </a:tr>
              <a:tr h="191723">
                <a:tc>
                  <a:txBody>
                    <a:bodyPr/>
                    <a:lstStyle/>
                    <a:p>
                      <a:pPr algn="just">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50 a 80 Kg</a:t>
                      </a:r>
                    </a:p>
                  </a:txBody>
                  <a:tcPr marL="54801" marR="5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34</a:t>
                      </a:r>
                    </a:p>
                  </a:txBody>
                  <a:tcPr marL="54801" marR="5480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8404</a:t>
                      </a:r>
                    </a:p>
                  </a:txBody>
                  <a:tcPr marL="54801" marR="54801" marT="0" marB="0" anchor="ctr">
                    <a:lnL>
                      <a:noFill/>
                    </a:lnL>
                    <a:lnR>
                      <a:noFill/>
                    </a:lnR>
                    <a:lnT>
                      <a:noFill/>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2.681</a:t>
                      </a:r>
                    </a:p>
                  </a:txBody>
                  <a:tcPr marL="54801" marR="54801" marT="0" marB="0" anchor="ctr">
                    <a:lnL>
                      <a:noFill/>
                    </a:lnL>
                    <a:lnR>
                      <a:noFill/>
                    </a:lnR>
                    <a:lnT>
                      <a:noFill/>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118.3</a:t>
                      </a:r>
                    </a:p>
                  </a:txBody>
                  <a:tcPr marL="54801" marR="54801" marT="0" marB="0" anchor="ctr">
                    <a:lnL>
                      <a:noFill/>
                    </a:lnL>
                    <a:lnR>
                      <a:noFill/>
                    </a:lnR>
                    <a:lnT>
                      <a:noFill/>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1/3,03</a:t>
                      </a:r>
                    </a:p>
                  </a:txBody>
                  <a:tcPr marL="54801" marR="54801" marT="0" marB="0" anchor="ctr">
                    <a:lnL>
                      <a:noFill/>
                    </a:lnL>
                    <a:lnR>
                      <a:noFill/>
                    </a:lnR>
                    <a:lnT>
                      <a:noFill/>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921</a:t>
                      </a:r>
                    </a:p>
                  </a:txBody>
                  <a:tcPr marL="54801" marR="54801" marT="0" marB="0" anchor="ctr">
                    <a:lnL>
                      <a:noFill/>
                    </a:lnL>
                    <a:lnR>
                      <a:noFill/>
                    </a:lnR>
                    <a:lnT>
                      <a:noFill/>
                    </a:lnT>
                    <a:lnB>
                      <a:noFill/>
                    </a:lnB>
                  </a:tcPr>
                </a:tc>
                <a:tc>
                  <a:txBody>
                    <a:bodyPr/>
                    <a:lstStyle/>
                    <a:p>
                      <a:pPr algn="ctr">
                        <a:lnSpc>
                          <a:spcPct val="107000"/>
                        </a:lnSpc>
                        <a:spcAft>
                          <a:spcPts val="0"/>
                        </a:spcAft>
                      </a:pPr>
                      <a:r>
                        <a:rPr lang="es-AR" sz="1200" dirty="0">
                          <a:effectLst/>
                          <a:latin typeface="Calibri" panose="020F0502020204030204" pitchFamily="34" charset="0"/>
                          <a:ea typeface="Calibri" panose="020F0502020204030204" pitchFamily="34" charset="0"/>
                          <a:cs typeface="Times New Roman" panose="02020603050405020304" pitchFamily="18" charset="0"/>
                        </a:rPr>
                        <a:t>144</a:t>
                      </a:r>
                    </a:p>
                  </a:txBody>
                  <a:tcPr marL="54801" marR="54801" marT="0" marB="0" anchor="ctr">
                    <a:lnL>
                      <a:noFill/>
                    </a:lnL>
                    <a:lnR>
                      <a:noFill/>
                    </a:lnR>
                    <a:lnT>
                      <a:noFill/>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368</a:t>
                      </a:r>
                    </a:p>
                  </a:txBody>
                  <a:tcPr marL="54801" marR="54801" marT="0" marB="0" anchor="ctr">
                    <a:lnL>
                      <a:noFill/>
                    </a:lnL>
                    <a:lnR>
                      <a:noFill/>
                    </a:lnR>
                    <a:lnT>
                      <a:noFill/>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281</a:t>
                      </a:r>
                    </a:p>
                  </a:txBody>
                  <a:tcPr marL="54801" marR="54801"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1"/>
                  </a:ext>
                </a:extLst>
              </a:tr>
              <a:tr h="191723">
                <a:tc>
                  <a:txBody>
                    <a:bodyPr/>
                    <a:lstStyle/>
                    <a:p>
                      <a:pPr algn="just">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80 a 100 Kg</a:t>
                      </a:r>
                    </a:p>
                  </a:txBody>
                  <a:tcPr marL="54801" marR="5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22</a:t>
                      </a:r>
                    </a:p>
                  </a:txBody>
                  <a:tcPr marL="54801" marR="54801"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9897</a:t>
                      </a:r>
                    </a:p>
                  </a:txBody>
                  <a:tcPr marL="54801" marR="5480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3.157</a:t>
                      </a:r>
                    </a:p>
                  </a:txBody>
                  <a:tcPr marL="54801" marR="5480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118.3</a:t>
                      </a:r>
                    </a:p>
                  </a:txBody>
                  <a:tcPr marL="54801" marR="5480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1/3,47</a:t>
                      </a:r>
                    </a:p>
                  </a:txBody>
                  <a:tcPr marL="54801" marR="5480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951</a:t>
                      </a:r>
                    </a:p>
                  </a:txBody>
                  <a:tcPr marL="54801" marR="5480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AR" sz="1200" dirty="0">
                          <a:effectLst/>
                          <a:latin typeface="Calibri" panose="020F0502020204030204" pitchFamily="34" charset="0"/>
                          <a:ea typeface="Calibri" panose="020F0502020204030204" pitchFamily="34" charset="0"/>
                          <a:cs typeface="Times New Roman" panose="02020603050405020304" pitchFamily="18" charset="0"/>
                        </a:rPr>
                        <a:t>138</a:t>
                      </a:r>
                    </a:p>
                  </a:txBody>
                  <a:tcPr marL="54801" marR="5480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351</a:t>
                      </a:r>
                    </a:p>
                  </a:txBody>
                  <a:tcPr marL="54801" marR="5480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363</a:t>
                      </a:r>
                    </a:p>
                  </a:txBody>
                  <a:tcPr marL="54801" marR="54801"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344746">
                <a:tc>
                  <a:txBody>
                    <a:bodyPr/>
                    <a:lstStyle/>
                    <a:p>
                      <a:pPr algn="just">
                        <a:lnSpc>
                          <a:spcPct val="107000"/>
                        </a:lnSpc>
                        <a:spcAft>
                          <a:spcPts val="0"/>
                        </a:spcAft>
                      </a:pPr>
                      <a:r>
                        <a:rPr lang="es-AR" sz="1200" b="1">
                          <a:effectLst/>
                          <a:latin typeface="Calibri" panose="020F0502020204030204" pitchFamily="34" charset="0"/>
                          <a:ea typeface="Calibri" panose="020F0502020204030204" pitchFamily="34" charset="0"/>
                          <a:cs typeface="Times New Roman" panose="02020603050405020304" pitchFamily="18" charset="0"/>
                        </a:rPr>
                        <a:t>Macho Castrado a 30°C</a:t>
                      </a:r>
                      <a:endParaRPr lang="es-AR" sz="1200">
                        <a:effectLst/>
                        <a:latin typeface="Calibri" panose="020F0502020204030204" pitchFamily="34" charset="0"/>
                        <a:ea typeface="Calibri" panose="020F0502020204030204" pitchFamily="34" charset="0"/>
                        <a:cs typeface="Times New Roman" panose="02020603050405020304" pitchFamily="18" charset="0"/>
                      </a:endParaRPr>
                    </a:p>
                  </a:txBody>
                  <a:tcPr marL="54801" marR="5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 </a:t>
                      </a:r>
                    </a:p>
                  </a:txBody>
                  <a:tcPr marL="54801" marR="54801"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 </a:t>
                      </a:r>
                    </a:p>
                  </a:txBody>
                  <a:tcPr marL="54801" marR="5480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 </a:t>
                      </a:r>
                    </a:p>
                  </a:txBody>
                  <a:tcPr marL="54801" marR="5480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 </a:t>
                      </a:r>
                    </a:p>
                  </a:txBody>
                  <a:tcPr marL="54801" marR="5480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 </a:t>
                      </a:r>
                    </a:p>
                  </a:txBody>
                  <a:tcPr marL="54801" marR="5480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 </a:t>
                      </a:r>
                    </a:p>
                  </a:txBody>
                  <a:tcPr marL="54801" marR="5480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AR"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54801" marR="5480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 </a:t>
                      </a:r>
                    </a:p>
                  </a:txBody>
                  <a:tcPr marL="54801" marR="5480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 </a:t>
                      </a:r>
                    </a:p>
                  </a:txBody>
                  <a:tcPr marL="54801" marR="5480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3"/>
                  </a:ext>
                </a:extLst>
              </a:tr>
              <a:tr h="191723">
                <a:tc>
                  <a:txBody>
                    <a:bodyPr/>
                    <a:lstStyle/>
                    <a:p>
                      <a:pPr algn="just">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25 a 50 Kg</a:t>
                      </a:r>
                    </a:p>
                  </a:txBody>
                  <a:tcPr marL="54801" marR="5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55</a:t>
                      </a:r>
                    </a:p>
                  </a:txBody>
                  <a:tcPr marL="54801" marR="5480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3758</a:t>
                      </a:r>
                    </a:p>
                  </a:txBody>
                  <a:tcPr marL="54801" marR="54801" marT="0" marB="0" anchor="ctr">
                    <a:lnL>
                      <a:noFill/>
                    </a:lnL>
                    <a:lnR>
                      <a:noFill/>
                    </a:lnR>
                    <a:lnT>
                      <a:noFill/>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1.199</a:t>
                      </a:r>
                    </a:p>
                  </a:txBody>
                  <a:tcPr marL="54801" marR="54801" marT="0" marB="0" anchor="ctr">
                    <a:lnL>
                      <a:noFill/>
                    </a:lnL>
                    <a:lnR>
                      <a:noFill/>
                    </a:lnR>
                    <a:lnT>
                      <a:noFill/>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75.7</a:t>
                      </a:r>
                    </a:p>
                  </a:txBody>
                  <a:tcPr marL="54801" marR="54801" marT="0" marB="0" anchor="ctr">
                    <a:lnL>
                      <a:noFill/>
                    </a:lnL>
                    <a:lnR>
                      <a:noFill/>
                    </a:lnR>
                    <a:lnT>
                      <a:noFill/>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1/2,63</a:t>
                      </a:r>
                    </a:p>
                  </a:txBody>
                  <a:tcPr marL="54801" marR="54801" marT="0" marB="0" anchor="ctr">
                    <a:lnL>
                      <a:noFill/>
                    </a:lnL>
                    <a:lnR>
                      <a:noFill/>
                    </a:lnR>
                    <a:lnT>
                      <a:noFill/>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461</a:t>
                      </a:r>
                    </a:p>
                  </a:txBody>
                  <a:tcPr marL="54801" marR="54801" marT="0" marB="0" anchor="ctr">
                    <a:lnL>
                      <a:noFill/>
                    </a:lnL>
                    <a:lnR>
                      <a:noFill/>
                    </a:lnR>
                    <a:lnT>
                      <a:noFill/>
                    </a:lnT>
                    <a:lnB>
                      <a:noFill/>
                    </a:lnB>
                  </a:tcPr>
                </a:tc>
                <a:tc>
                  <a:txBody>
                    <a:bodyPr/>
                    <a:lstStyle/>
                    <a:p>
                      <a:pPr algn="ctr">
                        <a:lnSpc>
                          <a:spcPct val="107000"/>
                        </a:lnSpc>
                        <a:spcAft>
                          <a:spcPts val="0"/>
                        </a:spcAft>
                      </a:pPr>
                      <a:r>
                        <a:rPr lang="es-AR" sz="1200" dirty="0">
                          <a:effectLst/>
                          <a:latin typeface="Calibri" panose="020F0502020204030204" pitchFamily="34" charset="0"/>
                          <a:ea typeface="Calibri" panose="020F0502020204030204" pitchFamily="34" charset="0"/>
                          <a:cs typeface="Times New Roman" panose="02020603050405020304" pitchFamily="18" charset="0"/>
                        </a:rPr>
                        <a:t>76</a:t>
                      </a:r>
                    </a:p>
                  </a:txBody>
                  <a:tcPr marL="54801" marR="54801" marT="0" marB="0" anchor="ctr">
                    <a:lnL>
                      <a:noFill/>
                    </a:lnL>
                    <a:lnR>
                      <a:noFill/>
                    </a:lnR>
                    <a:lnT>
                      <a:noFill/>
                    </a:lnT>
                    <a:lnB>
                      <a:noFill/>
                    </a:lnB>
                  </a:tcPr>
                </a:tc>
                <a:tc>
                  <a:txBody>
                    <a:bodyPr/>
                    <a:lstStyle/>
                    <a:p>
                      <a:pPr algn="ctr">
                        <a:lnSpc>
                          <a:spcPct val="107000"/>
                        </a:lnSpc>
                        <a:spcAft>
                          <a:spcPts val="0"/>
                        </a:spcAft>
                      </a:pPr>
                      <a:r>
                        <a:rPr lang="es-AR" sz="1200" dirty="0">
                          <a:effectLst/>
                          <a:latin typeface="Calibri" panose="020F0502020204030204" pitchFamily="34" charset="0"/>
                          <a:ea typeface="Calibri" panose="020F0502020204030204" pitchFamily="34" charset="0"/>
                          <a:cs typeface="Times New Roman" panose="02020603050405020304" pitchFamily="18" charset="0"/>
                        </a:rPr>
                        <a:t>194</a:t>
                      </a:r>
                    </a:p>
                  </a:txBody>
                  <a:tcPr marL="54801" marR="54801" marT="0" marB="0" anchor="ctr">
                    <a:lnL>
                      <a:noFill/>
                    </a:lnL>
                    <a:lnR>
                      <a:noFill/>
                    </a:lnR>
                    <a:lnT>
                      <a:noFill/>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100</a:t>
                      </a:r>
                    </a:p>
                  </a:txBody>
                  <a:tcPr marL="54801" marR="54801"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4"/>
                  </a:ext>
                </a:extLst>
              </a:tr>
              <a:tr h="191723">
                <a:tc>
                  <a:txBody>
                    <a:bodyPr/>
                    <a:lstStyle/>
                    <a:p>
                      <a:pPr algn="just">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50 a 80 Kg</a:t>
                      </a:r>
                    </a:p>
                  </a:txBody>
                  <a:tcPr marL="54801" marR="5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59</a:t>
                      </a:r>
                    </a:p>
                  </a:txBody>
                  <a:tcPr marL="54801" marR="5480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5173</a:t>
                      </a:r>
                    </a:p>
                  </a:txBody>
                  <a:tcPr marL="54801" marR="54801" marT="0" marB="0" anchor="ctr">
                    <a:lnL>
                      <a:noFill/>
                    </a:lnL>
                    <a:lnR>
                      <a:noFill/>
                    </a:lnR>
                    <a:lnT>
                      <a:noFill/>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1.650</a:t>
                      </a:r>
                    </a:p>
                  </a:txBody>
                  <a:tcPr marL="54801" marR="54801" marT="0" marB="0" anchor="ctr">
                    <a:lnL>
                      <a:noFill/>
                    </a:lnL>
                    <a:lnR>
                      <a:noFill/>
                    </a:lnR>
                    <a:lnT>
                      <a:noFill/>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72.5</a:t>
                      </a:r>
                    </a:p>
                  </a:txBody>
                  <a:tcPr marL="54801" marR="54801" marT="0" marB="0" anchor="ctr">
                    <a:lnL>
                      <a:noFill/>
                    </a:lnL>
                    <a:lnR>
                      <a:noFill/>
                    </a:lnR>
                    <a:lnT>
                      <a:noFill/>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1/3,24</a:t>
                      </a:r>
                    </a:p>
                  </a:txBody>
                  <a:tcPr marL="54801" marR="54801" marT="0" marB="0" anchor="ctr">
                    <a:lnL>
                      <a:noFill/>
                    </a:lnL>
                    <a:lnR>
                      <a:noFill/>
                    </a:lnR>
                    <a:lnT>
                      <a:noFill/>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520</a:t>
                      </a:r>
                    </a:p>
                  </a:txBody>
                  <a:tcPr marL="54801" marR="54801" marT="0" marB="0" anchor="ctr">
                    <a:lnL>
                      <a:noFill/>
                    </a:lnL>
                    <a:lnR>
                      <a:noFill/>
                    </a:lnR>
                    <a:lnT>
                      <a:noFill/>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83</a:t>
                      </a:r>
                    </a:p>
                  </a:txBody>
                  <a:tcPr marL="54801" marR="54801" marT="0" marB="0" anchor="ctr">
                    <a:lnL>
                      <a:noFill/>
                    </a:lnL>
                    <a:lnR>
                      <a:noFill/>
                    </a:lnR>
                    <a:lnT>
                      <a:noFill/>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212</a:t>
                      </a:r>
                    </a:p>
                  </a:txBody>
                  <a:tcPr marL="54801" marR="54801" marT="0" marB="0" anchor="ctr">
                    <a:lnL>
                      <a:noFill/>
                    </a:lnL>
                    <a:lnR>
                      <a:noFill/>
                    </a:lnR>
                    <a:lnT>
                      <a:noFill/>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151</a:t>
                      </a:r>
                    </a:p>
                  </a:txBody>
                  <a:tcPr marL="54801" marR="54801"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5"/>
                  </a:ext>
                </a:extLst>
              </a:tr>
              <a:tr h="191723">
                <a:tc>
                  <a:txBody>
                    <a:bodyPr/>
                    <a:lstStyle/>
                    <a:p>
                      <a:pPr algn="just">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80 a 100 Kg</a:t>
                      </a:r>
                    </a:p>
                  </a:txBody>
                  <a:tcPr marL="54801" marR="5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43</a:t>
                      </a:r>
                    </a:p>
                  </a:txBody>
                  <a:tcPr marL="54801" marR="54801"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5721</a:t>
                      </a:r>
                    </a:p>
                  </a:txBody>
                  <a:tcPr marL="54801" marR="5480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1.825</a:t>
                      </a:r>
                    </a:p>
                  </a:txBody>
                  <a:tcPr marL="54801" marR="5480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68.2</a:t>
                      </a:r>
                    </a:p>
                  </a:txBody>
                  <a:tcPr marL="54801" marR="5480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1/3,92</a:t>
                      </a:r>
                    </a:p>
                  </a:txBody>
                  <a:tcPr marL="54801" marR="5480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481</a:t>
                      </a:r>
                    </a:p>
                  </a:txBody>
                  <a:tcPr marL="54801" marR="5480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AR" sz="1200" dirty="0">
                          <a:effectLst/>
                          <a:latin typeface="Calibri" panose="020F0502020204030204" pitchFamily="34" charset="0"/>
                          <a:ea typeface="Calibri" panose="020F0502020204030204" pitchFamily="34" charset="0"/>
                          <a:cs typeface="Times New Roman" panose="02020603050405020304" pitchFamily="18" charset="0"/>
                        </a:rPr>
                        <a:t>75</a:t>
                      </a:r>
                    </a:p>
                  </a:txBody>
                  <a:tcPr marL="54801" marR="5480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192</a:t>
                      </a:r>
                    </a:p>
                  </a:txBody>
                  <a:tcPr marL="54801" marR="5480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159</a:t>
                      </a:r>
                    </a:p>
                  </a:txBody>
                  <a:tcPr marL="54801" marR="54801"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344746">
                <a:tc>
                  <a:txBody>
                    <a:bodyPr/>
                    <a:lstStyle/>
                    <a:p>
                      <a:pPr algn="just">
                        <a:lnSpc>
                          <a:spcPct val="107000"/>
                        </a:lnSpc>
                        <a:spcAft>
                          <a:spcPts val="0"/>
                        </a:spcAft>
                      </a:pPr>
                      <a:r>
                        <a:rPr lang="es-AR" sz="1200" b="1">
                          <a:effectLst/>
                          <a:latin typeface="Calibri" panose="020F0502020204030204" pitchFamily="34" charset="0"/>
                          <a:ea typeface="Calibri" panose="020F0502020204030204" pitchFamily="34" charset="0"/>
                          <a:cs typeface="Times New Roman" panose="02020603050405020304" pitchFamily="18" charset="0"/>
                        </a:rPr>
                        <a:t>Macho Entero a 10 °C</a:t>
                      </a:r>
                      <a:endParaRPr lang="es-AR" sz="1200">
                        <a:effectLst/>
                        <a:latin typeface="Calibri" panose="020F0502020204030204" pitchFamily="34" charset="0"/>
                        <a:ea typeface="Calibri" panose="020F0502020204030204" pitchFamily="34" charset="0"/>
                        <a:cs typeface="Times New Roman" panose="02020603050405020304" pitchFamily="18" charset="0"/>
                      </a:endParaRPr>
                    </a:p>
                  </a:txBody>
                  <a:tcPr marL="54801" marR="5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 </a:t>
                      </a:r>
                    </a:p>
                  </a:txBody>
                  <a:tcPr marL="54801" marR="54801"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 </a:t>
                      </a:r>
                    </a:p>
                  </a:txBody>
                  <a:tcPr marL="54801" marR="5480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 </a:t>
                      </a:r>
                    </a:p>
                  </a:txBody>
                  <a:tcPr marL="54801" marR="5480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 </a:t>
                      </a:r>
                    </a:p>
                  </a:txBody>
                  <a:tcPr marL="54801" marR="5480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 </a:t>
                      </a:r>
                    </a:p>
                  </a:txBody>
                  <a:tcPr marL="54801" marR="5480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 </a:t>
                      </a:r>
                    </a:p>
                  </a:txBody>
                  <a:tcPr marL="54801" marR="5480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AR"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54801" marR="5480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AR"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54801" marR="5480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 </a:t>
                      </a:r>
                    </a:p>
                  </a:txBody>
                  <a:tcPr marL="54801" marR="5480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7"/>
                  </a:ext>
                </a:extLst>
              </a:tr>
              <a:tr h="191723">
                <a:tc>
                  <a:txBody>
                    <a:bodyPr/>
                    <a:lstStyle/>
                    <a:p>
                      <a:pPr algn="just">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25 a 50 Kg</a:t>
                      </a:r>
                    </a:p>
                  </a:txBody>
                  <a:tcPr marL="54801" marR="5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35</a:t>
                      </a:r>
                    </a:p>
                  </a:txBody>
                  <a:tcPr marL="54801" marR="5480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5194</a:t>
                      </a:r>
                    </a:p>
                  </a:txBody>
                  <a:tcPr marL="54801" marR="54801" marT="0" marB="0" anchor="ctr">
                    <a:lnL>
                      <a:noFill/>
                    </a:lnL>
                    <a:lnR>
                      <a:noFill/>
                    </a:lnR>
                    <a:lnT>
                      <a:noFill/>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1.657</a:t>
                      </a:r>
                    </a:p>
                  </a:txBody>
                  <a:tcPr marL="54801" marR="54801" marT="0" marB="0" anchor="ctr">
                    <a:lnL>
                      <a:noFill/>
                    </a:lnL>
                    <a:lnR>
                      <a:noFill/>
                    </a:lnR>
                    <a:lnT>
                      <a:noFill/>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104.8</a:t>
                      </a:r>
                    </a:p>
                  </a:txBody>
                  <a:tcPr marL="54801" marR="54801" marT="0" marB="0" anchor="ctr">
                    <a:lnL>
                      <a:noFill/>
                    </a:lnL>
                    <a:lnR>
                      <a:noFill/>
                    </a:lnR>
                    <a:lnT>
                      <a:noFill/>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1/2,32</a:t>
                      </a:r>
                    </a:p>
                  </a:txBody>
                  <a:tcPr marL="54801" marR="54801" marT="0" marB="0" anchor="ctr">
                    <a:lnL>
                      <a:noFill/>
                    </a:lnL>
                    <a:lnR>
                      <a:noFill/>
                    </a:lnR>
                    <a:lnT>
                      <a:noFill/>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720</a:t>
                      </a:r>
                    </a:p>
                  </a:txBody>
                  <a:tcPr marL="54801" marR="54801" marT="0" marB="0" anchor="ctr">
                    <a:lnL>
                      <a:noFill/>
                    </a:lnL>
                    <a:lnR>
                      <a:noFill/>
                    </a:lnR>
                    <a:lnT>
                      <a:noFill/>
                    </a:lnT>
                    <a:lnB>
                      <a:noFill/>
                    </a:lnB>
                  </a:tcPr>
                </a:tc>
                <a:tc>
                  <a:txBody>
                    <a:bodyPr/>
                    <a:lstStyle/>
                    <a:p>
                      <a:pPr algn="ctr">
                        <a:lnSpc>
                          <a:spcPct val="107000"/>
                        </a:lnSpc>
                        <a:spcAft>
                          <a:spcPts val="0"/>
                        </a:spcAft>
                      </a:pPr>
                      <a:r>
                        <a:rPr lang="es-AR" sz="1200" dirty="0">
                          <a:effectLst/>
                          <a:latin typeface="Calibri" panose="020F0502020204030204" pitchFamily="34" charset="0"/>
                          <a:ea typeface="Calibri" panose="020F0502020204030204" pitchFamily="34" charset="0"/>
                          <a:cs typeface="Times New Roman" panose="02020603050405020304" pitchFamily="18" charset="0"/>
                        </a:rPr>
                        <a:t>129</a:t>
                      </a:r>
                    </a:p>
                  </a:txBody>
                  <a:tcPr marL="54801" marR="54801" marT="0" marB="0" anchor="ctr">
                    <a:lnL>
                      <a:noFill/>
                    </a:lnL>
                    <a:lnR>
                      <a:noFill/>
                    </a:lnR>
                    <a:lnT>
                      <a:noFill/>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330</a:t>
                      </a:r>
                    </a:p>
                  </a:txBody>
                  <a:tcPr marL="54801" marR="54801" marT="0" marB="0" anchor="ctr">
                    <a:lnL>
                      <a:noFill/>
                    </a:lnL>
                    <a:lnR>
                      <a:noFill/>
                    </a:lnR>
                    <a:lnT>
                      <a:noFill/>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104</a:t>
                      </a:r>
                    </a:p>
                  </a:txBody>
                  <a:tcPr marL="54801" marR="54801"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8"/>
                  </a:ext>
                </a:extLst>
              </a:tr>
              <a:tr h="191723">
                <a:tc>
                  <a:txBody>
                    <a:bodyPr/>
                    <a:lstStyle/>
                    <a:p>
                      <a:pPr algn="just">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50 a 80 Kg</a:t>
                      </a:r>
                    </a:p>
                  </a:txBody>
                  <a:tcPr marL="54801" marR="5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34</a:t>
                      </a:r>
                    </a:p>
                  </a:txBody>
                  <a:tcPr marL="54801" marR="5480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7435</a:t>
                      </a:r>
                    </a:p>
                  </a:txBody>
                  <a:tcPr marL="54801" marR="54801" marT="0" marB="0" anchor="ctr">
                    <a:lnL>
                      <a:noFill/>
                    </a:lnL>
                    <a:lnR>
                      <a:noFill/>
                    </a:lnR>
                    <a:lnT>
                      <a:noFill/>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2.372</a:t>
                      </a:r>
                    </a:p>
                  </a:txBody>
                  <a:tcPr marL="54801" marR="54801" marT="0" marB="0" anchor="ctr">
                    <a:lnL>
                      <a:noFill/>
                    </a:lnL>
                    <a:lnR>
                      <a:noFill/>
                    </a:lnR>
                    <a:lnT>
                      <a:noFill/>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104.8</a:t>
                      </a:r>
                    </a:p>
                  </a:txBody>
                  <a:tcPr marL="54801" marR="54801" marT="0" marB="0" anchor="ctr">
                    <a:lnL>
                      <a:noFill/>
                    </a:lnL>
                    <a:lnR>
                      <a:noFill/>
                    </a:lnR>
                    <a:lnT>
                      <a:noFill/>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1/2,68</a:t>
                      </a:r>
                    </a:p>
                  </a:txBody>
                  <a:tcPr marL="54801" marR="54801" marT="0" marB="0" anchor="ctr">
                    <a:lnL>
                      <a:noFill/>
                    </a:lnL>
                    <a:lnR>
                      <a:noFill/>
                    </a:lnR>
                    <a:lnT>
                      <a:noFill/>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907</a:t>
                      </a:r>
                    </a:p>
                  </a:txBody>
                  <a:tcPr marL="54801" marR="54801" marT="0" marB="0" anchor="ctr">
                    <a:lnL>
                      <a:noFill/>
                    </a:lnL>
                    <a:lnR>
                      <a:noFill/>
                    </a:lnR>
                    <a:lnT>
                      <a:noFill/>
                    </a:lnT>
                    <a:lnB>
                      <a:noFill/>
                    </a:lnB>
                  </a:tcPr>
                </a:tc>
                <a:tc>
                  <a:txBody>
                    <a:bodyPr/>
                    <a:lstStyle/>
                    <a:p>
                      <a:pPr algn="ctr">
                        <a:lnSpc>
                          <a:spcPct val="107000"/>
                        </a:lnSpc>
                        <a:spcAft>
                          <a:spcPts val="0"/>
                        </a:spcAft>
                      </a:pPr>
                      <a:r>
                        <a:rPr lang="es-AR" sz="1200" dirty="0">
                          <a:effectLst/>
                          <a:latin typeface="Calibri" panose="020F0502020204030204" pitchFamily="34" charset="0"/>
                          <a:ea typeface="Calibri" panose="020F0502020204030204" pitchFamily="34" charset="0"/>
                          <a:cs typeface="Times New Roman" panose="02020603050405020304" pitchFamily="18" charset="0"/>
                        </a:rPr>
                        <a:t>162</a:t>
                      </a:r>
                    </a:p>
                  </a:txBody>
                  <a:tcPr marL="54801" marR="54801" marT="0" marB="0" anchor="ctr">
                    <a:lnL>
                      <a:noFill/>
                    </a:lnL>
                    <a:lnR>
                      <a:noFill/>
                    </a:lnR>
                    <a:lnT>
                      <a:noFill/>
                    </a:lnT>
                    <a:lnB>
                      <a:noFill/>
                    </a:lnB>
                  </a:tcPr>
                </a:tc>
                <a:tc>
                  <a:txBody>
                    <a:bodyPr/>
                    <a:lstStyle/>
                    <a:p>
                      <a:pPr algn="ctr">
                        <a:lnSpc>
                          <a:spcPct val="107000"/>
                        </a:lnSpc>
                        <a:spcAft>
                          <a:spcPts val="0"/>
                        </a:spcAft>
                      </a:pPr>
                      <a:r>
                        <a:rPr lang="es-AR" sz="1200" dirty="0">
                          <a:effectLst/>
                          <a:latin typeface="Calibri" panose="020F0502020204030204" pitchFamily="34" charset="0"/>
                          <a:ea typeface="Calibri" panose="020F0502020204030204" pitchFamily="34" charset="0"/>
                          <a:cs typeface="Times New Roman" panose="02020603050405020304" pitchFamily="18" charset="0"/>
                        </a:rPr>
                        <a:t>412</a:t>
                      </a:r>
                    </a:p>
                  </a:txBody>
                  <a:tcPr marL="54801" marR="54801" marT="0" marB="0" anchor="ctr">
                    <a:lnL>
                      <a:noFill/>
                    </a:lnL>
                    <a:lnR>
                      <a:noFill/>
                    </a:lnR>
                    <a:lnT>
                      <a:noFill/>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189</a:t>
                      </a:r>
                    </a:p>
                  </a:txBody>
                  <a:tcPr marL="54801" marR="54801"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9"/>
                  </a:ext>
                </a:extLst>
              </a:tr>
              <a:tr h="191723">
                <a:tc>
                  <a:txBody>
                    <a:bodyPr/>
                    <a:lstStyle/>
                    <a:p>
                      <a:pPr algn="just">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80 a 100 Kg</a:t>
                      </a:r>
                    </a:p>
                  </a:txBody>
                  <a:tcPr marL="54801" marR="5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22</a:t>
                      </a:r>
                    </a:p>
                  </a:txBody>
                  <a:tcPr marL="54801" marR="54801"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8812</a:t>
                      </a:r>
                    </a:p>
                  </a:txBody>
                  <a:tcPr marL="54801" marR="5480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2.811</a:t>
                      </a:r>
                    </a:p>
                  </a:txBody>
                  <a:tcPr marL="54801" marR="5480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105.5</a:t>
                      </a:r>
                    </a:p>
                  </a:txBody>
                  <a:tcPr marL="54801" marR="5480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1/3,09</a:t>
                      </a:r>
                    </a:p>
                  </a:txBody>
                  <a:tcPr marL="54801" marR="5480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951</a:t>
                      </a:r>
                    </a:p>
                  </a:txBody>
                  <a:tcPr marL="54801" marR="5480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163</a:t>
                      </a:r>
                    </a:p>
                  </a:txBody>
                  <a:tcPr marL="54801" marR="5480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AR" sz="1200" dirty="0">
                          <a:effectLst/>
                          <a:latin typeface="Calibri" panose="020F0502020204030204" pitchFamily="34" charset="0"/>
                          <a:ea typeface="Calibri" panose="020F0502020204030204" pitchFamily="34" charset="0"/>
                          <a:cs typeface="Times New Roman" panose="02020603050405020304" pitchFamily="18" charset="0"/>
                        </a:rPr>
                        <a:t>416</a:t>
                      </a:r>
                    </a:p>
                  </a:txBody>
                  <a:tcPr marL="54801" marR="5480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255</a:t>
                      </a:r>
                    </a:p>
                  </a:txBody>
                  <a:tcPr marL="54801" marR="54801"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344746">
                <a:tc>
                  <a:txBody>
                    <a:bodyPr/>
                    <a:lstStyle/>
                    <a:p>
                      <a:pPr algn="just">
                        <a:lnSpc>
                          <a:spcPct val="107000"/>
                        </a:lnSpc>
                        <a:spcAft>
                          <a:spcPts val="0"/>
                        </a:spcAft>
                      </a:pPr>
                      <a:r>
                        <a:rPr lang="es-AR" sz="1200" b="1">
                          <a:effectLst/>
                          <a:latin typeface="Calibri" panose="020F0502020204030204" pitchFamily="34" charset="0"/>
                          <a:ea typeface="Calibri" panose="020F0502020204030204" pitchFamily="34" charset="0"/>
                          <a:cs typeface="Times New Roman" panose="02020603050405020304" pitchFamily="18" charset="0"/>
                        </a:rPr>
                        <a:t>Macho Entero a 30 °C</a:t>
                      </a:r>
                      <a:endParaRPr lang="es-AR" sz="1200">
                        <a:effectLst/>
                        <a:latin typeface="Calibri" panose="020F0502020204030204" pitchFamily="34" charset="0"/>
                        <a:ea typeface="Calibri" panose="020F0502020204030204" pitchFamily="34" charset="0"/>
                        <a:cs typeface="Times New Roman" panose="02020603050405020304" pitchFamily="18" charset="0"/>
                      </a:endParaRPr>
                    </a:p>
                  </a:txBody>
                  <a:tcPr marL="54801" marR="5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 </a:t>
                      </a:r>
                    </a:p>
                  </a:txBody>
                  <a:tcPr marL="54801" marR="54801"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 </a:t>
                      </a:r>
                    </a:p>
                  </a:txBody>
                  <a:tcPr marL="54801" marR="5480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 </a:t>
                      </a:r>
                    </a:p>
                  </a:txBody>
                  <a:tcPr marL="54801" marR="5480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 </a:t>
                      </a:r>
                    </a:p>
                  </a:txBody>
                  <a:tcPr marL="54801" marR="5480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 </a:t>
                      </a:r>
                    </a:p>
                  </a:txBody>
                  <a:tcPr marL="54801" marR="5480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 </a:t>
                      </a:r>
                    </a:p>
                  </a:txBody>
                  <a:tcPr marL="54801" marR="5480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 </a:t>
                      </a:r>
                    </a:p>
                  </a:txBody>
                  <a:tcPr marL="54801" marR="5480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AR"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54801" marR="5480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AR"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54801" marR="5480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21"/>
                  </a:ext>
                </a:extLst>
              </a:tr>
              <a:tr h="191723">
                <a:tc>
                  <a:txBody>
                    <a:bodyPr/>
                    <a:lstStyle/>
                    <a:p>
                      <a:pPr algn="just">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25 a 50 Kg</a:t>
                      </a:r>
                    </a:p>
                  </a:txBody>
                  <a:tcPr marL="54801" marR="5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61</a:t>
                      </a:r>
                    </a:p>
                  </a:txBody>
                  <a:tcPr marL="54801" marR="5480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3445</a:t>
                      </a:r>
                    </a:p>
                  </a:txBody>
                  <a:tcPr marL="54801" marR="54801" marT="0" marB="0" anchor="ctr">
                    <a:lnL>
                      <a:noFill/>
                    </a:lnL>
                    <a:lnR>
                      <a:noFill/>
                    </a:lnR>
                    <a:lnT>
                      <a:noFill/>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1.099</a:t>
                      </a:r>
                    </a:p>
                  </a:txBody>
                  <a:tcPr marL="54801" marR="54801" marT="0" marB="0" anchor="ctr">
                    <a:lnL>
                      <a:noFill/>
                    </a:lnL>
                    <a:lnR>
                      <a:noFill/>
                    </a:lnR>
                    <a:lnT>
                      <a:noFill/>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68.9</a:t>
                      </a:r>
                    </a:p>
                  </a:txBody>
                  <a:tcPr marL="54801" marR="54801" marT="0" marB="0" anchor="ctr">
                    <a:lnL>
                      <a:noFill/>
                    </a:lnL>
                    <a:lnR>
                      <a:noFill/>
                    </a:lnR>
                    <a:lnT>
                      <a:noFill/>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1/2,68</a:t>
                      </a:r>
                    </a:p>
                  </a:txBody>
                  <a:tcPr marL="54801" marR="54801" marT="0" marB="0" anchor="ctr">
                    <a:lnL>
                      <a:noFill/>
                    </a:lnL>
                    <a:lnR>
                      <a:noFill/>
                    </a:lnR>
                    <a:lnT>
                      <a:noFill/>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420</a:t>
                      </a:r>
                    </a:p>
                  </a:txBody>
                  <a:tcPr marL="54801" marR="54801" marT="0" marB="0" anchor="ctr">
                    <a:lnL>
                      <a:noFill/>
                    </a:lnL>
                    <a:lnR>
                      <a:noFill/>
                    </a:lnR>
                    <a:lnT>
                      <a:noFill/>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71</a:t>
                      </a:r>
                    </a:p>
                  </a:txBody>
                  <a:tcPr marL="54801" marR="54801" marT="0" marB="0" anchor="ctr">
                    <a:lnL>
                      <a:noFill/>
                    </a:lnL>
                    <a:lnR>
                      <a:noFill/>
                    </a:lnR>
                    <a:lnT>
                      <a:noFill/>
                    </a:lnT>
                    <a:lnB>
                      <a:noFill/>
                    </a:lnB>
                  </a:tcPr>
                </a:tc>
                <a:tc>
                  <a:txBody>
                    <a:bodyPr/>
                    <a:lstStyle/>
                    <a:p>
                      <a:pPr algn="ctr">
                        <a:lnSpc>
                          <a:spcPct val="107000"/>
                        </a:lnSpc>
                        <a:spcAft>
                          <a:spcPts val="0"/>
                        </a:spcAft>
                      </a:pPr>
                      <a:r>
                        <a:rPr lang="es-AR" sz="1200" dirty="0">
                          <a:effectLst/>
                          <a:latin typeface="Calibri" panose="020F0502020204030204" pitchFamily="34" charset="0"/>
                          <a:ea typeface="Calibri" panose="020F0502020204030204" pitchFamily="34" charset="0"/>
                          <a:cs typeface="Times New Roman" panose="02020603050405020304" pitchFamily="18" charset="0"/>
                        </a:rPr>
                        <a:t>182</a:t>
                      </a:r>
                    </a:p>
                  </a:txBody>
                  <a:tcPr marL="54801" marR="54801" marT="0" marB="0" anchor="ctr">
                    <a:lnL>
                      <a:noFill/>
                    </a:lnL>
                    <a:lnR>
                      <a:noFill/>
                    </a:lnR>
                    <a:lnT>
                      <a:noFill/>
                    </a:lnT>
                    <a:lnB>
                      <a:noFill/>
                    </a:lnB>
                  </a:tcPr>
                </a:tc>
                <a:tc>
                  <a:txBody>
                    <a:bodyPr/>
                    <a:lstStyle/>
                    <a:p>
                      <a:pPr algn="ctr">
                        <a:lnSpc>
                          <a:spcPct val="107000"/>
                        </a:lnSpc>
                        <a:spcAft>
                          <a:spcPts val="0"/>
                        </a:spcAft>
                      </a:pPr>
                      <a:r>
                        <a:rPr lang="es-AR" sz="1200" dirty="0">
                          <a:effectLst/>
                          <a:latin typeface="Calibri" panose="020F0502020204030204" pitchFamily="34" charset="0"/>
                          <a:ea typeface="Calibri" panose="020F0502020204030204" pitchFamily="34" charset="0"/>
                          <a:cs typeface="Times New Roman" panose="02020603050405020304" pitchFamily="18" charset="0"/>
                        </a:rPr>
                        <a:t>78</a:t>
                      </a:r>
                    </a:p>
                  </a:txBody>
                  <a:tcPr marL="54801" marR="54801"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22"/>
                  </a:ext>
                </a:extLst>
              </a:tr>
              <a:tr h="191723">
                <a:tc>
                  <a:txBody>
                    <a:bodyPr/>
                    <a:lstStyle/>
                    <a:p>
                      <a:pPr algn="just">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50 a 80 Kg</a:t>
                      </a:r>
                    </a:p>
                  </a:txBody>
                  <a:tcPr marL="54801" marR="5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69</a:t>
                      </a:r>
                    </a:p>
                  </a:txBody>
                  <a:tcPr marL="54801" marR="5480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4592</a:t>
                      </a:r>
                    </a:p>
                  </a:txBody>
                  <a:tcPr marL="54801" marR="54801" marT="0" marB="0" anchor="ctr">
                    <a:lnL>
                      <a:noFill/>
                    </a:lnL>
                    <a:lnR>
                      <a:noFill/>
                    </a:lnR>
                    <a:lnT>
                      <a:noFill/>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1.465</a:t>
                      </a:r>
                    </a:p>
                  </a:txBody>
                  <a:tcPr marL="54801" marR="54801" marT="0" marB="0" anchor="ctr">
                    <a:lnL>
                      <a:noFill/>
                    </a:lnL>
                    <a:lnR>
                      <a:noFill/>
                    </a:lnR>
                    <a:lnT>
                      <a:noFill/>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64.2</a:t>
                      </a:r>
                    </a:p>
                  </a:txBody>
                  <a:tcPr marL="54801" marR="54801" marT="0" marB="0" anchor="ctr">
                    <a:lnL>
                      <a:noFill/>
                    </a:lnL>
                    <a:lnR>
                      <a:noFill/>
                    </a:lnR>
                    <a:lnT>
                      <a:noFill/>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1/3,37</a:t>
                      </a:r>
                    </a:p>
                  </a:txBody>
                  <a:tcPr marL="54801" marR="54801" marT="0" marB="0" anchor="ctr">
                    <a:lnL>
                      <a:noFill/>
                    </a:lnL>
                    <a:lnR>
                      <a:noFill/>
                    </a:lnR>
                    <a:lnT>
                      <a:noFill/>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439</a:t>
                      </a:r>
                    </a:p>
                  </a:txBody>
                  <a:tcPr marL="54801" marR="54801" marT="0" marB="0" anchor="ctr">
                    <a:lnL>
                      <a:noFill/>
                    </a:lnL>
                    <a:lnR>
                      <a:noFill/>
                    </a:lnR>
                    <a:lnT>
                      <a:noFill/>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73</a:t>
                      </a:r>
                    </a:p>
                  </a:txBody>
                  <a:tcPr marL="54801" marR="54801" marT="0" marB="0" anchor="ctr">
                    <a:lnL>
                      <a:noFill/>
                    </a:lnL>
                    <a:lnR>
                      <a:noFill/>
                    </a:lnR>
                    <a:lnT>
                      <a:noFill/>
                    </a:lnT>
                    <a:lnB>
                      <a:noFill/>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186</a:t>
                      </a:r>
                    </a:p>
                  </a:txBody>
                  <a:tcPr marL="54801" marR="54801" marT="0" marB="0" anchor="ctr">
                    <a:lnL>
                      <a:noFill/>
                    </a:lnL>
                    <a:lnR>
                      <a:noFill/>
                    </a:lnR>
                    <a:lnT>
                      <a:noFill/>
                    </a:lnT>
                    <a:lnB>
                      <a:noFill/>
                    </a:lnB>
                  </a:tcPr>
                </a:tc>
                <a:tc>
                  <a:txBody>
                    <a:bodyPr/>
                    <a:lstStyle/>
                    <a:p>
                      <a:pPr algn="ctr">
                        <a:lnSpc>
                          <a:spcPct val="107000"/>
                        </a:lnSpc>
                        <a:spcAft>
                          <a:spcPts val="0"/>
                        </a:spcAft>
                      </a:pPr>
                      <a:r>
                        <a:rPr lang="es-AR" sz="1200" dirty="0">
                          <a:effectLst/>
                          <a:latin typeface="Calibri" panose="020F0502020204030204" pitchFamily="34" charset="0"/>
                          <a:ea typeface="Calibri" panose="020F0502020204030204" pitchFamily="34" charset="0"/>
                          <a:cs typeface="Times New Roman" panose="02020603050405020304" pitchFamily="18" charset="0"/>
                        </a:rPr>
                        <a:t>113</a:t>
                      </a:r>
                    </a:p>
                  </a:txBody>
                  <a:tcPr marL="54801" marR="54801"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23"/>
                  </a:ext>
                </a:extLst>
              </a:tr>
              <a:tr h="191723">
                <a:tc>
                  <a:txBody>
                    <a:bodyPr/>
                    <a:lstStyle/>
                    <a:p>
                      <a:pPr algn="just">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80 a 100 Kg</a:t>
                      </a:r>
                    </a:p>
                  </a:txBody>
                  <a:tcPr marL="54801" marR="5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51</a:t>
                      </a:r>
                    </a:p>
                  </a:txBody>
                  <a:tcPr marL="54801" marR="54801"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AR" sz="1200" dirty="0">
                          <a:effectLst/>
                          <a:latin typeface="Calibri" panose="020F0502020204030204" pitchFamily="34" charset="0"/>
                          <a:ea typeface="Calibri" panose="020F0502020204030204" pitchFamily="34" charset="0"/>
                          <a:cs typeface="Times New Roman" panose="02020603050405020304" pitchFamily="18" charset="0"/>
                        </a:rPr>
                        <a:t>5130</a:t>
                      </a:r>
                    </a:p>
                  </a:txBody>
                  <a:tcPr marL="54801" marR="5480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AR" sz="1200" dirty="0">
                          <a:effectLst/>
                          <a:latin typeface="Calibri" panose="020F0502020204030204" pitchFamily="34" charset="0"/>
                          <a:ea typeface="Calibri" panose="020F0502020204030204" pitchFamily="34" charset="0"/>
                          <a:cs typeface="Times New Roman" panose="02020603050405020304" pitchFamily="18" charset="0"/>
                        </a:rPr>
                        <a:t>1.628</a:t>
                      </a:r>
                    </a:p>
                  </a:txBody>
                  <a:tcPr marL="54801" marR="5480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60.9</a:t>
                      </a:r>
                    </a:p>
                  </a:txBody>
                  <a:tcPr marL="54801" marR="5480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1/4,15</a:t>
                      </a:r>
                    </a:p>
                  </a:txBody>
                  <a:tcPr marL="54801" marR="5480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398</a:t>
                      </a:r>
                    </a:p>
                  </a:txBody>
                  <a:tcPr marL="54801" marR="5480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65</a:t>
                      </a:r>
                    </a:p>
                  </a:txBody>
                  <a:tcPr marL="54801" marR="5480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AR" sz="1200">
                          <a:effectLst/>
                          <a:latin typeface="Calibri" panose="020F0502020204030204" pitchFamily="34" charset="0"/>
                          <a:ea typeface="Calibri" panose="020F0502020204030204" pitchFamily="34" charset="0"/>
                          <a:cs typeface="Times New Roman" panose="02020603050405020304" pitchFamily="18" charset="0"/>
                        </a:rPr>
                        <a:t>166</a:t>
                      </a:r>
                    </a:p>
                  </a:txBody>
                  <a:tcPr marL="54801" marR="5480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AR" sz="1200" dirty="0">
                          <a:effectLst/>
                          <a:latin typeface="Calibri" panose="020F0502020204030204" pitchFamily="34" charset="0"/>
                          <a:ea typeface="Calibri" panose="020F0502020204030204" pitchFamily="34" charset="0"/>
                          <a:cs typeface="Times New Roman" panose="02020603050405020304" pitchFamily="18" charset="0"/>
                        </a:rPr>
                        <a:t>119</a:t>
                      </a:r>
                    </a:p>
                  </a:txBody>
                  <a:tcPr marL="54801" marR="54801"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4"/>
                  </a:ext>
                </a:extLst>
              </a:tr>
            </a:tbl>
          </a:graphicData>
        </a:graphic>
      </p:graphicFrame>
    </p:spTree>
    <p:extLst>
      <p:ext uri="{BB962C8B-B14F-4D97-AF65-F5344CB8AC3E}">
        <p14:creationId xmlns:p14="http://schemas.microsoft.com/office/powerpoint/2010/main" val="338817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2" y="452718"/>
            <a:ext cx="2431940" cy="783654"/>
          </a:xfrm>
        </p:spPr>
        <p:txBody>
          <a:bodyPr/>
          <a:lstStyle/>
          <a:p>
            <a:r>
              <a:rPr lang="es-AR" b="1" dirty="0">
                <a:solidFill>
                  <a:srgbClr val="FFFF00"/>
                </a:solidFill>
              </a:rPr>
              <a:t>Carne:</a:t>
            </a:r>
          </a:p>
        </p:txBody>
      </p:sp>
      <p:sp>
        <p:nvSpPr>
          <p:cNvPr id="3" name="Marcador de contenido 2"/>
          <p:cNvSpPr>
            <a:spLocks noGrp="1"/>
          </p:cNvSpPr>
          <p:nvPr>
            <p:ph idx="1"/>
          </p:nvPr>
        </p:nvSpPr>
        <p:spPr>
          <a:xfrm>
            <a:off x="504444" y="1344580"/>
            <a:ext cx="10590706" cy="4038789"/>
          </a:xfrm>
        </p:spPr>
        <p:txBody>
          <a:bodyPr>
            <a:noAutofit/>
          </a:bodyPr>
          <a:lstStyle/>
          <a:p>
            <a:r>
              <a:rPr lang="es-AR" sz="2400" dirty="0"/>
              <a:t>Se produce como resultado del crecimiento y desarrollo de un cerdo</a:t>
            </a:r>
          </a:p>
          <a:p>
            <a:r>
              <a:rPr lang="es-AR" sz="2400" dirty="0"/>
              <a:t>La canal representa cerca del 73 al 85 % del peso vivo</a:t>
            </a:r>
          </a:p>
          <a:p>
            <a:r>
              <a:rPr lang="es-AR" sz="2400" dirty="0"/>
              <a:t>La porción de carne comestible apenas representa el 55 % del peso vivo y comprende tanto los tejidos grasos como los músculos (carne magra)</a:t>
            </a:r>
          </a:p>
          <a:p>
            <a:r>
              <a:rPr lang="es-AR" sz="2400" dirty="0"/>
              <a:t>La grasa y la parte magra se pueden separar físicamente, pero aún entonces, la grasa contiene algo de magro y la carne magra contiene algo pequeñas porciones de grasa. </a:t>
            </a:r>
          </a:p>
          <a:p>
            <a:r>
              <a:rPr lang="es-AR" sz="2400" dirty="0"/>
              <a:t>La carne magra contiene del 75 al 80% de agua y la grasa del 9 al 12%.</a:t>
            </a:r>
          </a:p>
        </p:txBody>
      </p:sp>
    </p:spTree>
    <p:extLst>
      <p:ext uri="{BB962C8B-B14F-4D97-AF65-F5344CB8AC3E}">
        <p14:creationId xmlns:p14="http://schemas.microsoft.com/office/powerpoint/2010/main" val="10411067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9404723" cy="976837"/>
          </a:xfrm>
        </p:spPr>
        <p:txBody>
          <a:bodyPr/>
          <a:lstStyle/>
          <a:p>
            <a:r>
              <a:rPr lang="es-AR" sz="2400" b="1" dirty="0">
                <a:solidFill>
                  <a:srgbClr val="FFFF00"/>
                </a:solidFill>
              </a:rPr>
              <a:t>COMPARACIÓN ENTRE ALIMENTACIÓN AD LIBITUM Y RESTRINGIDA</a:t>
            </a:r>
            <a:endParaRPr lang="es-AR" sz="2400" dirty="0">
              <a:solidFill>
                <a:srgbClr val="FFFF00"/>
              </a:solidFill>
            </a:endParaRPr>
          </a:p>
        </p:txBody>
      </p:sp>
      <p:graphicFrame>
        <p:nvGraphicFramePr>
          <p:cNvPr id="4" name="Tabla 3"/>
          <p:cNvGraphicFramePr>
            <a:graphicFrameLocks noGrp="1"/>
          </p:cNvGraphicFramePr>
          <p:nvPr>
            <p:extLst>
              <p:ext uri="{D42A27DB-BD31-4B8C-83A1-F6EECF244321}">
                <p14:modId xmlns:p14="http://schemas.microsoft.com/office/powerpoint/2010/main" val="2052666450"/>
              </p:ext>
            </p:extLst>
          </p:nvPr>
        </p:nvGraphicFramePr>
        <p:xfrm>
          <a:off x="646111" y="1429553"/>
          <a:ext cx="10931995" cy="2292440"/>
        </p:xfrm>
        <a:graphic>
          <a:graphicData uri="http://schemas.openxmlformats.org/drawingml/2006/table">
            <a:tbl>
              <a:tblPr firstRow="1" firstCol="1" bandRow="1"/>
              <a:tblGrid>
                <a:gridCol w="3643173">
                  <a:extLst>
                    <a:ext uri="{9D8B030D-6E8A-4147-A177-3AD203B41FA5}">
                      <a16:colId xmlns:a16="http://schemas.microsoft.com/office/drawing/2014/main" val="20000"/>
                    </a:ext>
                  </a:extLst>
                </a:gridCol>
                <a:gridCol w="3644411">
                  <a:extLst>
                    <a:ext uri="{9D8B030D-6E8A-4147-A177-3AD203B41FA5}">
                      <a16:colId xmlns:a16="http://schemas.microsoft.com/office/drawing/2014/main" val="20001"/>
                    </a:ext>
                  </a:extLst>
                </a:gridCol>
                <a:gridCol w="3644411">
                  <a:extLst>
                    <a:ext uri="{9D8B030D-6E8A-4147-A177-3AD203B41FA5}">
                      <a16:colId xmlns:a16="http://schemas.microsoft.com/office/drawing/2014/main" val="20002"/>
                    </a:ext>
                  </a:extLst>
                </a:gridCol>
              </a:tblGrid>
              <a:tr h="573110">
                <a:tc>
                  <a:txBody>
                    <a:bodyPr/>
                    <a:lstStyle/>
                    <a:p>
                      <a:pPr algn="ctr">
                        <a:lnSpc>
                          <a:spcPct val="107000"/>
                        </a:lnSpc>
                        <a:spcAft>
                          <a:spcPts val="0"/>
                        </a:spcAft>
                      </a:pPr>
                      <a:r>
                        <a:rPr lang="es-AR" sz="2400" b="1" dirty="0">
                          <a:effectLst/>
                          <a:latin typeface="Calibri" panose="020F0502020204030204" pitchFamily="34" charset="0"/>
                          <a:ea typeface="Calibri" panose="020F0502020204030204" pitchFamily="34" charset="0"/>
                          <a:cs typeface="Times New Roman" panose="02020603050405020304" pitchFamily="18" charset="0"/>
                        </a:rPr>
                        <a:t>Índices</a:t>
                      </a:r>
                      <a:endParaRPr lang="es-A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AR" sz="2400" b="1">
                          <a:effectLst/>
                          <a:latin typeface="Calibri" panose="020F0502020204030204" pitchFamily="34" charset="0"/>
                          <a:ea typeface="Calibri" panose="020F0502020204030204" pitchFamily="34" charset="0"/>
                          <a:cs typeface="Times New Roman" panose="02020603050405020304" pitchFamily="18" charset="0"/>
                        </a:rPr>
                        <a:t>Ad Libitum</a:t>
                      </a:r>
                      <a:endParaRPr lang="es-A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AR" sz="2400" b="1">
                          <a:effectLst/>
                          <a:latin typeface="Calibri" panose="020F0502020204030204" pitchFamily="34" charset="0"/>
                          <a:ea typeface="Calibri" panose="020F0502020204030204" pitchFamily="34" charset="0"/>
                          <a:cs typeface="Times New Roman" panose="02020603050405020304" pitchFamily="18" charset="0"/>
                        </a:rPr>
                        <a:t>2 comidas de 20 minutos</a:t>
                      </a:r>
                      <a:endParaRPr lang="es-A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73110">
                <a:tc>
                  <a:txBody>
                    <a:bodyPr/>
                    <a:lstStyle/>
                    <a:p>
                      <a:pPr>
                        <a:lnSpc>
                          <a:spcPct val="107000"/>
                        </a:lnSpc>
                        <a:spcAft>
                          <a:spcPts val="0"/>
                        </a:spcAft>
                      </a:pPr>
                      <a:r>
                        <a:rPr lang="es-AR" sz="2400" b="1" dirty="0">
                          <a:effectLst/>
                          <a:latin typeface="Calibri" panose="020F0502020204030204" pitchFamily="34" charset="0"/>
                          <a:ea typeface="Calibri" panose="020F0502020204030204" pitchFamily="34" charset="0"/>
                          <a:cs typeface="Times New Roman" panose="02020603050405020304" pitchFamily="18" charset="0"/>
                        </a:rPr>
                        <a:t>Consumo diario</a:t>
                      </a:r>
                      <a:endParaRPr lang="es-A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AR" sz="2400" dirty="0">
                          <a:effectLst/>
                          <a:latin typeface="Calibri" panose="020F0502020204030204" pitchFamily="34" charset="0"/>
                          <a:ea typeface="Calibri" panose="020F0502020204030204" pitchFamily="34" charset="0"/>
                          <a:cs typeface="Times New Roman" panose="02020603050405020304" pitchFamily="18" charset="0"/>
                        </a:rPr>
                        <a:t>2.08 kg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AR" sz="2400">
                          <a:effectLst/>
                          <a:latin typeface="Calibri" panose="020F0502020204030204" pitchFamily="34" charset="0"/>
                          <a:ea typeface="Calibri" panose="020F0502020204030204" pitchFamily="34" charset="0"/>
                          <a:cs typeface="Times New Roman" panose="02020603050405020304" pitchFamily="18" charset="0"/>
                        </a:rPr>
                        <a:t>1.69kg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73110">
                <a:tc>
                  <a:txBody>
                    <a:bodyPr/>
                    <a:lstStyle/>
                    <a:p>
                      <a:pPr>
                        <a:lnSpc>
                          <a:spcPct val="107000"/>
                        </a:lnSpc>
                        <a:spcAft>
                          <a:spcPts val="0"/>
                        </a:spcAft>
                      </a:pPr>
                      <a:r>
                        <a:rPr lang="es-AR" sz="2400" b="1">
                          <a:effectLst/>
                          <a:latin typeface="Calibri" panose="020F0502020204030204" pitchFamily="34" charset="0"/>
                          <a:ea typeface="Calibri" panose="020F0502020204030204" pitchFamily="34" charset="0"/>
                          <a:cs typeface="Times New Roman" panose="02020603050405020304" pitchFamily="18" charset="0"/>
                        </a:rPr>
                        <a:t>Ganancia media diaria</a:t>
                      </a:r>
                      <a:endParaRPr lang="es-A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AR" sz="2400" dirty="0">
                          <a:effectLst/>
                          <a:latin typeface="Calibri" panose="020F0502020204030204" pitchFamily="34" charset="0"/>
                          <a:ea typeface="Calibri" panose="020F0502020204030204" pitchFamily="34" charset="0"/>
                          <a:cs typeface="Times New Roman" panose="02020603050405020304" pitchFamily="18" charset="0"/>
                        </a:rPr>
                        <a:t>481 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AR" sz="2400">
                          <a:effectLst/>
                          <a:latin typeface="Calibri" panose="020F0502020204030204" pitchFamily="34" charset="0"/>
                          <a:ea typeface="Calibri" panose="020F0502020204030204" pitchFamily="34" charset="0"/>
                          <a:cs typeface="Times New Roman" panose="02020603050405020304" pitchFamily="18" charset="0"/>
                        </a:rPr>
                        <a:t>402 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73110">
                <a:tc>
                  <a:txBody>
                    <a:bodyPr/>
                    <a:lstStyle/>
                    <a:p>
                      <a:pPr>
                        <a:lnSpc>
                          <a:spcPct val="107000"/>
                        </a:lnSpc>
                        <a:spcAft>
                          <a:spcPts val="0"/>
                        </a:spcAft>
                      </a:pPr>
                      <a:r>
                        <a:rPr lang="es-AR" sz="2400" b="1">
                          <a:effectLst/>
                          <a:latin typeface="Calibri" panose="020F0502020204030204" pitchFamily="34" charset="0"/>
                          <a:ea typeface="Calibri" panose="020F0502020204030204" pitchFamily="34" charset="0"/>
                          <a:cs typeface="Times New Roman" panose="02020603050405020304" pitchFamily="18" charset="0"/>
                        </a:rPr>
                        <a:t>Índice de consumo</a:t>
                      </a:r>
                      <a:endParaRPr lang="es-A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AR" sz="2400" dirty="0">
                          <a:effectLst/>
                          <a:latin typeface="Calibri" panose="020F0502020204030204" pitchFamily="34" charset="0"/>
                          <a:ea typeface="Calibri" panose="020F0502020204030204" pitchFamily="34" charset="0"/>
                          <a:cs typeface="Times New Roman" panose="02020603050405020304" pitchFamily="18" charset="0"/>
                        </a:rPr>
                        <a:t>4.24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AR" sz="2400" dirty="0">
                          <a:effectLst/>
                          <a:latin typeface="Calibri" panose="020F0502020204030204" pitchFamily="34" charset="0"/>
                          <a:ea typeface="Calibri" panose="020F0502020204030204" pitchFamily="34" charset="0"/>
                          <a:cs typeface="Times New Roman" panose="02020603050405020304" pitchFamily="18" charset="0"/>
                        </a:rPr>
                        <a:t>4.13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2321501261"/>
              </p:ext>
            </p:extLst>
          </p:nvPr>
        </p:nvGraphicFramePr>
        <p:xfrm>
          <a:off x="185907" y="3883486"/>
          <a:ext cx="11778566" cy="2607465"/>
        </p:xfrm>
        <a:graphic>
          <a:graphicData uri="http://schemas.openxmlformats.org/drawingml/2006/table">
            <a:tbl>
              <a:tblPr firstRow="1" firstCol="1" bandRow="1"/>
              <a:tblGrid>
                <a:gridCol w="2944050">
                  <a:extLst>
                    <a:ext uri="{9D8B030D-6E8A-4147-A177-3AD203B41FA5}">
                      <a16:colId xmlns:a16="http://schemas.microsoft.com/office/drawing/2014/main" val="20000"/>
                    </a:ext>
                  </a:extLst>
                </a:gridCol>
                <a:gridCol w="2944050">
                  <a:extLst>
                    <a:ext uri="{9D8B030D-6E8A-4147-A177-3AD203B41FA5}">
                      <a16:colId xmlns:a16="http://schemas.microsoft.com/office/drawing/2014/main" val="20001"/>
                    </a:ext>
                  </a:extLst>
                </a:gridCol>
                <a:gridCol w="2945233">
                  <a:extLst>
                    <a:ext uri="{9D8B030D-6E8A-4147-A177-3AD203B41FA5}">
                      <a16:colId xmlns:a16="http://schemas.microsoft.com/office/drawing/2014/main" val="20002"/>
                    </a:ext>
                  </a:extLst>
                </a:gridCol>
                <a:gridCol w="2945233">
                  <a:extLst>
                    <a:ext uri="{9D8B030D-6E8A-4147-A177-3AD203B41FA5}">
                      <a16:colId xmlns:a16="http://schemas.microsoft.com/office/drawing/2014/main" val="20003"/>
                    </a:ext>
                  </a:extLst>
                </a:gridCol>
              </a:tblGrid>
              <a:tr h="521493">
                <a:tc>
                  <a:txBody>
                    <a:bodyPr/>
                    <a:lstStyle/>
                    <a:p>
                      <a:pPr algn="ctr">
                        <a:lnSpc>
                          <a:spcPct val="107000"/>
                        </a:lnSpc>
                        <a:spcAft>
                          <a:spcPts val="0"/>
                        </a:spcAft>
                      </a:pPr>
                      <a:r>
                        <a:rPr lang="es-AR" sz="2400" b="1" dirty="0">
                          <a:effectLst/>
                          <a:latin typeface="Calibri" panose="020F0502020204030204" pitchFamily="34" charset="0"/>
                          <a:ea typeface="Calibri" panose="020F0502020204030204" pitchFamily="34" charset="0"/>
                          <a:cs typeface="Times New Roman" panose="02020603050405020304" pitchFamily="18" charset="0"/>
                        </a:rPr>
                        <a:t>% DE RESTRICCIÓN</a:t>
                      </a:r>
                      <a:endParaRPr lang="es-A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AR" sz="2400" b="1" dirty="0">
                          <a:effectLst/>
                          <a:latin typeface="Calibri" panose="020F0502020204030204" pitchFamily="34" charset="0"/>
                          <a:ea typeface="Calibri" panose="020F0502020204030204" pitchFamily="34" charset="0"/>
                          <a:cs typeface="Times New Roman" panose="02020603050405020304" pitchFamily="18" charset="0"/>
                        </a:rPr>
                        <a:t>GDP, g</a:t>
                      </a:r>
                      <a:endParaRPr lang="es-A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AR" sz="2400" b="1">
                          <a:effectLst/>
                          <a:latin typeface="Calibri" panose="020F0502020204030204" pitchFamily="34" charset="0"/>
                          <a:ea typeface="Calibri" panose="020F0502020204030204" pitchFamily="34" charset="0"/>
                          <a:cs typeface="Times New Roman" panose="02020603050405020304" pitchFamily="18" charset="0"/>
                        </a:rPr>
                        <a:t>C.A.</a:t>
                      </a:r>
                      <a:endParaRPr lang="es-A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AR" sz="2400" b="1">
                          <a:effectLst/>
                          <a:latin typeface="Calibri" panose="020F0502020204030204" pitchFamily="34" charset="0"/>
                          <a:ea typeface="Calibri" panose="020F0502020204030204" pitchFamily="34" charset="0"/>
                          <a:cs typeface="Times New Roman" panose="02020603050405020304" pitchFamily="18" charset="0"/>
                        </a:rPr>
                        <a:t>GRASA DORSAL mm</a:t>
                      </a:r>
                      <a:endParaRPr lang="es-A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21493">
                <a:tc>
                  <a:txBody>
                    <a:bodyPr/>
                    <a:lstStyle/>
                    <a:p>
                      <a:pPr algn="ctr">
                        <a:lnSpc>
                          <a:spcPct val="107000"/>
                        </a:lnSpc>
                        <a:spcAft>
                          <a:spcPts val="0"/>
                        </a:spcAft>
                      </a:pPr>
                      <a:r>
                        <a:rPr lang="es-AR" sz="2400" b="1">
                          <a:effectLst/>
                          <a:latin typeface="Calibri" panose="020F0502020204030204" pitchFamily="34" charset="0"/>
                          <a:ea typeface="Calibri" panose="020F0502020204030204" pitchFamily="34" charset="0"/>
                          <a:cs typeface="Times New Roman" panose="02020603050405020304" pitchFamily="18" charset="0"/>
                        </a:rPr>
                        <a:t>A voluntad</a:t>
                      </a:r>
                      <a:endParaRPr lang="es-A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AR" sz="2400" dirty="0">
                          <a:effectLst/>
                          <a:latin typeface="Calibri" panose="020F0502020204030204" pitchFamily="34" charset="0"/>
                          <a:ea typeface="Calibri" panose="020F0502020204030204" pitchFamily="34" charset="0"/>
                          <a:cs typeface="Times New Roman" panose="02020603050405020304" pitchFamily="18" charset="0"/>
                        </a:rPr>
                        <a:t>800 (0%)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AR" sz="2400">
                          <a:effectLst/>
                          <a:latin typeface="Calibri" panose="020F0502020204030204" pitchFamily="34" charset="0"/>
                          <a:ea typeface="Calibri" panose="020F0502020204030204" pitchFamily="34" charset="0"/>
                          <a:cs typeface="Times New Roman" panose="02020603050405020304" pitchFamily="18" charset="0"/>
                        </a:rPr>
                        <a:t>3.00 (0%)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AR" sz="2400">
                          <a:effectLst/>
                          <a:latin typeface="Calibri" panose="020F0502020204030204" pitchFamily="34" charset="0"/>
                          <a:ea typeface="Calibri" panose="020F0502020204030204" pitchFamily="34" charset="0"/>
                          <a:cs typeface="Times New Roman" panose="02020603050405020304" pitchFamily="18" charset="0"/>
                        </a:rPr>
                        <a:t>15 (0%)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21493">
                <a:tc>
                  <a:txBody>
                    <a:bodyPr/>
                    <a:lstStyle/>
                    <a:p>
                      <a:pPr algn="ctr">
                        <a:lnSpc>
                          <a:spcPct val="107000"/>
                        </a:lnSpc>
                        <a:spcAft>
                          <a:spcPts val="0"/>
                        </a:spcAft>
                      </a:pPr>
                      <a:r>
                        <a:rPr lang="es-AR" sz="2400" b="1">
                          <a:effectLst/>
                          <a:latin typeface="Calibri" panose="020F0502020204030204" pitchFamily="34" charset="0"/>
                          <a:ea typeface="Calibri" panose="020F0502020204030204" pitchFamily="34" charset="0"/>
                          <a:cs typeface="Times New Roman" panose="02020603050405020304" pitchFamily="18" charset="0"/>
                        </a:rPr>
                        <a:t>10 %</a:t>
                      </a:r>
                      <a:endParaRPr lang="es-A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AR" sz="2400" dirty="0">
                          <a:effectLst/>
                          <a:latin typeface="Calibri" panose="020F0502020204030204" pitchFamily="34" charset="0"/>
                          <a:ea typeface="Calibri" panose="020F0502020204030204" pitchFamily="34" charset="0"/>
                          <a:cs typeface="Times New Roman" panose="02020603050405020304" pitchFamily="18" charset="0"/>
                        </a:rPr>
                        <a:t>736 (-8%)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AR" sz="2400" dirty="0">
                          <a:effectLst/>
                          <a:latin typeface="Calibri" panose="020F0502020204030204" pitchFamily="34" charset="0"/>
                          <a:ea typeface="Calibri" panose="020F0502020204030204" pitchFamily="34" charset="0"/>
                          <a:cs typeface="Times New Roman" panose="02020603050405020304" pitchFamily="18" charset="0"/>
                        </a:rPr>
                        <a:t>2.94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AR" sz="2400">
                          <a:effectLst/>
                          <a:latin typeface="Calibri" panose="020F0502020204030204" pitchFamily="34" charset="0"/>
                          <a:ea typeface="Calibri" panose="020F0502020204030204" pitchFamily="34" charset="0"/>
                          <a:cs typeface="Times New Roman" panose="02020603050405020304" pitchFamily="18" charset="0"/>
                        </a:rPr>
                        <a:t>14 (-6%)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21493">
                <a:tc>
                  <a:txBody>
                    <a:bodyPr/>
                    <a:lstStyle/>
                    <a:p>
                      <a:pPr algn="ctr">
                        <a:lnSpc>
                          <a:spcPct val="107000"/>
                        </a:lnSpc>
                        <a:spcAft>
                          <a:spcPts val="0"/>
                        </a:spcAft>
                      </a:pPr>
                      <a:r>
                        <a:rPr lang="es-AR" sz="2400" b="1">
                          <a:effectLst/>
                          <a:latin typeface="Calibri" panose="020F0502020204030204" pitchFamily="34" charset="0"/>
                          <a:ea typeface="Calibri" panose="020F0502020204030204" pitchFamily="34" charset="0"/>
                          <a:cs typeface="Times New Roman" panose="02020603050405020304" pitchFamily="18" charset="0"/>
                        </a:rPr>
                        <a:t>20 %</a:t>
                      </a:r>
                      <a:endParaRPr lang="es-A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AR" sz="2400">
                          <a:effectLst/>
                          <a:latin typeface="Calibri" panose="020F0502020204030204" pitchFamily="34" charset="0"/>
                          <a:ea typeface="Calibri" panose="020F0502020204030204" pitchFamily="34" charset="0"/>
                          <a:cs typeface="Times New Roman" panose="02020603050405020304" pitchFamily="18" charset="0"/>
                        </a:rPr>
                        <a:t>664 (-17%)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AR" sz="2400" dirty="0">
                          <a:effectLst/>
                          <a:latin typeface="Calibri" panose="020F0502020204030204" pitchFamily="34" charset="0"/>
                          <a:ea typeface="Calibri" panose="020F0502020204030204" pitchFamily="34" charset="0"/>
                          <a:cs typeface="Times New Roman" panose="02020603050405020304" pitchFamily="18" charset="0"/>
                        </a:rPr>
                        <a:t>2.94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AR" sz="2400">
                          <a:effectLst/>
                          <a:latin typeface="Calibri" panose="020F0502020204030204" pitchFamily="34" charset="0"/>
                          <a:ea typeface="Calibri" panose="020F0502020204030204" pitchFamily="34" charset="0"/>
                          <a:cs typeface="Times New Roman" panose="02020603050405020304" pitchFamily="18" charset="0"/>
                        </a:rPr>
                        <a:t>13 (-13%)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21493">
                <a:tc>
                  <a:txBody>
                    <a:bodyPr/>
                    <a:lstStyle/>
                    <a:p>
                      <a:pPr algn="ctr">
                        <a:lnSpc>
                          <a:spcPct val="107000"/>
                        </a:lnSpc>
                        <a:spcAft>
                          <a:spcPts val="0"/>
                        </a:spcAft>
                      </a:pPr>
                      <a:r>
                        <a:rPr lang="es-AR" sz="2400" b="1">
                          <a:effectLst/>
                          <a:latin typeface="Calibri" panose="020F0502020204030204" pitchFamily="34" charset="0"/>
                          <a:ea typeface="Calibri" panose="020F0502020204030204" pitchFamily="34" charset="0"/>
                          <a:cs typeface="Times New Roman" panose="02020603050405020304" pitchFamily="18" charset="0"/>
                        </a:rPr>
                        <a:t>30 %</a:t>
                      </a:r>
                      <a:endParaRPr lang="es-A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AR" sz="2400">
                          <a:effectLst/>
                          <a:latin typeface="Calibri" panose="020F0502020204030204" pitchFamily="34" charset="0"/>
                          <a:ea typeface="Calibri" panose="020F0502020204030204" pitchFamily="34" charset="0"/>
                          <a:cs typeface="Times New Roman" panose="02020603050405020304" pitchFamily="18" charset="0"/>
                        </a:rPr>
                        <a:t>592 (-26%)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AR" sz="2400" dirty="0">
                          <a:effectLst/>
                          <a:latin typeface="Calibri" panose="020F0502020204030204" pitchFamily="34" charset="0"/>
                          <a:ea typeface="Calibri" panose="020F0502020204030204" pitchFamily="34" charset="0"/>
                          <a:cs typeface="Times New Roman" panose="02020603050405020304" pitchFamily="18" charset="0"/>
                        </a:rPr>
                        <a:t>3.09 (+3%)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AR" sz="2400" dirty="0">
                          <a:effectLst/>
                          <a:latin typeface="Calibri" panose="020F0502020204030204" pitchFamily="34" charset="0"/>
                          <a:ea typeface="Calibri" panose="020F0502020204030204" pitchFamily="34" charset="0"/>
                          <a:cs typeface="Times New Roman" panose="02020603050405020304" pitchFamily="18" charset="0"/>
                        </a:rPr>
                        <a:t>12 (-20%)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6" name="Rectángulo 5"/>
          <p:cNvSpPr/>
          <p:nvPr/>
        </p:nvSpPr>
        <p:spPr>
          <a:xfrm>
            <a:off x="359658" y="6467778"/>
            <a:ext cx="2173031" cy="369332"/>
          </a:xfrm>
          <a:prstGeom prst="rect">
            <a:avLst/>
          </a:prstGeom>
        </p:spPr>
        <p:txBody>
          <a:bodyPr wrap="none">
            <a:spAutoFit/>
          </a:bodyPr>
          <a:lstStyle/>
          <a:p>
            <a:r>
              <a:rPr lang="es-AR" b="1" dirty="0">
                <a:effectLst/>
                <a:latin typeface="Calibri" panose="020F0502020204030204" pitchFamily="34" charset="0"/>
                <a:ea typeface="Calibri" panose="020F0502020204030204" pitchFamily="34" charset="0"/>
                <a:cs typeface="Calibri" panose="020F0502020204030204" pitchFamily="34" charset="0"/>
              </a:rPr>
              <a:t>Fuente: </a:t>
            </a:r>
            <a:r>
              <a:rPr lang="es-AR" dirty="0">
                <a:effectLst/>
                <a:latin typeface="Calibri" panose="020F0502020204030204" pitchFamily="34" charset="0"/>
                <a:ea typeface="Calibri" panose="020F0502020204030204" pitchFamily="34" charset="0"/>
                <a:cs typeface="Calibri" panose="020F0502020204030204" pitchFamily="34" charset="0"/>
              </a:rPr>
              <a:t>P. </a:t>
            </a:r>
            <a:r>
              <a:rPr lang="es-AR" dirty="0" err="1">
                <a:effectLst/>
                <a:latin typeface="Calibri" panose="020F0502020204030204" pitchFamily="34" charset="0"/>
                <a:ea typeface="Calibri" panose="020F0502020204030204" pitchFamily="34" charset="0"/>
                <a:cs typeface="Calibri" panose="020F0502020204030204" pitchFamily="34" charset="0"/>
              </a:rPr>
              <a:t>Zert</a:t>
            </a:r>
            <a:r>
              <a:rPr lang="es-AR" dirty="0">
                <a:effectLst/>
                <a:latin typeface="Calibri" panose="020F0502020204030204" pitchFamily="34" charset="0"/>
                <a:ea typeface="Calibri" panose="020F0502020204030204" pitchFamily="34" charset="0"/>
                <a:cs typeface="Calibri" panose="020F0502020204030204" pitchFamily="34" charset="0"/>
              </a:rPr>
              <a:t>. 1969.</a:t>
            </a:r>
            <a:endParaRPr lang="es-AR" dirty="0"/>
          </a:p>
        </p:txBody>
      </p:sp>
    </p:spTree>
    <p:extLst>
      <p:ext uri="{BB962C8B-B14F-4D97-AF65-F5344CB8AC3E}">
        <p14:creationId xmlns:p14="http://schemas.microsoft.com/office/powerpoint/2010/main" val="42403450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43625"/>
            <a:ext cx="10354614" cy="783654"/>
          </a:xfrm>
        </p:spPr>
        <p:txBody>
          <a:bodyPr/>
          <a:lstStyle/>
          <a:p>
            <a:r>
              <a:rPr lang="es-AR" sz="3200" b="1" dirty="0">
                <a:solidFill>
                  <a:srgbClr val="FFFF00"/>
                </a:solidFill>
              </a:rPr>
              <a:t>EVALUACIÓN DE LA CARNE PORCINA Y COMERCIO</a:t>
            </a:r>
            <a:br>
              <a:rPr lang="es-AR" dirty="0"/>
            </a:br>
            <a:endParaRPr lang="es-AR" dirty="0"/>
          </a:p>
        </p:txBody>
      </p:sp>
      <p:sp>
        <p:nvSpPr>
          <p:cNvPr id="3" name="Marcador de contenido 2"/>
          <p:cNvSpPr>
            <a:spLocks noGrp="1"/>
          </p:cNvSpPr>
          <p:nvPr>
            <p:ph idx="1"/>
          </p:nvPr>
        </p:nvSpPr>
        <p:spPr>
          <a:xfrm>
            <a:off x="188912" y="1223493"/>
            <a:ext cx="11736925" cy="5318975"/>
          </a:xfrm>
        </p:spPr>
        <p:txBody>
          <a:bodyPr>
            <a:normAutofit/>
          </a:bodyPr>
          <a:lstStyle/>
          <a:p>
            <a:r>
              <a:rPr lang="es-AR" dirty="0"/>
              <a:t>Res o Canal: Es el cuerpo entero de un animal después del sangrado, eviscerado y de arrancadas las uñas y los pelos</a:t>
            </a:r>
          </a:p>
          <a:p>
            <a:r>
              <a:rPr lang="es-AR" dirty="0"/>
              <a:t>¿ Que es el rendimiento?</a:t>
            </a:r>
          </a:p>
          <a:p>
            <a:pPr marL="0" indent="0">
              <a:buNone/>
            </a:pPr>
            <a:r>
              <a:rPr lang="es-AR" dirty="0"/>
              <a:t>                                  </a:t>
            </a:r>
          </a:p>
          <a:p>
            <a:pPr marL="0" indent="0">
              <a:buNone/>
            </a:pPr>
            <a:r>
              <a:rPr lang="es-AR" sz="3600" dirty="0"/>
              <a:t>   R= (Peso de la canal/Peso del animal vivo) x 100.</a:t>
            </a:r>
          </a:p>
          <a:p>
            <a:pPr marL="0" indent="0">
              <a:buNone/>
            </a:pPr>
            <a:endParaRPr lang="es-AR" dirty="0"/>
          </a:p>
          <a:p>
            <a:r>
              <a:rPr lang="es-AR" dirty="0"/>
              <a:t>Valor promedio ?</a:t>
            </a:r>
          </a:p>
          <a:p>
            <a:r>
              <a:rPr lang="es-AR" dirty="0"/>
              <a:t>Importancia?</a:t>
            </a:r>
          </a:p>
          <a:p>
            <a:r>
              <a:rPr lang="es-AR" dirty="0"/>
              <a:t>Se ve afectado este rendimiento?</a:t>
            </a:r>
          </a:p>
        </p:txBody>
      </p:sp>
    </p:spTree>
    <p:extLst>
      <p:ext uri="{BB962C8B-B14F-4D97-AF65-F5344CB8AC3E}">
        <p14:creationId xmlns:p14="http://schemas.microsoft.com/office/powerpoint/2010/main" val="125492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9404723" cy="680623"/>
          </a:xfrm>
        </p:spPr>
        <p:txBody>
          <a:bodyPr/>
          <a:lstStyle/>
          <a:p>
            <a:r>
              <a:rPr lang="es-AR" sz="4000" b="1" dirty="0">
                <a:solidFill>
                  <a:srgbClr val="FFFF00"/>
                </a:solidFill>
              </a:rPr>
              <a:t>Factores que afectan el rendimiento</a:t>
            </a:r>
            <a:endParaRPr lang="es-AR" sz="4000" dirty="0">
              <a:solidFill>
                <a:srgbClr val="FFFF00"/>
              </a:solidFill>
            </a:endParaRPr>
          </a:p>
        </p:txBody>
      </p:sp>
      <p:sp>
        <p:nvSpPr>
          <p:cNvPr id="3" name="Marcador de contenido 2"/>
          <p:cNvSpPr>
            <a:spLocks noGrp="1"/>
          </p:cNvSpPr>
          <p:nvPr>
            <p:ph idx="1"/>
          </p:nvPr>
        </p:nvSpPr>
        <p:spPr>
          <a:xfrm>
            <a:off x="2610140" y="1738648"/>
            <a:ext cx="8946541" cy="4195481"/>
          </a:xfrm>
        </p:spPr>
        <p:txBody>
          <a:bodyPr>
            <a:normAutofit fontScale="92500" lnSpcReduction="10000"/>
          </a:bodyPr>
          <a:lstStyle/>
          <a:p>
            <a:pPr>
              <a:lnSpc>
                <a:spcPct val="150000"/>
              </a:lnSpc>
            </a:pPr>
            <a:r>
              <a:rPr lang="es-AR" sz="3600" dirty="0"/>
              <a:t>Presentación de la res</a:t>
            </a:r>
          </a:p>
          <a:p>
            <a:pPr>
              <a:lnSpc>
                <a:spcPct val="150000"/>
              </a:lnSpc>
            </a:pPr>
            <a:r>
              <a:rPr lang="es-AR" sz="3600" dirty="0"/>
              <a:t>Duración del ayuno</a:t>
            </a:r>
          </a:p>
          <a:p>
            <a:pPr>
              <a:lnSpc>
                <a:spcPct val="150000"/>
              </a:lnSpc>
            </a:pPr>
            <a:r>
              <a:rPr lang="es-AR" sz="3600" dirty="0"/>
              <a:t>Duración del transporte</a:t>
            </a:r>
          </a:p>
          <a:p>
            <a:pPr>
              <a:lnSpc>
                <a:spcPct val="150000"/>
              </a:lnSpc>
            </a:pPr>
            <a:r>
              <a:rPr lang="es-AR" sz="3600" dirty="0"/>
              <a:t>La alimentación</a:t>
            </a:r>
          </a:p>
          <a:p>
            <a:pPr>
              <a:lnSpc>
                <a:spcPct val="150000"/>
              </a:lnSpc>
            </a:pPr>
            <a:r>
              <a:rPr lang="es-AR" sz="3600" dirty="0"/>
              <a:t>Peso vivo de los animales</a:t>
            </a:r>
          </a:p>
        </p:txBody>
      </p:sp>
    </p:spTree>
    <p:extLst>
      <p:ext uri="{BB962C8B-B14F-4D97-AF65-F5344CB8AC3E}">
        <p14:creationId xmlns:p14="http://schemas.microsoft.com/office/powerpoint/2010/main" val="25721218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9404723" cy="551834"/>
          </a:xfrm>
        </p:spPr>
        <p:txBody>
          <a:bodyPr/>
          <a:lstStyle/>
          <a:p>
            <a:r>
              <a:rPr lang="es-AR" sz="3600" b="1" dirty="0">
                <a:solidFill>
                  <a:srgbClr val="FFFF00"/>
                </a:solidFill>
              </a:rPr>
              <a:t>Evaluación de los animales en vivo y sobre la res</a:t>
            </a:r>
            <a:endParaRPr lang="es-AR" sz="3600" dirty="0">
              <a:solidFill>
                <a:srgbClr val="FFFF00"/>
              </a:solidFill>
            </a:endParaRPr>
          </a:p>
        </p:txBody>
      </p:sp>
      <p:sp>
        <p:nvSpPr>
          <p:cNvPr id="3" name="Marcador de contenido 2"/>
          <p:cNvSpPr>
            <a:spLocks noGrp="1"/>
          </p:cNvSpPr>
          <p:nvPr>
            <p:ph idx="1"/>
          </p:nvPr>
        </p:nvSpPr>
        <p:spPr>
          <a:xfrm>
            <a:off x="446489" y="2490800"/>
            <a:ext cx="11865714" cy="2622113"/>
          </a:xfrm>
        </p:spPr>
        <p:txBody>
          <a:bodyPr>
            <a:noAutofit/>
          </a:bodyPr>
          <a:lstStyle/>
          <a:p>
            <a:r>
              <a:rPr lang="es-AR" sz="2400" dirty="0"/>
              <a:t>Se entiende por evaluación, la determinación o la estimación de la composición del cuerpo de los animales</a:t>
            </a:r>
          </a:p>
          <a:p>
            <a:r>
              <a:rPr lang="es-AR" sz="2400" dirty="0"/>
              <a:t>Se busca animales con carcazas que contengan más carne magra y menos grasa</a:t>
            </a:r>
          </a:p>
          <a:p>
            <a:r>
              <a:rPr lang="es-AR" sz="2400" dirty="0"/>
              <a:t>Para que Evalúo? </a:t>
            </a:r>
          </a:p>
          <a:p>
            <a:pPr lvl="1"/>
            <a:r>
              <a:rPr lang="es-AR" sz="2400" dirty="0"/>
              <a:t> Selección</a:t>
            </a:r>
          </a:p>
          <a:p>
            <a:pPr lvl="1"/>
            <a:r>
              <a:rPr lang="es-AR" sz="2400" dirty="0"/>
              <a:t>Comercialización</a:t>
            </a:r>
          </a:p>
        </p:txBody>
      </p:sp>
    </p:spTree>
    <p:extLst>
      <p:ext uri="{BB962C8B-B14F-4D97-AF65-F5344CB8AC3E}">
        <p14:creationId xmlns:p14="http://schemas.microsoft.com/office/powerpoint/2010/main" val="36058842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sz="2400" b="1" dirty="0">
                <a:solidFill>
                  <a:srgbClr val="FFFF00"/>
                </a:solidFill>
              </a:rPr>
              <a:t>Evaluación sobre el animal en vivo</a:t>
            </a:r>
          </a:p>
        </p:txBody>
      </p:sp>
      <p:sp>
        <p:nvSpPr>
          <p:cNvPr id="3" name="Marcador de contenido 2"/>
          <p:cNvSpPr>
            <a:spLocks noGrp="1"/>
          </p:cNvSpPr>
          <p:nvPr>
            <p:ph idx="1"/>
          </p:nvPr>
        </p:nvSpPr>
        <p:spPr>
          <a:xfrm>
            <a:off x="433610" y="1344580"/>
            <a:ext cx="4189905" cy="3909999"/>
          </a:xfrm>
        </p:spPr>
        <p:txBody>
          <a:bodyPr>
            <a:normAutofit/>
          </a:bodyPr>
          <a:lstStyle/>
          <a:p>
            <a:r>
              <a:rPr lang="es-AR" dirty="0"/>
              <a:t>Regla metálica</a:t>
            </a:r>
          </a:p>
          <a:p>
            <a:r>
              <a:rPr lang="es-AR" dirty="0"/>
              <a:t>Ultrasonido</a:t>
            </a:r>
          </a:p>
          <a:p>
            <a:pPr lvl="1"/>
            <a:r>
              <a:rPr lang="es-AR" dirty="0"/>
              <a:t>Detrás de la cruz</a:t>
            </a:r>
          </a:p>
          <a:p>
            <a:pPr lvl="1"/>
            <a:r>
              <a:rPr lang="es-AR" dirty="0"/>
              <a:t>Última Costilla</a:t>
            </a:r>
          </a:p>
          <a:p>
            <a:pPr lvl="1"/>
            <a:r>
              <a:rPr lang="es-AR" dirty="0"/>
              <a:t>Última Lumbar</a:t>
            </a:r>
          </a:p>
          <a:p>
            <a:pPr marL="0" indent="0">
              <a:buNone/>
            </a:pPr>
            <a:endParaRPr lang="es-AR" dirty="0"/>
          </a:p>
          <a:p>
            <a:pPr marL="0" indent="0">
              <a:buNone/>
            </a:pPr>
            <a:endParaRPr lang="es-AR" dirty="0"/>
          </a:p>
        </p:txBody>
      </p:sp>
      <p:pic>
        <p:nvPicPr>
          <p:cNvPr id="4" name="Imagen 3"/>
          <p:cNvPicPr/>
          <p:nvPr/>
        </p:nvPicPr>
        <p:blipFill>
          <a:blip r:embed="rId2" cstate="print">
            <a:extLst>
              <a:ext uri="{28A0092B-C50C-407E-A947-70E740481C1C}">
                <a14:useLocalDpi xmlns:a14="http://schemas.microsoft.com/office/drawing/2010/main" val="0"/>
              </a:ext>
            </a:extLst>
          </a:blip>
          <a:stretch>
            <a:fillRect/>
          </a:stretch>
        </p:blipFill>
        <p:spPr>
          <a:xfrm>
            <a:off x="5162107" y="998435"/>
            <a:ext cx="6073583" cy="5595547"/>
          </a:xfrm>
          <a:prstGeom prst="rect">
            <a:avLst/>
          </a:prstGeom>
        </p:spPr>
      </p:pic>
    </p:spTree>
    <p:extLst>
      <p:ext uri="{BB962C8B-B14F-4D97-AF65-F5344CB8AC3E}">
        <p14:creationId xmlns:p14="http://schemas.microsoft.com/office/powerpoint/2010/main" val="15490808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4747" y="214458"/>
            <a:ext cx="9404723" cy="745017"/>
          </a:xfrm>
        </p:spPr>
        <p:txBody>
          <a:bodyPr/>
          <a:lstStyle/>
          <a:p>
            <a:r>
              <a:rPr lang="es-AR" sz="2800" b="1" cap="all" dirty="0">
                <a:solidFill>
                  <a:srgbClr val="FFFF00"/>
                </a:solidFill>
              </a:rPr>
              <a:t>Selección de la cachorra de reposición </a:t>
            </a:r>
            <a:br>
              <a:rPr lang="es-AR" dirty="0"/>
            </a:br>
            <a:endParaRPr lang="es-AR" dirty="0"/>
          </a:p>
        </p:txBody>
      </p:sp>
      <p:sp>
        <p:nvSpPr>
          <p:cNvPr id="3" name="Marcador de contenido 2"/>
          <p:cNvSpPr>
            <a:spLocks noGrp="1"/>
          </p:cNvSpPr>
          <p:nvPr>
            <p:ph idx="1"/>
          </p:nvPr>
        </p:nvSpPr>
        <p:spPr>
          <a:xfrm>
            <a:off x="2301047" y="959475"/>
            <a:ext cx="8946541" cy="476519"/>
          </a:xfrm>
        </p:spPr>
        <p:txBody>
          <a:bodyPr/>
          <a:lstStyle/>
          <a:p>
            <a:r>
              <a:rPr lang="es-AR" dirty="0"/>
              <a:t>EGD ± ((104,3-Peso final) x EGD / (Peso Final-11,33))</a:t>
            </a:r>
          </a:p>
          <a:p>
            <a:endParaRPr lang="es-AR" dirty="0"/>
          </a:p>
        </p:txBody>
      </p:sp>
      <p:graphicFrame>
        <p:nvGraphicFramePr>
          <p:cNvPr id="4" name="Tabla 3"/>
          <p:cNvGraphicFramePr>
            <a:graphicFrameLocks noGrp="1"/>
          </p:cNvGraphicFramePr>
          <p:nvPr>
            <p:extLst>
              <p:ext uri="{D42A27DB-BD31-4B8C-83A1-F6EECF244321}">
                <p14:modId xmlns:p14="http://schemas.microsoft.com/office/powerpoint/2010/main" val="3737007989"/>
              </p:ext>
            </p:extLst>
          </p:nvPr>
        </p:nvGraphicFramePr>
        <p:xfrm>
          <a:off x="79292" y="1704492"/>
          <a:ext cx="12001090" cy="5044038"/>
        </p:xfrm>
        <a:graphic>
          <a:graphicData uri="http://schemas.openxmlformats.org/drawingml/2006/table">
            <a:tbl>
              <a:tblPr firstRow="1" firstCol="1" bandRow="1"/>
              <a:tblGrid>
                <a:gridCol w="1499835">
                  <a:extLst>
                    <a:ext uri="{9D8B030D-6E8A-4147-A177-3AD203B41FA5}">
                      <a16:colId xmlns:a16="http://schemas.microsoft.com/office/drawing/2014/main" val="20000"/>
                    </a:ext>
                  </a:extLst>
                </a:gridCol>
                <a:gridCol w="1499835">
                  <a:extLst>
                    <a:ext uri="{9D8B030D-6E8A-4147-A177-3AD203B41FA5}">
                      <a16:colId xmlns:a16="http://schemas.microsoft.com/office/drawing/2014/main" val="20001"/>
                    </a:ext>
                  </a:extLst>
                </a:gridCol>
                <a:gridCol w="1499835">
                  <a:extLst>
                    <a:ext uri="{9D8B030D-6E8A-4147-A177-3AD203B41FA5}">
                      <a16:colId xmlns:a16="http://schemas.microsoft.com/office/drawing/2014/main" val="20002"/>
                    </a:ext>
                  </a:extLst>
                </a:gridCol>
                <a:gridCol w="1499835">
                  <a:extLst>
                    <a:ext uri="{9D8B030D-6E8A-4147-A177-3AD203B41FA5}">
                      <a16:colId xmlns:a16="http://schemas.microsoft.com/office/drawing/2014/main" val="20003"/>
                    </a:ext>
                  </a:extLst>
                </a:gridCol>
                <a:gridCol w="1499835">
                  <a:extLst>
                    <a:ext uri="{9D8B030D-6E8A-4147-A177-3AD203B41FA5}">
                      <a16:colId xmlns:a16="http://schemas.microsoft.com/office/drawing/2014/main" val="20004"/>
                    </a:ext>
                  </a:extLst>
                </a:gridCol>
                <a:gridCol w="1499835">
                  <a:extLst>
                    <a:ext uri="{9D8B030D-6E8A-4147-A177-3AD203B41FA5}">
                      <a16:colId xmlns:a16="http://schemas.microsoft.com/office/drawing/2014/main" val="20005"/>
                    </a:ext>
                  </a:extLst>
                </a:gridCol>
                <a:gridCol w="1501040">
                  <a:extLst>
                    <a:ext uri="{9D8B030D-6E8A-4147-A177-3AD203B41FA5}">
                      <a16:colId xmlns:a16="http://schemas.microsoft.com/office/drawing/2014/main" val="20006"/>
                    </a:ext>
                  </a:extLst>
                </a:gridCol>
                <a:gridCol w="1501040">
                  <a:extLst>
                    <a:ext uri="{9D8B030D-6E8A-4147-A177-3AD203B41FA5}">
                      <a16:colId xmlns:a16="http://schemas.microsoft.com/office/drawing/2014/main" val="20007"/>
                    </a:ext>
                  </a:extLst>
                </a:gridCol>
              </a:tblGrid>
              <a:tr h="2017614">
                <a:tc>
                  <a:txBody>
                    <a:bodyPr/>
                    <a:lstStyle/>
                    <a:p>
                      <a:pPr algn="just">
                        <a:lnSpc>
                          <a:spcPct val="107000"/>
                        </a:lnSpc>
                        <a:spcAft>
                          <a:spcPts val="0"/>
                        </a:spcAft>
                      </a:pPr>
                      <a:r>
                        <a:rPr lang="es-AR" sz="2400" b="1" dirty="0">
                          <a:effectLst/>
                          <a:latin typeface="Calibri" panose="020F0502020204030204" pitchFamily="34" charset="0"/>
                          <a:ea typeface="Calibri" panose="020F0502020204030204" pitchFamily="34" charset="0"/>
                          <a:cs typeface="Times New Roman" panose="02020603050405020304" pitchFamily="18" charset="0"/>
                        </a:rPr>
                        <a:t>Animal N°</a:t>
                      </a:r>
                      <a:endParaRPr lang="es-A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AR" sz="2400" b="1" dirty="0">
                          <a:effectLst/>
                          <a:latin typeface="Calibri" panose="020F0502020204030204" pitchFamily="34" charset="0"/>
                          <a:ea typeface="Calibri" panose="020F0502020204030204" pitchFamily="34" charset="0"/>
                          <a:cs typeface="Times New Roman" panose="02020603050405020304" pitchFamily="18" charset="0"/>
                        </a:rPr>
                        <a:t>Peso Inicial (kg)</a:t>
                      </a:r>
                      <a:endParaRPr lang="es-A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AR" sz="2400" b="1" dirty="0">
                          <a:effectLst/>
                          <a:latin typeface="Calibri" panose="020F0502020204030204" pitchFamily="34" charset="0"/>
                          <a:ea typeface="Calibri" panose="020F0502020204030204" pitchFamily="34" charset="0"/>
                          <a:cs typeface="Times New Roman" panose="02020603050405020304" pitchFamily="18" charset="0"/>
                        </a:rPr>
                        <a:t>Peso Final (kg)</a:t>
                      </a:r>
                      <a:endParaRPr lang="es-A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AR" sz="2400" b="1" dirty="0">
                          <a:effectLst/>
                          <a:latin typeface="Calibri" panose="020F0502020204030204" pitchFamily="34" charset="0"/>
                          <a:ea typeface="Calibri" panose="020F0502020204030204" pitchFamily="34" charset="0"/>
                          <a:cs typeface="Times New Roman" panose="02020603050405020304" pitchFamily="18" charset="0"/>
                        </a:rPr>
                        <a:t>Selección estructural</a:t>
                      </a:r>
                      <a:endParaRPr lang="es-A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AR" sz="2400" b="1" dirty="0">
                          <a:effectLst/>
                          <a:latin typeface="Calibri" panose="020F0502020204030204" pitchFamily="34" charset="0"/>
                          <a:ea typeface="Calibri" panose="020F0502020204030204" pitchFamily="34" charset="0"/>
                          <a:cs typeface="Times New Roman" panose="02020603050405020304" pitchFamily="18" charset="0"/>
                        </a:rPr>
                        <a:t>Espesor de Grasa (mm)</a:t>
                      </a:r>
                      <a:endParaRPr lang="es-A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AR" sz="2400" b="1">
                          <a:effectLst/>
                          <a:latin typeface="Calibri" panose="020F0502020204030204" pitchFamily="34" charset="0"/>
                          <a:ea typeface="Calibri" panose="020F0502020204030204" pitchFamily="34" charset="0"/>
                          <a:cs typeface="Times New Roman" panose="02020603050405020304" pitchFamily="18" charset="0"/>
                        </a:rPr>
                        <a:t>Espesor de Grasa corregida</a:t>
                      </a:r>
                      <a:endParaRPr lang="es-A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AR" sz="2400" b="1">
                          <a:effectLst/>
                          <a:latin typeface="Calibri" panose="020F0502020204030204" pitchFamily="34" charset="0"/>
                          <a:ea typeface="Calibri" panose="020F0502020204030204" pitchFamily="34" charset="0"/>
                          <a:cs typeface="Times New Roman" panose="02020603050405020304" pitchFamily="18" charset="0"/>
                        </a:rPr>
                        <a:t>Días prueba</a:t>
                      </a:r>
                      <a:endParaRPr lang="es-A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AR" sz="2400" b="1">
                          <a:effectLst/>
                          <a:latin typeface="Calibri" panose="020F0502020204030204" pitchFamily="34" charset="0"/>
                          <a:ea typeface="Calibri" panose="020F0502020204030204" pitchFamily="34" charset="0"/>
                          <a:cs typeface="Times New Roman" panose="02020603050405020304" pitchFamily="18" charset="0"/>
                        </a:rPr>
                        <a:t>Aumento diario promedio (kg/día)</a:t>
                      </a:r>
                      <a:endParaRPr lang="es-A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04404">
                <a:tc>
                  <a:txBody>
                    <a:bodyPr/>
                    <a:lstStyle/>
                    <a:p>
                      <a:pPr algn="ctr">
                        <a:lnSpc>
                          <a:spcPct val="107000"/>
                        </a:lnSpc>
                        <a:spcAft>
                          <a:spcPts val="0"/>
                        </a:spcAft>
                      </a:pPr>
                      <a:r>
                        <a:rPr lang="es-AR" sz="2400">
                          <a:effectLst/>
                          <a:latin typeface="Calibri" panose="020F0502020204030204" pitchFamily="34" charset="0"/>
                          <a:ea typeface="Calibri" panose="020F0502020204030204" pitchFamily="34" charset="0"/>
                          <a:cs typeface="Times New Roman" panose="02020603050405020304" pitchFamily="18" charset="0"/>
                        </a:rPr>
                        <a:t>150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AR" sz="2400">
                          <a:effectLst/>
                          <a:latin typeface="Calibri" panose="020F0502020204030204" pitchFamily="34" charset="0"/>
                          <a:ea typeface="Calibri" panose="020F0502020204030204" pitchFamily="34" charset="0"/>
                          <a:cs typeface="Times New Roman" panose="02020603050405020304" pitchFamily="18" charset="0"/>
                        </a:rPr>
                        <a:t>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AR" sz="2400">
                          <a:effectLst/>
                          <a:latin typeface="Calibri" panose="020F0502020204030204" pitchFamily="34" charset="0"/>
                          <a:ea typeface="Calibri" panose="020F0502020204030204" pitchFamily="34" charset="0"/>
                          <a:cs typeface="Times New Roman" panose="02020603050405020304" pitchFamily="18" charset="0"/>
                        </a:rPr>
                        <a:t>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AR" sz="2400">
                          <a:effectLst/>
                          <a:latin typeface="Calibri" panose="020F0502020204030204" pitchFamily="34" charset="0"/>
                          <a:ea typeface="Calibri" panose="020F0502020204030204" pitchFamily="34" charset="0"/>
                          <a:cs typeface="Times New Roman" panose="02020603050405020304" pitchFamily="18" charset="0"/>
                        </a:rPr>
                        <a:t>Buena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AR" sz="2400" dirty="0">
                          <a:effectLst/>
                          <a:latin typeface="Calibri" panose="020F0502020204030204" pitchFamily="34" charset="0"/>
                          <a:ea typeface="Calibri" panose="020F0502020204030204" pitchFamily="34" charset="0"/>
                          <a:cs typeface="Times New Roman" panose="02020603050405020304" pitchFamily="18" charset="0"/>
                        </a:rPr>
                        <a:t>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AR" sz="2400" dirty="0">
                          <a:effectLst/>
                          <a:latin typeface="Calibri" panose="020F0502020204030204" pitchFamily="34" charset="0"/>
                          <a:ea typeface="Calibri" panose="020F0502020204030204" pitchFamily="34" charset="0"/>
                          <a:cs typeface="Times New Roman" panose="02020603050405020304" pitchFamily="18" charset="0"/>
                        </a:rPr>
                        <a:t>18,9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AR" sz="2400">
                          <a:effectLst/>
                          <a:latin typeface="Calibri" panose="020F0502020204030204" pitchFamily="34" charset="0"/>
                          <a:ea typeface="Calibri" panose="020F0502020204030204" pitchFamily="34" charset="0"/>
                          <a:cs typeface="Times New Roman" panose="02020603050405020304" pitchFamily="18" charset="0"/>
                        </a:rPr>
                        <a:t>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AR" sz="2400">
                          <a:effectLst/>
                          <a:latin typeface="Calibri" panose="020F0502020204030204" pitchFamily="34" charset="0"/>
                          <a:ea typeface="Calibri" panose="020F0502020204030204" pitchFamily="34" charset="0"/>
                          <a:cs typeface="Times New Roman" panose="02020603050405020304" pitchFamily="18" charset="0"/>
                        </a:rPr>
                        <a:t>0.733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04404">
                <a:tc>
                  <a:txBody>
                    <a:bodyPr/>
                    <a:lstStyle/>
                    <a:p>
                      <a:pPr algn="ctr">
                        <a:lnSpc>
                          <a:spcPct val="107000"/>
                        </a:lnSpc>
                        <a:spcAft>
                          <a:spcPts val="0"/>
                        </a:spcAft>
                      </a:pPr>
                      <a:r>
                        <a:rPr lang="es-AR" sz="2400" b="1">
                          <a:effectLst/>
                          <a:latin typeface="Calibri" panose="020F0502020204030204" pitchFamily="34" charset="0"/>
                          <a:ea typeface="Calibri" panose="020F0502020204030204" pitchFamily="34" charset="0"/>
                          <a:cs typeface="Times New Roman" panose="02020603050405020304" pitchFamily="18" charset="0"/>
                        </a:rPr>
                        <a:t>145</a:t>
                      </a:r>
                      <a:endParaRPr lang="es-A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AR" sz="2400" b="1">
                          <a:effectLst/>
                          <a:latin typeface="Calibri" panose="020F0502020204030204" pitchFamily="34" charset="0"/>
                          <a:ea typeface="Calibri" panose="020F0502020204030204" pitchFamily="34" charset="0"/>
                          <a:cs typeface="Times New Roman" panose="02020603050405020304" pitchFamily="18" charset="0"/>
                        </a:rPr>
                        <a:t>22</a:t>
                      </a:r>
                      <a:endParaRPr lang="es-A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AR" sz="2400" b="1">
                          <a:effectLst/>
                          <a:latin typeface="Calibri" panose="020F0502020204030204" pitchFamily="34" charset="0"/>
                          <a:ea typeface="Calibri" panose="020F0502020204030204" pitchFamily="34" charset="0"/>
                          <a:cs typeface="Times New Roman" panose="02020603050405020304" pitchFamily="18" charset="0"/>
                        </a:rPr>
                        <a:t>100</a:t>
                      </a:r>
                      <a:endParaRPr lang="es-A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AR" sz="2400" b="1">
                          <a:effectLst/>
                          <a:latin typeface="Calibri" panose="020F0502020204030204" pitchFamily="34" charset="0"/>
                          <a:ea typeface="Calibri" panose="020F0502020204030204" pitchFamily="34" charset="0"/>
                          <a:cs typeface="Times New Roman" panose="02020603050405020304" pitchFamily="18" charset="0"/>
                        </a:rPr>
                        <a:t>Buena</a:t>
                      </a:r>
                      <a:endParaRPr lang="es-A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AR" sz="2400" b="1">
                          <a:effectLst/>
                          <a:latin typeface="Calibri" panose="020F0502020204030204" pitchFamily="34" charset="0"/>
                          <a:ea typeface="Calibri" panose="020F0502020204030204" pitchFamily="34" charset="0"/>
                          <a:cs typeface="Times New Roman" panose="02020603050405020304" pitchFamily="18" charset="0"/>
                        </a:rPr>
                        <a:t>15</a:t>
                      </a:r>
                      <a:endParaRPr lang="es-A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AR" sz="2400" b="1" dirty="0">
                          <a:effectLst/>
                          <a:latin typeface="Calibri" panose="020F0502020204030204" pitchFamily="34" charset="0"/>
                          <a:ea typeface="Calibri" panose="020F0502020204030204" pitchFamily="34" charset="0"/>
                          <a:cs typeface="Times New Roman" panose="02020603050405020304" pitchFamily="18" charset="0"/>
                        </a:rPr>
                        <a:t>15,7</a:t>
                      </a:r>
                      <a:endParaRPr lang="es-A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AR" sz="2400" b="1" dirty="0">
                          <a:effectLst/>
                          <a:latin typeface="Calibri" panose="020F0502020204030204" pitchFamily="34" charset="0"/>
                          <a:ea typeface="Calibri" panose="020F0502020204030204" pitchFamily="34" charset="0"/>
                          <a:cs typeface="Times New Roman" panose="02020603050405020304" pitchFamily="18" charset="0"/>
                        </a:rPr>
                        <a:t>90</a:t>
                      </a:r>
                      <a:endParaRPr lang="es-A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AR" sz="2400" b="1">
                          <a:effectLst/>
                          <a:latin typeface="Calibri" panose="020F0502020204030204" pitchFamily="34" charset="0"/>
                          <a:ea typeface="Calibri" panose="020F0502020204030204" pitchFamily="34" charset="0"/>
                          <a:cs typeface="Times New Roman" panose="02020603050405020304" pitchFamily="18" charset="0"/>
                        </a:rPr>
                        <a:t>0,866</a:t>
                      </a:r>
                      <a:endParaRPr lang="es-A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04404">
                <a:tc>
                  <a:txBody>
                    <a:bodyPr/>
                    <a:lstStyle/>
                    <a:p>
                      <a:pPr algn="ctr">
                        <a:lnSpc>
                          <a:spcPct val="107000"/>
                        </a:lnSpc>
                        <a:spcAft>
                          <a:spcPts val="0"/>
                        </a:spcAft>
                      </a:pPr>
                      <a:r>
                        <a:rPr lang="es-AR" sz="2400">
                          <a:effectLst/>
                          <a:latin typeface="Calibri" panose="020F0502020204030204" pitchFamily="34" charset="0"/>
                          <a:ea typeface="Calibri" panose="020F0502020204030204" pitchFamily="34" charset="0"/>
                          <a:cs typeface="Times New Roman" panose="02020603050405020304" pitchFamily="18" charset="0"/>
                        </a:rPr>
                        <a:t>133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AR" sz="2400">
                          <a:effectLst/>
                          <a:latin typeface="Calibri" panose="020F0502020204030204" pitchFamily="34" charset="0"/>
                          <a:ea typeface="Calibri" panose="020F0502020204030204" pitchFamily="34" charset="0"/>
                          <a:cs typeface="Times New Roman" panose="02020603050405020304" pitchFamily="18" charset="0"/>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AR" sz="2400">
                          <a:effectLst/>
                          <a:latin typeface="Calibri" panose="020F0502020204030204" pitchFamily="34" charset="0"/>
                          <a:ea typeface="Calibri" panose="020F0502020204030204" pitchFamily="34" charset="0"/>
                          <a:cs typeface="Times New Roman" panose="02020603050405020304" pitchFamily="18" charset="0"/>
                        </a:rPr>
                        <a:t>89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AR" sz="2400">
                          <a:effectLst/>
                          <a:latin typeface="Calibri" panose="020F0502020204030204" pitchFamily="34" charset="0"/>
                          <a:ea typeface="Calibri" panose="020F0502020204030204" pitchFamily="34" charset="0"/>
                          <a:cs typeface="Times New Roman" panose="02020603050405020304" pitchFamily="18" charset="0"/>
                        </a:rPr>
                        <a:t>Mala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AR" sz="2400">
                          <a:effectLst/>
                          <a:latin typeface="Calibri" panose="020F0502020204030204" pitchFamily="34" charset="0"/>
                          <a:ea typeface="Calibri" panose="020F0502020204030204" pitchFamily="34" charset="0"/>
                          <a:cs typeface="Times New Roman" panose="02020603050405020304" pitchFamily="18" charset="0"/>
                        </a:rPr>
                        <a:t>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AR" sz="2400">
                          <a:effectLst/>
                          <a:latin typeface="Calibri" panose="020F0502020204030204" pitchFamily="34" charset="0"/>
                          <a:ea typeface="Calibri" panose="020F0502020204030204" pitchFamily="34" charset="0"/>
                          <a:cs typeface="Times New Roman" panose="02020603050405020304" pitchFamily="18" charset="0"/>
                        </a:rPr>
                        <a:t>16,7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AR" sz="2400" dirty="0">
                          <a:effectLst/>
                          <a:latin typeface="Calibri" panose="020F0502020204030204" pitchFamily="34" charset="0"/>
                          <a:ea typeface="Calibri" panose="020F0502020204030204" pitchFamily="34" charset="0"/>
                          <a:cs typeface="Times New Roman" panose="02020603050405020304" pitchFamily="18" charset="0"/>
                        </a:rPr>
                        <a:t>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AR" sz="2400" dirty="0">
                          <a:effectLst/>
                          <a:latin typeface="Calibri" panose="020F0502020204030204" pitchFamily="34" charset="0"/>
                          <a:ea typeface="Calibri" panose="020F0502020204030204" pitchFamily="34" charset="0"/>
                          <a:cs typeface="Times New Roman" panose="02020603050405020304" pitchFamily="18" charset="0"/>
                        </a:rPr>
                        <a:t>0,766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04404">
                <a:tc>
                  <a:txBody>
                    <a:bodyPr/>
                    <a:lstStyle/>
                    <a:p>
                      <a:pPr algn="ctr">
                        <a:lnSpc>
                          <a:spcPct val="107000"/>
                        </a:lnSpc>
                        <a:spcAft>
                          <a:spcPts val="0"/>
                        </a:spcAft>
                      </a:pPr>
                      <a:r>
                        <a:rPr lang="es-AR" sz="2400" b="1">
                          <a:effectLst/>
                          <a:latin typeface="Calibri" panose="020F0502020204030204" pitchFamily="34" charset="0"/>
                          <a:ea typeface="Calibri" panose="020F0502020204030204" pitchFamily="34" charset="0"/>
                          <a:cs typeface="Times New Roman" panose="02020603050405020304" pitchFamily="18" charset="0"/>
                        </a:rPr>
                        <a:t>167</a:t>
                      </a:r>
                      <a:endParaRPr lang="es-A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AR" sz="2400" b="1">
                          <a:effectLst/>
                          <a:latin typeface="Calibri" panose="020F0502020204030204" pitchFamily="34" charset="0"/>
                          <a:ea typeface="Calibri" panose="020F0502020204030204" pitchFamily="34" charset="0"/>
                          <a:cs typeface="Times New Roman" panose="02020603050405020304" pitchFamily="18" charset="0"/>
                        </a:rPr>
                        <a:t>27</a:t>
                      </a:r>
                      <a:endParaRPr lang="es-A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AR" sz="2400" b="1">
                          <a:effectLst/>
                          <a:latin typeface="Calibri" panose="020F0502020204030204" pitchFamily="34" charset="0"/>
                          <a:ea typeface="Calibri" panose="020F0502020204030204" pitchFamily="34" charset="0"/>
                          <a:cs typeface="Times New Roman" panose="02020603050405020304" pitchFamily="18" charset="0"/>
                        </a:rPr>
                        <a:t>108</a:t>
                      </a:r>
                      <a:endParaRPr lang="es-A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AR" sz="2400" b="1">
                          <a:effectLst/>
                          <a:latin typeface="Calibri" panose="020F0502020204030204" pitchFamily="34" charset="0"/>
                          <a:ea typeface="Calibri" panose="020F0502020204030204" pitchFamily="34" charset="0"/>
                          <a:cs typeface="Times New Roman" panose="02020603050405020304" pitchFamily="18" charset="0"/>
                        </a:rPr>
                        <a:t>Buena</a:t>
                      </a:r>
                      <a:endParaRPr lang="es-A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AR" sz="2400" b="1">
                          <a:effectLst/>
                          <a:latin typeface="Calibri" panose="020F0502020204030204" pitchFamily="34" charset="0"/>
                          <a:ea typeface="Calibri" panose="020F0502020204030204" pitchFamily="34" charset="0"/>
                          <a:cs typeface="Times New Roman" panose="02020603050405020304" pitchFamily="18" charset="0"/>
                        </a:rPr>
                        <a:t>16</a:t>
                      </a:r>
                      <a:endParaRPr lang="es-A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AR" sz="2400" b="1">
                          <a:effectLst/>
                          <a:latin typeface="Calibri" panose="020F0502020204030204" pitchFamily="34" charset="0"/>
                          <a:ea typeface="Calibri" panose="020F0502020204030204" pitchFamily="34" charset="0"/>
                          <a:cs typeface="Times New Roman" panose="02020603050405020304" pitchFamily="18" charset="0"/>
                        </a:rPr>
                        <a:t>15,3</a:t>
                      </a:r>
                      <a:endParaRPr lang="es-A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AR" sz="2400" b="1">
                          <a:effectLst/>
                          <a:latin typeface="Calibri" panose="020F0502020204030204" pitchFamily="34" charset="0"/>
                          <a:ea typeface="Calibri" panose="020F0502020204030204" pitchFamily="34" charset="0"/>
                          <a:cs typeface="Times New Roman" panose="02020603050405020304" pitchFamily="18" charset="0"/>
                        </a:rPr>
                        <a:t>90</a:t>
                      </a:r>
                      <a:endParaRPr lang="es-A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AR" sz="2400" b="1" dirty="0">
                          <a:effectLst/>
                          <a:latin typeface="Calibri" panose="020F0502020204030204" pitchFamily="34" charset="0"/>
                          <a:ea typeface="Calibri" panose="020F0502020204030204" pitchFamily="34" charset="0"/>
                          <a:cs typeface="Times New Roman" panose="02020603050405020304" pitchFamily="18" charset="0"/>
                        </a:rPr>
                        <a:t>0,900</a:t>
                      </a:r>
                      <a:endParaRPr lang="es-A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04404">
                <a:tc>
                  <a:txBody>
                    <a:bodyPr/>
                    <a:lstStyle/>
                    <a:p>
                      <a:pPr algn="ctr">
                        <a:lnSpc>
                          <a:spcPct val="107000"/>
                        </a:lnSpc>
                        <a:spcAft>
                          <a:spcPts val="0"/>
                        </a:spcAft>
                      </a:pPr>
                      <a:r>
                        <a:rPr lang="es-AR" sz="2400">
                          <a:effectLst/>
                          <a:latin typeface="Calibri" panose="020F0502020204030204" pitchFamily="34" charset="0"/>
                          <a:ea typeface="Calibri" panose="020F0502020204030204" pitchFamily="34" charset="0"/>
                          <a:cs typeface="Times New Roman" panose="02020603050405020304" pitchFamily="18" charset="0"/>
                        </a:rPr>
                        <a:t>163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AR" sz="2400">
                          <a:effectLst/>
                          <a:latin typeface="Calibri" panose="020F0502020204030204" pitchFamily="34" charset="0"/>
                          <a:ea typeface="Calibri" panose="020F0502020204030204" pitchFamily="34" charset="0"/>
                          <a:cs typeface="Times New Roman" panose="02020603050405020304" pitchFamily="18" charset="0"/>
                        </a:rPr>
                        <a:t>26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AR" sz="2400">
                          <a:effectLst/>
                          <a:latin typeface="Calibri" panose="020F0502020204030204" pitchFamily="34" charset="0"/>
                          <a:ea typeface="Calibri" panose="020F0502020204030204" pitchFamily="34" charset="0"/>
                          <a:cs typeface="Times New Roman" panose="02020603050405020304" pitchFamily="18" charset="0"/>
                        </a:rPr>
                        <a:t>104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AR" sz="2400">
                          <a:effectLst/>
                          <a:latin typeface="Calibri" panose="020F0502020204030204" pitchFamily="34" charset="0"/>
                          <a:ea typeface="Calibri" panose="020F0502020204030204" pitchFamily="34" charset="0"/>
                          <a:cs typeface="Times New Roman" panose="02020603050405020304" pitchFamily="18" charset="0"/>
                        </a:rPr>
                        <a:t>Buena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AR" sz="2400">
                          <a:effectLst/>
                          <a:latin typeface="Calibri" panose="020F0502020204030204" pitchFamily="34" charset="0"/>
                          <a:ea typeface="Calibri" panose="020F0502020204030204" pitchFamily="34" charset="0"/>
                          <a:cs typeface="Times New Roman" panose="02020603050405020304" pitchFamily="18" charset="0"/>
                        </a:rPr>
                        <a:t>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AR" sz="2400">
                          <a:effectLst/>
                          <a:latin typeface="Calibri" panose="020F0502020204030204" pitchFamily="34" charset="0"/>
                          <a:ea typeface="Calibri" panose="020F0502020204030204" pitchFamily="34" charset="0"/>
                          <a:cs typeface="Times New Roman" panose="02020603050405020304" pitchFamily="18" charset="0"/>
                        </a:rPr>
                        <a:t>19,0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AR" sz="2400">
                          <a:effectLst/>
                          <a:latin typeface="Calibri" panose="020F0502020204030204" pitchFamily="34" charset="0"/>
                          <a:ea typeface="Calibri" panose="020F0502020204030204" pitchFamily="34" charset="0"/>
                          <a:cs typeface="Times New Roman" panose="02020603050405020304" pitchFamily="18" charset="0"/>
                        </a:rPr>
                        <a:t>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AR" sz="2400" dirty="0">
                          <a:effectLst/>
                          <a:latin typeface="Calibri" panose="020F0502020204030204" pitchFamily="34" charset="0"/>
                          <a:ea typeface="Calibri" panose="020F0502020204030204" pitchFamily="34" charset="0"/>
                          <a:cs typeface="Times New Roman" panose="02020603050405020304" pitchFamily="18" charset="0"/>
                        </a:rPr>
                        <a:t>0,866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04404">
                <a:tc>
                  <a:txBody>
                    <a:bodyPr/>
                    <a:lstStyle/>
                    <a:p>
                      <a:pPr algn="ctr">
                        <a:lnSpc>
                          <a:spcPct val="107000"/>
                        </a:lnSpc>
                        <a:spcAft>
                          <a:spcPts val="0"/>
                        </a:spcAft>
                      </a:pPr>
                      <a:r>
                        <a:rPr lang="es-AR" sz="2400" b="1">
                          <a:effectLst/>
                          <a:latin typeface="Calibri" panose="020F0502020204030204" pitchFamily="34" charset="0"/>
                          <a:ea typeface="Calibri" panose="020F0502020204030204" pitchFamily="34" charset="0"/>
                          <a:cs typeface="Times New Roman" panose="02020603050405020304" pitchFamily="18" charset="0"/>
                        </a:rPr>
                        <a:t> </a:t>
                      </a:r>
                      <a:endParaRPr lang="es-A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AR" sz="2400" b="1">
                          <a:effectLst/>
                          <a:latin typeface="Calibri" panose="020F0502020204030204" pitchFamily="34" charset="0"/>
                          <a:ea typeface="Calibri" panose="020F0502020204030204" pitchFamily="34" charset="0"/>
                          <a:cs typeface="Times New Roman" panose="02020603050405020304" pitchFamily="18" charset="0"/>
                        </a:rPr>
                        <a:t> </a:t>
                      </a:r>
                      <a:endParaRPr lang="es-A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AR" sz="2400" b="1">
                          <a:effectLst/>
                          <a:latin typeface="Calibri" panose="020F0502020204030204" pitchFamily="34" charset="0"/>
                          <a:ea typeface="Calibri" panose="020F0502020204030204" pitchFamily="34" charset="0"/>
                          <a:cs typeface="Times New Roman" panose="02020603050405020304" pitchFamily="18" charset="0"/>
                        </a:rPr>
                        <a:t> </a:t>
                      </a:r>
                      <a:endParaRPr lang="es-A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AR" sz="2400" b="1">
                          <a:effectLst/>
                          <a:latin typeface="Calibri" panose="020F0502020204030204" pitchFamily="34" charset="0"/>
                          <a:ea typeface="Calibri" panose="020F0502020204030204" pitchFamily="34" charset="0"/>
                          <a:cs typeface="Times New Roman" panose="02020603050405020304" pitchFamily="18" charset="0"/>
                        </a:rPr>
                        <a:t> </a:t>
                      </a:r>
                      <a:endParaRPr lang="es-A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AR" sz="2400" b="1">
                          <a:effectLst/>
                          <a:latin typeface="Calibri" panose="020F0502020204030204" pitchFamily="34" charset="0"/>
                          <a:ea typeface="Calibri" panose="020F0502020204030204" pitchFamily="34" charset="0"/>
                          <a:cs typeface="Times New Roman" panose="02020603050405020304" pitchFamily="18" charset="0"/>
                        </a:rPr>
                        <a:t> </a:t>
                      </a:r>
                      <a:endParaRPr lang="es-A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AR" sz="2400" b="1">
                          <a:effectLst/>
                          <a:latin typeface="MS Reference Sans Serif" panose="020B0604030504040204" pitchFamily="34" charset="0"/>
                          <a:ea typeface="Calibri" panose="020F0502020204030204" pitchFamily="34" charset="0"/>
                          <a:cs typeface="Times New Roman" panose="02020603050405020304" pitchFamily="18" charset="0"/>
                        </a:rPr>
                        <a:t></a:t>
                      </a:r>
                      <a:r>
                        <a:rPr lang="es-AR" sz="2400" b="1">
                          <a:effectLst/>
                          <a:latin typeface="Agency FB" panose="020B0503020202020204" pitchFamily="34" charset="0"/>
                          <a:ea typeface="Calibri" panose="020F0502020204030204" pitchFamily="34" charset="0"/>
                          <a:cs typeface="Times New Roman" panose="02020603050405020304" pitchFamily="18" charset="0"/>
                        </a:rPr>
                        <a:t>= </a:t>
                      </a:r>
                      <a:r>
                        <a:rPr lang="es-AR" sz="2400" b="1">
                          <a:effectLst/>
                          <a:latin typeface="Calibri" panose="020F0502020204030204" pitchFamily="34" charset="0"/>
                          <a:ea typeface="Calibri" panose="020F0502020204030204" pitchFamily="34" charset="0"/>
                          <a:cs typeface="Times New Roman" panose="02020603050405020304" pitchFamily="18" charset="0"/>
                        </a:rPr>
                        <a:t>17,22</a:t>
                      </a:r>
                      <a:endParaRPr lang="es-A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AR" sz="2400" b="1">
                          <a:effectLst/>
                          <a:latin typeface="Calibri" panose="020F0502020204030204" pitchFamily="34" charset="0"/>
                          <a:ea typeface="Calibri" panose="020F0502020204030204" pitchFamily="34" charset="0"/>
                          <a:cs typeface="Times New Roman" panose="02020603050405020304" pitchFamily="18" charset="0"/>
                        </a:rPr>
                        <a:t> </a:t>
                      </a:r>
                      <a:endParaRPr lang="es-A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AR" sz="2400" b="1" dirty="0">
                          <a:effectLst/>
                          <a:latin typeface="MS Reference Sans Serif" panose="020B0604030504040204" pitchFamily="34" charset="0"/>
                          <a:ea typeface="Calibri" panose="020F0502020204030204" pitchFamily="34" charset="0"/>
                          <a:cs typeface="Times New Roman" panose="02020603050405020304" pitchFamily="18" charset="0"/>
                        </a:rPr>
                        <a:t></a:t>
                      </a:r>
                      <a:r>
                        <a:rPr lang="es-AR" sz="2400" b="1" dirty="0">
                          <a:effectLst/>
                          <a:latin typeface="Calibri" panose="020F0502020204030204" pitchFamily="34" charset="0"/>
                          <a:ea typeface="Calibri" panose="020F0502020204030204" pitchFamily="34" charset="0"/>
                          <a:cs typeface="Times New Roman" panose="02020603050405020304" pitchFamily="18" charset="0"/>
                        </a:rPr>
                        <a:t>= 0,841</a:t>
                      </a:r>
                      <a:endParaRPr lang="es-A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2936072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404723" cy="518374"/>
          </a:xfrm>
        </p:spPr>
        <p:txBody>
          <a:bodyPr/>
          <a:lstStyle/>
          <a:p>
            <a:r>
              <a:rPr lang="es-AR" sz="2800" b="1" dirty="0">
                <a:solidFill>
                  <a:srgbClr val="FFFF00"/>
                </a:solidFill>
              </a:rPr>
              <a:t>Evaluación sobre la res o canal</a:t>
            </a:r>
          </a:p>
        </p:txBody>
      </p:sp>
      <p:sp>
        <p:nvSpPr>
          <p:cNvPr id="3" name="Marcador de contenido 2"/>
          <p:cNvSpPr>
            <a:spLocks noGrp="1"/>
          </p:cNvSpPr>
          <p:nvPr>
            <p:ph idx="1"/>
          </p:nvPr>
        </p:nvSpPr>
        <p:spPr>
          <a:xfrm>
            <a:off x="0" y="503254"/>
            <a:ext cx="10599313" cy="2342978"/>
          </a:xfrm>
        </p:spPr>
        <p:txBody>
          <a:bodyPr>
            <a:normAutofit lnSpcReduction="10000"/>
          </a:bodyPr>
          <a:lstStyle/>
          <a:p>
            <a:r>
              <a:rPr lang="es-AR" dirty="0"/>
              <a:t>Las mediciones más comunes son:</a:t>
            </a:r>
          </a:p>
          <a:p>
            <a:pPr lvl="1"/>
            <a:r>
              <a:rPr lang="es-AR" dirty="0"/>
              <a:t>Peso del canal</a:t>
            </a:r>
          </a:p>
          <a:p>
            <a:pPr lvl="1"/>
            <a:r>
              <a:rPr lang="es-AR" dirty="0"/>
              <a:t>Rendimiento</a:t>
            </a:r>
          </a:p>
          <a:p>
            <a:pPr lvl="1"/>
            <a:r>
              <a:rPr lang="es-AR" dirty="0"/>
              <a:t>Largo de la res</a:t>
            </a:r>
          </a:p>
          <a:p>
            <a:pPr lvl="1"/>
            <a:r>
              <a:rPr lang="es-AR" dirty="0"/>
              <a:t>Medición de grasa</a:t>
            </a:r>
          </a:p>
          <a:p>
            <a:pPr lvl="1"/>
            <a:r>
              <a:rPr lang="es-AR" dirty="0"/>
              <a:t>Medición del </a:t>
            </a:r>
            <a:r>
              <a:rPr lang="es-AR" dirty="0" err="1"/>
              <a:t>Longisimus</a:t>
            </a:r>
            <a:r>
              <a:rPr lang="es-AR" dirty="0"/>
              <a:t> </a:t>
            </a:r>
            <a:r>
              <a:rPr lang="es-AR" dirty="0" err="1"/>
              <a:t>Dorsis</a:t>
            </a:r>
            <a:endParaRPr lang="es-AR" dirty="0"/>
          </a:p>
          <a:p>
            <a:pPr marL="457200" lvl="1" indent="0">
              <a:buNone/>
            </a:pPr>
            <a:endParaRPr lang="es-AR" dirty="0"/>
          </a:p>
        </p:txBody>
      </p:sp>
      <p:sp>
        <p:nvSpPr>
          <p:cNvPr id="4" name="CuadroTexto 3"/>
          <p:cNvSpPr txBox="1"/>
          <p:nvPr/>
        </p:nvSpPr>
        <p:spPr>
          <a:xfrm>
            <a:off x="0" y="2846232"/>
            <a:ext cx="12192000" cy="4278094"/>
          </a:xfrm>
          <a:prstGeom prst="rect">
            <a:avLst/>
          </a:prstGeom>
          <a:noFill/>
        </p:spPr>
        <p:txBody>
          <a:bodyPr wrap="square" rtlCol="0">
            <a:spAutoFit/>
          </a:bodyPr>
          <a:lstStyle/>
          <a:p>
            <a:pPr marL="285750" indent="-285750">
              <a:buClr>
                <a:schemeClr val="bg2">
                  <a:lumMod val="40000"/>
                  <a:lumOff val="60000"/>
                </a:schemeClr>
              </a:buClr>
              <a:buFont typeface="Century Gothic" panose="020B0502020202020204" pitchFamily="34" charset="0"/>
              <a:buChar char="►"/>
            </a:pPr>
            <a:r>
              <a:rPr lang="es-AR" dirty="0"/>
              <a:t> </a:t>
            </a:r>
            <a:r>
              <a:rPr lang="es-AR" sz="2000" dirty="0"/>
              <a:t>Sondas de penetración:</a:t>
            </a:r>
          </a:p>
          <a:p>
            <a:pPr marL="285750" lvl="0" indent="-285750">
              <a:buFont typeface="Wingdings" panose="05000000000000000000" pitchFamily="2" charset="2"/>
              <a:buChar char="v"/>
            </a:pPr>
            <a:r>
              <a:rPr lang="es-AR" sz="2000" b="1" dirty="0" err="1">
                <a:solidFill>
                  <a:srgbClr val="FFFF00"/>
                </a:solidFill>
              </a:rPr>
              <a:t>Fat</a:t>
            </a:r>
            <a:r>
              <a:rPr lang="es-AR" sz="2000" b="1" dirty="0">
                <a:solidFill>
                  <a:srgbClr val="FFFF00"/>
                </a:solidFill>
              </a:rPr>
              <a:t>-o-Meter (FOM): </a:t>
            </a:r>
            <a:r>
              <a:rPr lang="es-AR" sz="2000" dirty="0"/>
              <a:t>Fabricado</a:t>
            </a:r>
            <a:r>
              <a:rPr lang="es-AR" sz="2000" b="1" dirty="0"/>
              <a:t> </a:t>
            </a:r>
            <a:r>
              <a:rPr lang="es-AR" sz="2000" dirty="0"/>
              <a:t>en Dinamarca. Emite luz en el infrarrojo (915nm). Con el FON se realiza una única medición del espesor de grasa dorsal, entre la tercera y la cuarta costilla, a 6 cm de la línea media.</a:t>
            </a:r>
          </a:p>
          <a:p>
            <a:pPr lvl="0"/>
            <a:r>
              <a:rPr lang="es-AR" sz="2000" dirty="0"/>
              <a:t>                    </a:t>
            </a:r>
          </a:p>
          <a:p>
            <a:pPr lvl="0"/>
            <a:r>
              <a:rPr lang="es-AR" sz="2000" dirty="0"/>
              <a:t>                     </a:t>
            </a:r>
            <a:r>
              <a:rPr lang="es-AR" sz="2400" dirty="0"/>
              <a:t>        % Magro: 58,444 – 0,675 FOM G ¾ + 0,140 FOM M</a:t>
            </a:r>
          </a:p>
          <a:p>
            <a:endParaRPr lang="es-AR" sz="2000" dirty="0"/>
          </a:p>
          <a:p>
            <a:pPr marL="342900" lvl="0" indent="-342900">
              <a:buFont typeface="Wingdings" panose="05000000000000000000" pitchFamily="2" charset="2"/>
              <a:buChar char="v"/>
            </a:pPr>
            <a:r>
              <a:rPr lang="es-AR" sz="2000" b="1" dirty="0" err="1">
                <a:solidFill>
                  <a:srgbClr val="FFFF00"/>
                </a:solidFill>
              </a:rPr>
              <a:t>Hennessy</a:t>
            </a:r>
            <a:r>
              <a:rPr lang="es-AR" sz="2000" b="1" dirty="0">
                <a:solidFill>
                  <a:srgbClr val="FFFF00"/>
                </a:solidFill>
              </a:rPr>
              <a:t>, o GP (</a:t>
            </a:r>
            <a:r>
              <a:rPr lang="es-AR" sz="2000" b="1" dirty="0" err="1">
                <a:solidFill>
                  <a:srgbClr val="FFFF00"/>
                </a:solidFill>
              </a:rPr>
              <a:t>Grading</a:t>
            </a:r>
            <a:r>
              <a:rPr lang="es-AR" sz="2000" b="1" dirty="0">
                <a:solidFill>
                  <a:srgbClr val="FFFF00"/>
                </a:solidFill>
              </a:rPr>
              <a:t> </a:t>
            </a:r>
            <a:r>
              <a:rPr lang="es-AR" sz="2000" b="1" dirty="0" err="1">
                <a:solidFill>
                  <a:srgbClr val="FFFF00"/>
                </a:solidFill>
              </a:rPr>
              <a:t>Probe</a:t>
            </a:r>
            <a:r>
              <a:rPr lang="es-AR" sz="2000" b="1" dirty="0">
                <a:solidFill>
                  <a:srgbClr val="FFFF00"/>
                </a:solidFill>
              </a:rPr>
              <a:t>): </a:t>
            </a:r>
            <a:r>
              <a:rPr lang="es-AR" sz="2000" dirty="0"/>
              <a:t>de origen </a:t>
            </a:r>
            <a:r>
              <a:rPr lang="es-AR" sz="2000" dirty="0" err="1"/>
              <a:t>Neocelandés</a:t>
            </a:r>
            <a:r>
              <a:rPr lang="es-AR" sz="2000" dirty="0"/>
              <a:t>. Se basa en el mismo principio, con la diferencia que emite en el espectro verde (570 </a:t>
            </a:r>
            <a:r>
              <a:rPr lang="es-AR" sz="2000" dirty="0" err="1"/>
              <a:t>nm</a:t>
            </a:r>
            <a:r>
              <a:rPr lang="es-AR" sz="2000" dirty="0"/>
              <a:t>). Se realiza la misma inserción que el FOM.</a:t>
            </a:r>
          </a:p>
          <a:p>
            <a:r>
              <a:rPr lang="es-AR" sz="2000" dirty="0"/>
              <a:t> </a:t>
            </a:r>
          </a:p>
          <a:p>
            <a:pPr algn="ctr"/>
            <a:r>
              <a:rPr lang="es-AR" sz="2400" dirty="0"/>
              <a:t>%Magro: 59,302 – 0,679 GP G ¾ + 0,136 GP M</a:t>
            </a:r>
          </a:p>
          <a:p>
            <a:endParaRPr lang="es-AR" sz="2400" dirty="0"/>
          </a:p>
        </p:txBody>
      </p:sp>
      <p:pic>
        <p:nvPicPr>
          <p:cNvPr id="5" name="Imagen 4" descr="Imagen relacionada"/>
          <p:cNvPicPr/>
          <p:nvPr/>
        </p:nvPicPr>
        <p:blipFill>
          <a:blip r:embed="rId2">
            <a:extLst>
              <a:ext uri="{28A0092B-C50C-407E-A947-70E740481C1C}">
                <a14:useLocalDpi xmlns:a14="http://schemas.microsoft.com/office/drawing/2010/main" val="0"/>
              </a:ext>
            </a:extLst>
          </a:blip>
          <a:srcRect/>
          <a:stretch>
            <a:fillRect/>
          </a:stretch>
        </p:blipFill>
        <p:spPr bwMode="auto">
          <a:xfrm>
            <a:off x="5299656" y="560016"/>
            <a:ext cx="6613302" cy="2415004"/>
          </a:xfrm>
          <a:prstGeom prst="rect">
            <a:avLst/>
          </a:prstGeom>
          <a:noFill/>
          <a:ln>
            <a:noFill/>
          </a:ln>
        </p:spPr>
      </p:pic>
    </p:spTree>
    <p:extLst>
      <p:ext uri="{BB962C8B-B14F-4D97-AF65-F5344CB8AC3E}">
        <p14:creationId xmlns:p14="http://schemas.microsoft.com/office/powerpoint/2010/main" val="7742148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5130" y="208019"/>
            <a:ext cx="9404723" cy="551834"/>
          </a:xfrm>
        </p:spPr>
        <p:txBody>
          <a:bodyPr/>
          <a:lstStyle/>
          <a:p>
            <a:r>
              <a:rPr lang="es-AR" sz="3200" b="1" dirty="0">
                <a:solidFill>
                  <a:srgbClr val="FFFF00"/>
                </a:solidFill>
              </a:rPr>
              <a:t>CALIDAD DE LA CARNE PORCINA</a:t>
            </a:r>
            <a:br>
              <a:rPr lang="es-AR" dirty="0"/>
            </a:br>
            <a:endParaRPr lang="es-AR" dirty="0"/>
          </a:p>
        </p:txBody>
      </p:sp>
      <p:sp>
        <p:nvSpPr>
          <p:cNvPr id="3" name="Marcador de contenido 2"/>
          <p:cNvSpPr>
            <a:spLocks noGrp="1"/>
          </p:cNvSpPr>
          <p:nvPr>
            <p:ph idx="1"/>
          </p:nvPr>
        </p:nvSpPr>
        <p:spPr>
          <a:xfrm>
            <a:off x="188912" y="1067684"/>
            <a:ext cx="11685409" cy="5751679"/>
          </a:xfrm>
        </p:spPr>
        <p:txBody>
          <a:bodyPr/>
          <a:lstStyle/>
          <a:p>
            <a:r>
              <a:rPr lang="es-AR" sz="2200" dirty="0"/>
              <a:t>Calidad: “es la capacidad de un producto o servicio para satisfacer las expectativas de los consumidores”</a:t>
            </a:r>
          </a:p>
          <a:p>
            <a:r>
              <a:rPr lang="es-AR" sz="2200" dirty="0"/>
              <a:t>Principales factores determinantes de la calidad en las canales porcinas (Adaptado de Carden, A., et al., 1978): </a:t>
            </a:r>
          </a:p>
          <a:p>
            <a:pPr lvl="1"/>
            <a:r>
              <a:rPr lang="es-AR" sz="2200" dirty="0"/>
              <a:t>Relacionados a la composición anatómica</a:t>
            </a:r>
          </a:p>
          <a:p>
            <a:pPr lvl="1"/>
            <a:r>
              <a:rPr lang="es-AR" sz="2200" dirty="0"/>
              <a:t>Relacionados a las características del músculo </a:t>
            </a:r>
          </a:p>
          <a:p>
            <a:pPr lvl="1"/>
            <a:r>
              <a:rPr lang="es-AR" sz="2200" dirty="0"/>
              <a:t>Relacionados al tipo de musculo indeseable (PSE-DFD)</a:t>
            </a:r>
          </a:p>
          <a:p>
            <a:pPr lvl="1"/>
            <a:r>
              <a:rPr lang="es-AR" sz="2200" dirty="0"/>
              <a:t>Relacionados a las características de la grasa</a:t>
            </a:r>
          </a:p>
          <a:p>
            <a:pPr lvl="1"/>
            <a:r>
              <a:rPr lang="es-AR" sz="2200" dirty="0"/>
              <a:t>Relacionados a los atributos organolépticos de la carne o calidad sensorial</a:t>
            </a:r>
          </a:p>
          <a:p>
            <a:r>
              <a:rPr lang="es-AR" sz="2200" dirty="0"/>
              <a:t>Para que la carne de cerdo sea considerada de buena calidad debe existir una serie de características que dependen del destino final del producto (carne fresca o Fiambres y Chacinados)</a:t>
            </a:r>
          </a:p>
          <a:p>
            <a:endParaRPr lang="es-AR" dirty="0"/>
          </a:p>
        </p:txBody>
      </p:sp>
    </p:spTree>
    <p:extLst>
      <p:ext uri="{BB962C8B-B14F-4D97-AF65-F5344CB8AC3E}">
        <p14:creationId xmlns:p14="http://schemas.microsoft.com/office/powerpoint/2010/main" val="14285278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5350" y="220899"/>
            <a:ext cx="9404723" cy="1400530"/>
          </a:xfrm>
        </p:spPr>
        <p:txBody>
          <a:bodyPr/>
          <a:lstStyle/>
          <a:p>
            <a:r>
              <a:rPr lang="es-AR" sz="2800" b="1" dirty="0">
                <a:solidFill>
                  <a:srgbClr val="FFFF00"/>
                </a:solidFill>
              </a:rPr>
              <a:t>Aspectos genéticos de los problemas de calidad del músculo. Carnes PSE y DFD.</a:t>
            </a:r>
            <a:br>
              <a:rPr lang="es-AR" sz="2800" b="1" dirty="0">
                <a:solidFill>
                  <a:srgbClr val="FFFF00"/>
                </a:solidFill>
              </a:rPr>
            </a:br>
            <a:endParaRPr lang="es-AR" sz="2800" b="1" dirty="0">
              <a:solidFill>
                <a:srgbClr val="FFFF00"/>
              </a:solidFill>
            </a:endParaRPr>
          </a:p>
        </p:txBody>
      </p:sp>
      <p:sp>
        <p:nvSpPr>
          <p:cNvPr id="3" name="Marcador de contenido 2"/>
          <p:cNvSpPr>
            <a:spLocks noGrp="1"/>
          </p:cNvSpPr>
          <p:nvPr>
            <p:ph idx="1"/>
          </p:nvPr>
        </p:nvSpPr>
        <p:spPr>
          <a:xfrm>
            <a:off x="195350" y="1293066"/>
            <a:ext cx="11820639" cy="1205436"/>
          </a:xfrm>
        </p:spPr>
        <p:txBody>
          <a:bodyPr/>
          <a:lstStyle/>
          <a:p>
            <a:r>
              <a:rPr lang="es-AR" dirty="0"/>
              <a:t>Normalmente el descenso del pH es gradual, llegando hasta 5,4 aproximadamente 24hs después del sacrificio. Si el descenso del pH se produce con excesiva rapidez, el pH suele descender por debajo de 6 en una hora y no sería recomendado. </a:t>
            </a:r>
          </a:p>
          <a:p>
            <a:endParaRPr lang="es-AR" dirty="0"/>
          </a:p>
          <a:p>
            <a:endParaRPr lang="es-AR" dirty="0"/>
          </a:p>
        </p:txBody>
      </p:sp>
      <p:pic>
        <p:nvPicPr>
          <p:cNvPr id="4" name="Imagen 3" descr="http://www.actualidadporcina.com/img/public/contenido/image/Nutrici%C3%B3n%20carcasa%20cerdos/imagen%20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1245" y="2498502"/>
            <a:ext cx="10052765" cy="3863661"/>
          </a:xfrm>
          <a:prstGeom prst="rect">
            <a:avLst/>
          </a:prstGeom>
          <a:noFill/>
          <a:ln>
            <a:noFill/>
          </a:ln>
        </p:spPr>
      </p:pic>
    </p:spTree>
    <p:extLst>
      <p:ext uri="{BB962C8B-B14F-4D97-AF65-F5344CB8AC3E}">
        <p14:creationId xmlns:p14="http://schemas.microsoft.com/office/powerpoint/2010/main" val="23952615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http://todocarne.es/wp-content/uploads/descarga-2-1.jpg"/>
          <p:cNvPicPr/>
          <p:nvPr/>
        </p:nvPicPr>
        <p:blipFill>
          <a:blip r:embed="rId2">
            <a:extLst>
              <a:ext uri="{28A0092B-C50C-407E-A947-70E740481C1C}">
                <a14:useLocalDpi xmlns:a14="http://schemas.microsoft.com/office/drawing/2010/main" val="0"/>
              </a:ext>
            </a:extLst>
          </a:blip>
          <a:srcRect/>
          <a:stretch>
            <a:fillRect/>
          </a:stretch>
        </p:blipFill>
        <p:spPr bwMode="auto">
          <a:xfrm>
            <a:off x="2420767" y="460884"/>
            <a:ext cx="6465656" cy="3325504"/>
          </a:xfrm>
          <a:prstGeom prst="rect">
            <a:avLst/>
          </a:prstGeom>
          <a:noFill/>
          <a:ln>
            <a:noFill/>
          </a:ln>
        </p:spPr>
      </p:pic>
      <p:pic>
        <p:nvPicPr>
          <p:cNvPr id="5" name="Imagen 4" descr="http://todocarne.es/wp-content/uploads/images-2-1.jpg"/>
          <p:cNvPicPr/>
          <p:nvPr/>
        </p:nvPicPr>
        <p:blipFill>
          <a:blip r:embed="rId3">
            <a:extLst>
              <a:ext uri="{28A0092B-C50C-407E-A947-70E740481C1C}">
                <a14:useLocalDpi xmlns:a14="http://schemas.microsoft.com/office/drawing/2010/main" val="0"/>
              </a:ext>
            </a:extLst>
          </a:blip>
          <a:srcRect/>
          <a:stretch>
            <a:fillRect/>
          </a:stretch>
        </p:blipFill>
        <p:spPr bwMode="auto">
          <a:xfrm>
            <a:off x="3624506" y="4006840"/>
            <a:ext cx="4386151" cy="2754567"/>
          </a:xfrm>
          <a:prstGeom prst="rect">
            <a:avLst/>
          </a:prstGeom>
          <a:noFill/>
          <a:ln>
            <a:noFill/>
          </a:ln>
        </p:spPr>
      </p:pic>
    </p:spTree>
    <p:extLst>
      <p:ext uri="{BB962C8B-B14F-4D97-AF65-F5344CB8AC3E}">
        <p14:creationId xmlns:p14="http://schemas.microsoft.com/office/powerpoint/2010/main" val="420916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06062"/>
            <a:ext cx="4675031" cy="2395469"/>
          </a:xfrm>
        </p:spPr>
        <p:txBody>
          <a:bodyPr/>
          <a:lstStyle/>
          <a:p>
            <a:r>
              <a:rPr lang="es-AR" sz="2800" b="1" dirty="0">
                <a:solidFill>
                  <a:srgbClr val="FFFF00"/>
                </a:solidFill>
              </a:rPr>
              <a:t>CUADRO SIMPLIFICADO DE LA COMPOSICIÓN DE UN CERDO DE 100 KG</a:t>
            </a:r>
            <a:endParaRPr lang="es-AR" sz="2800" dirty="0">
              <a:solidFill>
                <a:srgbClr val="FFFF00"/>
              </a:solidFill>
            </a:endParaRPr>
          </a:p>
        </p:txBody>
      </p:sp>
      <p:sp>
        <p:nvSpPr>
          <p:cNvPr id="3" name="Marcador de contenido 2"/>
          <p:cNvSpPr>
            <a:spLocks noGrp="1"/>
          </p:cNvSpPr>
          <p:nvPr>
            <p:ph idx="1"/>
          </p:nvPr>
        </p:nvSpPr>
        <p:spPr>
          <a:xfrm>
            <a:off x="459369" y="5087155"/>
            <a:ext cx="3816418" cy="1071092"/>
          </a:xfrm>
        </p:spPr>
        <p:txBody>
          <a:bodyPr/>
          <a:lstStyle/>
          <a:p>
            <a:pPr marL="0" indent="0">
              <a:buNone/>
            </a:pPr>
            <a:r>
              <a:rPr lang="es-AR" b="1" dirty="0"/>
              <a:t>Fuente</a:t>
            </a:r>
            <a:r>
              <a:rPr lang="es-AR" dirty="0"/>
              <a:t>: </a:t>
            </a:r>
            <a:r>
              <a:rPr lang="es-AR" dirty="0" err="1"/>
              <a:t>Whittemore</a:t>
            </a:r>
            <a:r>
              <a:rPr lang="es-AR" dirty="0"/>
              <a:t> C.T. 1976.</a:t>
            </a:r>
          </a:p>
          <a:p>
            <a:endParaRPr lang="es-AR" dirty="0"/>
          </a:p>
        </p:txBody>
      </p:sp>
      <p:pic>
        <p:nvPicPr>
          <p:cNvPr id="4" name="Imagen 3" descr="E:\Cerdos.tif"/>
          <p:cNvPicPr/>
          <p:nvPr/>
        </p:nvPicPr>
        <p:blipFill rotWithShape="1">
          <a:blip r:embed="rId2" cstate="print">
            <a:biLevel thresh="75000"/>
            <a:extLst>
              <a:ext uri="{28A0092B-C50C-407E-A947-70E740481C1C}">
                <a14:useLocalDpi xmlns:a14="http://schemas.microsoft.com/office/drawing/2010/main" val="0"/>
              </a:ext>
            </a:extLst>
          </a:blip>
          <a:srcRect l="6764" t="20641" r="-178" b="20320"/>
          <a:stretch/>
        </p:blipFill>
        <p:spPr bwMode="auto">
          <a:xfrm>
            <a:off x="4675031" y="0"/>
            <a:ext cx="7620000" cy="68580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33114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7170" y="117867"/>
            <a:ext cx="9404723" cy="745017"/>
          </a:xfrm>
        </p:spPr>
        <p:txBody>
          <a:bodyPr/>
          <a:lstStyle/>
          <a:p>
            <a:r>
              <a:rPr lang="es-AR" b="1" dirty="0">
                <a:solidFill>
                  <a:srgbClr val="FFFF00"/>
                </a:solidFill>
              </a:rPr>
              <a:t>Crecimiento:</a:t>
            </a:r>
            <a:br>
              <a:rPr lang="es-AR" dirty="0"/>
            </a:br>
            <a:endParaRPr lang="es-AR" dirty="0"/>
          </a:p>
        </p:txBody>
      </p:sp>
      <p:sp>
        <p:nvSpPr>
          <p:cNvPr id="3" name="Marcador de contenido 2"/>
          <p:cNvSpPr>
            <a:spLocks noGrp="1"/>
          </p:cNvSpPr>
          <p:nvPr>
            <p:ph idx="1"/>
          </p:nvPr>
        </p:nvSpPr>
        <p:spPr>
          <a:xfrm>
            <a:off x="103031" y="1094704"/>
            <a:ext cx="11758411" cy="2395471"/>
          </a:xfrm>
        </p:spPr>
        <p:txBody>
          <a:bodyPr/>
          <a:lstStyle/>
          <a:p>
            <a:r>
              <a:rPr lang="es-AR" dirty="0"/>
              <a:t>Es el aumento de peso hasta que el animal alcanza el tamaño correspondiente a la madurez</a:t>
            </a:r>
          </a:p>
          <a:p>
            <a:r>
              <a:rPr lang="es-AR" dirty="0"/>
              <a:t>Se produce principalmente por multiplicación de las células, mientras que en las fases posteriores hay un aumento de su tamaño</a:t>
            </a:r>
          </a:p>
          <a:p>
            <a:r>
              <a:rPr lang="es-AR" dirty="0"/>
              <a:t>Mientras que en la madurez, se produce una pequeña reducción en su número y tamaño</a:t>
            </a:r>
          </a:p>
          <a:p>
            <a:r>
              <a:rPr lang="es-AR" dirty="0"/>
              <a:t>Importancia de la Hipófisis</a:t>
            </a:r>
          </a:p>
          <a:p>
            <a:pPr marL="0" indent="0">
              <a:buNone/>
            </a:pPr>
            <a:endParaRPr lang="es-AR" dirty="0"/>
          </a:p>
        </p:txBody>
      </p:sp>
      <p:sp>
        <p:nvSpPr>
          <p:cNvPr id="4" name="CuadroTexto 3"/>
          <p:cNvSpPr txBox="1"/>
          <p:nvPr/>
        </p:nvSpPr>
        <p:spPr>
          <a:xfrm>
            <a:off x="427170" y="3352663"/>
            <a:ext cx="8538694" cy="738664"/>
          </a:xfrm>
          <a:prstGeom prst="rect">
            <a:avLst/>
          </a:prstGeom>
          <a:noFill/>
        </p:spPr>
        <p:txBody>
          <a:bodyPr wrap="square" rtlCol="0">
            <a:spAutoFit/>
          </a:bodyPr>
          <a:lstStyle/>
          <a:p>
            <a:r>
              <a:rPr lang="es-AR" sz="4200" b="1" dirty="0">
                <a:solidFill>
                  <a:srgbClr val="FFFF00"/>
                </a:solidFill>
              </a:rPr>
              <a:t>Desarrollo:</a:t>
            </a:r>
            <a:endParaRPr lang="es-AR" sz="4200" dirty="0">
              <a:solidFill>
                <a:srgbClr val="FFFF00"/>
              </a:solidFill>
            </a:endParaRPr>
          </a:p>
        </p:txBody>
      </p:sp>
      <p:sp>
        <p:nvSpPr>
          <p:cNvPr id="5" name="CuadroTexto 4"/>
          <p:cNvSpPr txBox="1"/>
          <p:nvPr/>
        </p:nvSpPr>
        <p:spPr>
          <a:xfrm>
            <a:off x="103031" y="3915176"/>
            <a:ext cx="11758411" cy="1938992"/>
          </a:xfrm>
          <a:prstGeom prst="rect">
            <a:avLst/>
          </a:prstGeom>
          <a:noFill/>
        </p:spPr>
        <p:txBody>
          <a:bodyPr wrap="square" rtlCol="0">
            <a:spAutoFit/>
          </a:bodyPr>
          <a:lstStyle/>
          <a:p>
            <a:pPr marL="285750" indent="-285750">
              <a:buClr>
                <a:schemeClr val="bg2">
                  <a:lumMod val="60000"/>
                  <a:lumOff val="40000"/>
                </a:schemeClr>
              </a:buClr>
              <a:buFont typeface="Century Gothic" panose="020B0502020202020204" pitchFamily="34" charset="0"/>
              <a:buChar char="►"/>
            </a:pPr>
            <a:r>
              <a:rPr lang="es-AR" sz="2000" dirty="0"/>
              <a:t>Se manifiesta por modificaciones de la forma y configuración</a:t>
            </a:r>
          </a:p>
          <a:p>
            <a:pPr marL="285750" indent="-285750">
              <a:buClr>
                <a:schemeClr val="bg2">
                  <a:lumMod val="60000"/>
                  <a:lumOff val="40000"/>
                </a:schemeClr>
              </a:buClr>
              <a:buFont typeface="Century Gothic" panose="020B0502020202020204" pitchFamily="34" charset="0"/>
              <a:buChar char="►"/>
            </a:pPr>
            <a:r>
              <a:rPr lang="es-AR" sz="2000" dirty="0"/>
              <a:t>Cambian las proporciones de su cuerpo</a:t>
            </a:r>
          </a:p>
          <a:p>
            <a:pPr marL="342900" lvl="0" indent="-342900">
              <a:buFont typeface="Arial" panose="020B0604020202020204" pitchFamily="34" charset="0"/>
              <a:buChar char="•"/>
            </a:pPr>
            <a:r>
              <a:rPr lang="es-AR" sz="2000" dirty="0"/>
              <a:t>                                                    El peso vivo aumenta 75 veces</a:t>
            </a:r>
          </a:p>
          <a:p>
            <a:pPr lvl="0"/>
            <a:r>
              <a:rPr lang="es-AR" sz="2000" dirty="0"/>
              <a:t>                                                         El tejido óseo aumenta 100 veces                                                                                                                          </a:t>
            </a:r>
          </a:p>
          <a:p>
            <a:pPr lvl="0"/>
            <a:r>
              <a:rPr lang="es-AR" sz="2000" dirty="0"/>
              <a:t>                                                         El tejido muscular aumenta 81 veces             </a:t>
            </a:r>
          </a:p>
          <a:p>
            <a:r>
              <a:rPr lang="es-AR" sz="2000" dirty="0"/>
              <a:t>                                                         El tejido adiposo aumenta 676 veces</a:t>
            </a:r>
          </a:p>
        </p:txBody>
      </p:sp>
      <p:sp>
        <p:nvSpPr>
          <p:cNvPr id="6" name="CuadroTexto 5"/>
          <p:cNvSpPr txBox="1"/>
          <p:nvPr/>
        </p:nvSpPr>
        <p:spPr>
          <a:xfrm>
            <a:off x="270456" y="5669502"/>
            <a:ext cx="11397803" cy="1200329"/>
          </a:xfrm>
          <a:prstGeom prst="rect">
            <a:avLst/>
          </a:prstGeom>
          <a:noFill/>
        </p:spPr>
        <p:txBody>
          <a:bodyPr wrap="square" rtlCol="0">
            <a:spAutoFit/>
          </a:bodyPr>
          <a:lstStyle/>
          <a:p>
            <a:pPr algn="ctr"/>
            <a:r>
              <a:rPr lang="es-AR" sz="3600" dirty="0">
                <a:solidFill>
                  <a:srgbClr val="FFC000"/>
                </a:solidFill>
              </a:rPr>
              <a:t>Al nacer el cerdo es un modelo reducido del cerdo que va al frigorífico ?</a:t>
            </a:r>
          </a:p>
        </p:txBody>
      </p:sp>
    </p:spTree>
    <p:extLst>
      <p:ext uri="{BB962C8B-B14F-4D97-AF65-F5344CB8AC3E}">
        <p14:creationId xmlns:p14="http://schemas.microsoft.com/office/powerpoint/2010/main" val="1975765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40427" y="1074124"/>
            <a:ext cx="11530863" cy="6202439"/>
          </a:xfrm>
        </p:spPr>
        <p:txBody>
          <a:bodyPr/>
          <a:lstStyle/>
          <a:p>
            <a:r>
              <a:rPr lang="es-AR" b="1" dirty="0"/>
              <a:t>La primer onda o axial: </a:t>
            </a:r>
            <a:r>
              <a:rPr lang="es-AR" dirty="0"/>
              <a:t>Recorre el eje longitudinal del animal, es responsable del crecimiento en largo del animal. Con su avance, crece la cabeza, cuello, tronco y grupa. Esta onda se da con intensidad en el feto y el lactante. Tiene prioridad de desarrollo sobre las demás. </a:t>
            </a:r>
          </a:p>
          <a:p>
            <a:endParaRPr lang="es-AR" dirty="0"/>
          </a:p>
          <a:p>
            <a:r>
              <a:rPr lang="es-AR" b="1" dirty="0"/>
              <a:t>Las ondas secundarias o apendiculares: </a:t>
            </a:r>
            <a:r>
              <a:rPr lang="es-AR" dirty="0"/>
              <a:t>Originan el crecimiento en alto del animal, y explican por qué los pies y las cañas alcanzan primero su tamaño de adulto. Esta onda se da en la etapa posterior al destete (recría). </a:t>
            </a:r>
          </a:p>
          <a:p>
            <a:endParaRPr lang="es-AR" dirty="0"/>
          </a:p>
          <a:p>
            <a:r>
              <a:rPr lang="es-AR" b="1" dirty="0"/>
              <a:t>La tercer onda o descendente: </a:t>
            </a:r>
            <a:r>
              <a:rPr lang="es-AR" dirty="0"/>
              <a:t>No comienza a producirse hasta que disminuye el efecto de las dos primeras, se inicia al finalizar el crecimiento longitudinal del animal. En los miembros, se manifiesta en el desarrollo transversal, es clásica su manifestación en el ancho de las cañas. En lo que se refiere al cuerpo, corresponde al crecimiento y desarrollo longitudinal de las costillas, por eso se llama descendente, es la más tardía de todas y marca el final del crecimiento.</a:t>
            </a:r>
          </a:p>
        </p:txBody>
      </p:sp>
    </p:spTree>
    <p:extLst>
      <p:ext uri="{BB962C8B-B14F-4D97-AF65-F5344CB8AC3E}">
        <p14:creationId xmlns:p14="http://schemas.microsoft.com/office/powerpoint/2010/main" val="1157338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1412" y="130746"/>
            <a:ext cx="9404723" cy="1400530"/>
          </a:xfrm>
        </p:spPr>
        <p:txBody>
          <a:bodyPr/>
          <a:lstStyle/>
          <a:p>
            <a:r>
              <a:rPr lang="es-AR" b="1" dirty="0">
                <a:solidFill>
                  <a:srgbClr val="FFFF00"/>
                </a:solidFill>
              </a:rPr>
              <a:t>Crecimiento diferencial de los tejidos (Ondas de Crecimiento)</a:t>
            </a:r>
          </a:p>
        </p:txBody>
      </p:sp>
      <p:pic>
        <p:nvPicPr>
          <p:cNvPr id="4" name="Marcador de contenido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44482" y="1666271"/>
            <a:ext cx="8642707" cy="4837559"/>
          </a:xfrm>
          <a:prstGeom prst="rect">
            <a:avLst/>
          </a:prstGeom>
          <a:noFill/>
          <a:ln>
            <a:noFill/>
          </a:ln>
        </p:spPr>
      </p:pic>
    </p:spTree>
    <p:extLst>
      <p:ext uri="{BB962C8B-B14F-4D97-AF65-F5344CB8AC3E}">
        <p14:creationId xmlns:p14="http://schemas.microsoft.com/office/powerpoint/2010/main" val="1333933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56504"/>
            <a:ext cx="9404723" cy="1400530"/>
          </a:xfrm>
        </p:spPr>
        <p:txBody>
          <a:bodyPr/>
          <a:lstStyle/>
          <a:p>
            <a:r>
              <a:rPr lang="es-AR" sz="2800" b="1" dirty="0">
                <a:solidFill>
                  <a:srgbClr val="FFFF00"/>
                </a:solidFill>
              </a:rPr>
              <a:t>EFECTO DE LAS ONDAS DE CRECIMIENTO SOBRE LAS PROPORCIONES CORPORALES DURANTE EL CRECIMIENTO Y DESARROLLO DEL CERDO</a:t>
            </a:r>
            <a:br>
              <a:rPr lang="es-AR" dirty="0"/>
            </a:br>
            <a:endParaRPr lang="es-AR" dirty="0"/>
          </a:p>
        </p:txBody>
      </p:sp>
      <p:sp>
        <p:nvSpPr>
          <p:cNvPr id="3" name="Marcador de contenido 2"/>
          <p:cNvSpPr>
            <a:spLocks noGrp="1"/>
          </p:cNvSpPr>
          <p:nvPr>
            <p:ph idx="1"/>
          </p:nvPr>
        </p:nvSpPr>
        <p:spPr>
          <a:xfrm>
            <a:off x="8533236" y="4989300"/>
            <a:ext cx="3341086" cy="1308469"/>
          </a:xfrm>
        </p:spPr>
        <p:txBody>
          <a:bodyPr/>
          <a:lstStyle/>
          <a:p>
            <a:pPr marL="0" indent="0">
              <a:buNone/>
            </a:pPr>
            <a:r>
              <a:rPr lang="es-AR" b="1" dirty="0"/>
              <a:t>Fuente</a:t>
            </a:r>
            <a:r>
              <a:rPr lang="es-AR" dirty="0"/>
              <a:t>: </a:t>
            </a:r>
            <a:r>
              <a:rPr lang="es-AR" dirty="0" err="1"/>
              <a:t>Vergés</a:t>
            </a:r>
            <a:r>
              <a:rPr lang="es-AR" dirty="0"/>
              <a:t>, J. 1972. </a:t>
            </a:r>
          </a:p>
          <a:p>
            <a:pPr marL="0" indent="0">
              <a:buNone/>
            </a:pPr>
            <a:endParaRPr lang="es-AR" dirty="0"/>
          </a:p>
        </p:txBody>
      </p:sp>
      <p:pic>
        <p:nvPicPr>
          <p:cNvPr id="4" name="Imagen 3"/>
          <p:cNvPicPr/>
          <p:nvPr/>
        </p:nvPicPr>
        <p:blipFill>
          <a:blip r:embed="rId2" cstate="print">
            <a:biLevel thresh="75000"/>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tretch>
            <a:fillRect/>
          </a:stretch>
        </p:blipFill>
        <p:spPr>
          <a:xfrm>
            <a:off x="2796748" y="1567789"/>
            <a:ext cx="5559667" cy="5165738"/>
          </a:xfrm>
          <a:prstGeom prst="rect">
            <a:avLst/>
          </a:prstGeom>
        </p:spPr>
      </p:pic>
    </p:spTree>
    <p:extLst>
      <p:ext uri="{BB962C8B-B14F-4D97-AF65-F5344CB8AC3E}">
        <p14:creationId xmlns:p14="http://schemas.microsoft.com/office/powerpoint/2010/main" val="3720652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2623" y="246656"/>
            <a:ext cx="9404723" cy="886685"/>
          </a:xfrm>
        </p:spPr>
        <p:txBody>
          <a:bodyPr/>
          <a:lstStyle/>
          <a:p>
            <a:r>
              <a:rPr lang="es-AR" sz="2800" b="1" dirty="0">
                <a:solidFill>
                  <a:srgbClr val="FFFF00"/>
                </a:solidFill>
              </a:rPr>
              <a:t>Variación de la composición corporal:</a:t>
            </a:r>
            <a:br>
              <a:rPr lang="es-AR" dirty="0"/>
            </a:br>
            <a:endParaRPr lang="es-AR" dirty="0"/>
          </a:p>
        </p:txBody>
      </p:sp>
      <p:sp>
        <p:nvSpPr>
          <p:cNvPr id="3" name="Marcador de contenido 2"/>
          <p:cNvSpPr>
            <a:spLocks noGrp="1"/>
          </p:cNvSpPr>
          <p:nvPr>
            <p:ph idx="1"/>
          </p:nvPr>
        </p:nvSpPr>
        <p:spPr>
          <a:xfrm>
            <a:off x="501714" y="1133341"/>
            <a:ext cx="2576338" cy="2163651"/>
          </a:xfrm>
        </p:spPr>
        <p:txBody>
          <a:bodyPr/>
          <a:lstStyle/>
          <a:p>
            <a:pPr lvl="0"/>
            <a:r>
              <a:rPr lang="es-AR" dirty="0"/>
              <a:t>Nervioso</a:t>
            </a:r>
          </a:p>
          <a:p>
            <a:pPr lvl="0"/>
            <a:r>
              <a:rPr lang="es-AR" dirty="0"/>
              <a:t>Óseo</a:t>
            </a:r>
          </a:p>
          <a:p>
            <a:pPr lvl="0"/>
            <a:r>
              <a:rPr lang="es-AR" dirty="0"/>
              <a:t>Muscular</a:t>
            </a:r>
          </a:p>
          <a:p>
            <a:pPr lvl="0"/>
            <a:r>
              <a:rPr lang="es-AR" dirty="0"/>
              <a:t>Adiposo</a:t>
            </a:r>
          </a:p>
          <a:p>
            <a:pPr marL="0" indent="0">
              <a:buNone/>
            </a:pPr>
            <a:endParaRPr lang="es-AR" dirty="0"/>
          </a:p>
        </p:txBody>
      </p:sp>
      <p:pic>
        <p:nvPicPr>
          <p:cNvPr id="4" name="Imagen 3"/>
          <p:cNvPicPr/>
          <p:nvPr/>
        </p:nvPicPr>
        <p:blipFill>
          <a:blip r:embed="rId2" cstate="print">
            <a:biLevel thresh="75000"/>
            <a:extLst>
              <a:ext uri="{28A0092B-C50C-407E-A947-70E740481C1C}">
                <a14:useLocalDpi xmlns:a14="http://schemas.microsoft.com/office/drawing/2010/main" val="0"/>
              </a:ext>
            </a:extLst>
          </a:blip>
          <a:stretch>
            <a:fillRect/>
          </a:stretch>
        </p:blipFill>
        <p:spPr>
          <a:xfrm>
            <a:off x="3435407" y="858668"/>
            <a:ext cx="6764660" cy="5999332"/>
          </a:xfrm>
          <a:prstGeom prst="rect">
            <a:avLst/>
          </a:prstGeom>
        </p:spPr>
      </p:pic>
      <p:sp>
        <p:nvSpPr>
          <p:cNvPr id="6" name="Rectángulo 5"/>
          <p:cNvSpPr/>
          <p:nvPr/>
        </p:nvSpPr>
        <p:spPr>
          <a:xfrm>
            <a:off x="0" y="4818753"/>
            <a:ext cx="3245476" cy="388696"/>
          </a:xfrm>
          <a:prstGeom prst="rect">
            <a:avLst/>
          </a:prstGeom>
        </p:spPr>
        <p:txBody>
          <a:bodyPr wrap="square">
            <a:spAutoFit/>
          </a:bodyPr>
          <a:lstStyle/>
          <a:p>
            <a:pPr indent="228600" algn="just">
              <a:lnSpc>
                <a:spcPct val="107000"/>
              </a:lnSpc>
              <a:spcAft>
                <a:spcPts val="800"/>
              </a:spcAft>
            </a:pPr>
            <a:r>
              <a:rPr lang="es-AR" b="1" dirty="0">
                <a:effectLst/>
                <a:latin typeface="Calibri" panose="020F0502020204030204" pitchFamily="34" charset="0"/>
                <a:ea typeface="Calibri" panose="020F0502020204030204" pitchFamily="34" charset="0"/>
                <a:cs typeface="Calibri" panose="020F0502020204030204" pitchFamily="34" charset="0"/>
              </a:rPr>
              <a:t>Fuente:</a:t>
            </a:r>
            <a:r>
              <a:rPr lang="es-AR" dirty="0">
                <a:effectLst/>
                <a:latin typeface="Calibri" panose="020F0502020204030204" pitchFamily="34" charset="0"/>
                <a:ea typeface="Calibri" panose="020F0502020204030204" pitchFamily="34" charset="0"/>
                <a:cs typeface="Calibri" panose="020F0502020204030204" pitchFamily="34" charset="0"/>
              </a:rPr>
              <a:t> </a:t>
            </a:r>
            <a:r>
              <a:rPr lang="es-AR" dirty="0" err="1">
                <a:effectLst/>
                <a:latin typeface="Calibri" panose="020F0502020204030204" pitchFamily="34" charset="0"/>
                <a:ea typeface="Calibri" panose="020F0502020204030204" pitchFamily="34" charset="0"/>
                <a:cs typeface="Calibri" panose="020F0502020204030204" pitchFamily="34" charset="0"/>
              </a:rPr>
              <a:t>Vergés</a:t>
            </a:r>
            <a:r>
              <a:rPr lang="es-AR" dirty="0">
                <a:effectLst/>
                <a:latin typeface="Calibri" panose="020F0502020204030204" pitchFamily="34" charset="0"/>
                <a:ea typeface="Calibri" panose="020F0502020204030204" pitchFamily="34" charset="0"/>
                <a:cs typeface="Calibri" panose="020F0502020204030204" pitchFamily="34" charset="0"/>
              </a:rPr>
              <a:t>, J. 1972  </a:t>
            </a:r>
            <a:endParaRPr lang="es-A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80136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2319" y="362565"/>
            <a:ext cx="10506994" cy="1400530"/>
          </a:xfrm>
        </p:spPr>
        <p:txBody>
          <a:bodyPr/>
          <a:lstStyle/>
          <a:p>
            <a:r>
              <a:rPr lang="es-AR" sz="2800" b="1" dirty="0">
                <a:solidFill>
                  <a:srgbClr val="FFFF00"/>
                </a:solidFill>
              </a:rPr>
              <a:t>INCREMENTO DE LA MASA DE CARNE MAGRA CON LA EDAD</a:t>
            </a:r>
          </a:p>
        </p:txBody>
      </p:sp>
      <p:pic>
        <p:nvPicPr>
          <p:cNvPr id="4" name="Imagen 3"/>
          <p:cNvPicPr/>
          <p:nvPr/>
        </p:nvPicPr>
        <p:blipFill>
          <a:blip r:embed="rId2" cstate="print">
            <a:biLevel thresh="75000"/>
            <a:extLst>
              <a:ext uri="{28A0092B-C50C-407E-A947-70E740481C1C}">
                <a14:useLocalDpi xmlns:a14="http://schemas.microsoft.com/office/drawing/2010/main" val="0"/>
              </a:ext>
            </a:extLst>
          </a:blip>
          <a:stretch>
            <a:fillRect/>
          </a:stretch>
        </p:blipFill>
        <p:spPr>
          <a:xfrm>
            <a:off x="273818" y="1062830"/>
            <a:ext cx="6758045" cy="4487689"/>
          </a:xfrm>
          <a:prstGeom prst="rect">
            <a:avLst/>
          </a:prstGeom>
        </p:spPr>
      </p:pic>
      <p:sp>
        <p:nvSpPr>
          <p:cNvPr id="5" name="Rectángulo 4"/>
          <p:cNvSpPr/>
          <p:nvPr/>
        </p:nvSpPr>
        <p:spPr>
          <a:xfrm>
            <a:off x="609378" y="6056436"/>
            <a:ext cx="3043462" cy="388696"/>
          </a:xfrm>
          <a:prstGeom prst="rect">
            <a:avLst/>
          </a:prstGeom>
        </p:spPr>
        <p:txBody>
          <a:bodyPr wrap="none">
            <a:spAutoFit/>
          </a:bodyPr>
          <a:lstStyle/>
          <a:p>
            <a:pPr algn="just">
              <a:lnSpc>
                <a:spcPct val="107000"/>
              </a:lnSpc>
              <a:spcAft>
                <a:spcPts val="800"/>
              </a:spcAft>
            </a:pPr>
            <a:r>
              <a:rPr lang="es-AR" b="1" dirty="0">
                <a:effectLst/>
                <a:latin typeface="Calibri" panose="020F0502020204030204" pitchFamily="34" charset="0"/>
                <a:ea typeface="Calibri" panose="020F0502020204030204" pitchFamily="34" charset="0"/>
                <a:cs typeface="Calibri" panose="020F0502020204030204" pitchFamily="34" charset="0"/>
              </a:rPr>
              <a:t>Fuente</a:t>
            </a:r>
            <a:r>
              <a:rPr lang="es-AR" dirty="0">
                <a:effectLst/>
                <a:latin typeface="Calibri" panose="020F0502020204030204" pitchFamily="34" charset="0"/>
                <a:ea typeface="Calibri" panose="020F0502020204030204" pitchFamily="34" charset="0"/>
                <a:cs typeface="Calibri" panose="020F0502020204030204" pitchFamily="34" charset="0"/>
              </a:rPr>
              <a:t>: </a:t>
            </a:r>
            <a:r>
              <a:rPr lang="es-AR" dirty="0" err="1">
                <a:effectLst/>
                <a:latin typeface="Calibri" panose="020F0502020204030204" pitchFamily="34" charset="0"/>
                <a:ea typeface="Calibri" panose="020F0502020204030204" pitchFamily="34" charset="0"/>
                <a:cs typeface="Times New Roman" panose="02020603050405020304" pitchFamily="18" charset="0"/>
              </a:rPr>
              <a:t>Whittemore</a:t>
            </a:r>
            <a:r>
              <a:rPr lang="es-AR" dirty="0">
                <a:effectLst/>
                <a:latin typeface="Calibri" panose="020F0502020204030204" pitchFamily="34" charset="0"/>
                <a:ea typeface="Calibri" panose="020F0502020204030204" pitchFamily="34" charset="0"/>
                <a:cs typeface="Times New Roman" panose="02020603050405020304" pitchFamily="18" charset="0"/>
              </a:rPr>
              <a:t> C.T. 1976.</a:t>
            </a:r>
            <a:endParaRPr lang="es-A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ángulo 5"/>
          <p:cNvSpPr/>
          <p:nvPr/>
        </p:nvSpPr>
        <p:spPr>
          <a:xfrm>
            <a:off x="7316394" y="1445946"/>
            <a:ext cx="4454897" cy="4421723"/>
          </a:xfrm>
          <a:prstGeom prst="rect">
            <a:avLst/>
          </a:prstGeom>
        </p:spPr>
        <p:txBody>
          <a:bodyPr wrap="square">
            <a:spAutoFit/>
          </a:bodyPr>
          <a:lstStyle/>
          <a:p>
            <a:pPr indent="228600" algn="just">
              <a:lnSpc>
                <a:spcPct val="107000"/>
              </a:lnSpc>
              <a:spcAft>
                <a:spcPts val="800"/>
              </a:spcAft>
            </a:pPr>
            <a:r>
              <a:rPr lang="es-AR" sz="2400" dirty="0">
                <a:effectLst/>
                <a:latin typeface="Calibri" panose="020F0502020204030204" pitchFamily="34" charset="0"/>
                <a:ea typeface="Calibri" panose="020F0502020204030204" pitchFamily="34" charset="0"/>
                <a:cs typeface="Calibri" panose="020F0502020204030204" pitchFamily="34" charset="0"/>
              </a:rPr>
              <a:t>La carne magra está constituida, en gran medida, de proteína y agua. Sin embargo, no es constante la cantidad de agua que está asociada a las proteínas en el tejido muscular. En un cerdo de 20 kg se encuentra cerca del 80 % de agua en los tejidos de carne magra (libre de grasa), en uno de 70 kg el 78% y cuando pesan 120 kg el 76%. </a:t>
            </a:r>
            <a:endParaRPr lang="es-A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481174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160</TotalTime>
  <Words>1737</Words>
  <Application>Microsoft Office PowerPoint</Application>
  <PresentationFormat>Panorámica</PresentationFormat>
  <Paragraphs>484</Paragraphs>
  <Slides>29</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29</vt:i4>
      </vt:variant>
    </vt:vector>
  </HeadingPairs>
  <TitlesOfParts>
    <vt:vector size="37" baseType="lpstr">
      <vt:lpstr>Agency FB</vt:lpstr>
      <vt:lpstr>Arial</vt:lpstr>
      <vt:lpstr>Calibri</vt:lpstr>
      <vt:lpstr>Century Gothic</vt:lpstr>
      <vt:lpstr>MS Reference Sans Serif</vt:lpstr>
      <vt:lpstr>Wingdings</vt:lpstr>
      <vt:lpstr>Wingdings 3</vt:lpstr>
      <vt:lpstr>Ion</vt:lpstr>
      <vt:lpstr>UNIDAD N°6- CRECIMIENTO Y EVALUACIÓN DE CALIDAD DE CARNE </vt:lpstr>
      <vt:lpstr>Carne:</vt:lpstr>
      <vt:lpstr>CUADRO SIMPLIFICADO DE LA COMPOSICIÓN DE UN CERDO DE 100 KG</vt:lpstr>
      <vt:lpstr>Crecimiento: </vt:lpstr>
      <vt:lpstr>Presentación de PowerPoint</vt:lpstr>
      <vt:lpstr>Crecimiento diferencial de los tejidos (Ondas de Crecimiento)</vt:lpstr>
      <vt:lpstr>EFECTO DE LAS ONDAS DE CRECIMIENTO SOBRE LAS PROPORCIONES CORPORALES DURANTE EL CRECIMIENTO Y DESARROLLO DEL CERDO </vt:lpstr>
      <vt:lpstr>Variación de la composición corporal: </vt:lpstr>
      <vt:lpstr>INCREMENTO DE LA MASA DE CARNE MAGRA CON LA EDAD</vt:lpstr>
      <vt:lpstr>TASA DIARIA DE GANANCIA DE CARNE MAGRA </vt:lpstr>
      <vt:lpstr>GANANCIA DIARIA DE LOS DISTINTOS COMPONENTES DEL CUERPO DE UN CERDO EN FASE DE CRECIMIENTO ALIMENTADO A ESCALA RESTRINGUIDA </vt:lpstr>
      <vt:lpstr>Factores que afectan al crecimiento de los cerdos </vt:lpstr>
      <vt:lpstr>EVOLUCIÓN DEL REPARTO DE LOS TEJIDOS EN EL CERDO SEGÚN LA EDAD O EL PESO</vt:lpstr>
      <vt:lpstr>EVOLUCIÓN DE LOS DEPÓSITOS DE TEJIDO MUSCULAR Y ADIPOSO EN LA GANANCIA DE PESO DIARIA.</vt:lpstr>
      <vt:lpstr>Desarrollo y crecimiento de 2 animales con diferente genética.</vt:lpstr>
      <vt:lpstr>Sexo </vt:lpstr>
      <vt:lpstr>INMUNOCASTRACIÓN EN CERDOS </vt:lpstr>
      <vt:lpstr>Presentación de PowerPoint</vt:lpstr>
      <vt:lpstr>INDICES DE PRODUCCIÓN INFLUENCIADOS POR LA TEMPERATURA</vt:lpstr>
      <vt:lpstr>COMPARACIÓN ENTRE ALIMENTACIÓN AD LIBITUM Y RESTRINGIDA</vt:lpstr>
      <vt:lpstr>EVALUACIÓN DE LA CARNE PORCINA Y COMERCIO </vt:lpstr>
      <vt:lpstr>Factores que afectan el rendimiento</vt:lpstr>
      <vt:lpstr>Evaluación de los animales en vivo y sobre la res</vt:lpstr>
      <vt:lpstr>Evaluación sobre el animal en vivo</vt:lpstr>
      <vt:lpstr>Selección de la cachorra de reposición  </vt:lpstr>
      <vt:lpstr>Evaluación sobre la res o canal</vt:lpstr>
      <vt:lpstr>CALIDAD DE LA CARNE PORCINA </vt:lpstr>
      <vt:lpstr>Aspectos genéticos de los problemas de calidad del músculo. Carnes PSE y DFD. </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UNIDAD N°6- CRECIMIENTO Y EVALUACIÓN DE CALIDAD DE CARNE</dc:title>
  <dc:creator>Fede</dc:creator>
  <cp:lastModifiedBy>camila ines morales</cp:lastModifiedBy>
  <cp:revision>25</cp:revision>
  <dcterms:created xsi:type="dcterms:W3CDTF">2018-04-05T12:07:22Z</dcterms:created>
  <dcterms:modified xsi:type="dcterms:W3CDTF">2019-10-17T12:39:38Z</dcterms:modified>
</cp:coreProperties>
</file>