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5" r:id="rId4"/>
  </p:sldMasterIdLst>
  <p:notesMasterIdLst>
    <p:notesMasterId r:id="rId28"/>
  </p:notesMasterIdLst>
  <p:sldIdLst>
    <p:sldId id="257" r:id="rId5"/>
    <p:sldId id="258" r:id="rId6"/>
    <p:sldId id="259" r:id="rId7"/>
    <p:sldId id="285" r:id="rId8"/>
    <p:sldId id="282" r:id="rId9"/>
    <p:sldId id="261" r:id="rId10"/>
    <p:sldId id="289" r:id="rId11"/>
    <p:sldId id="262" r:id="rId12"/>
    <p:sldId id="497" r:id="rId13"/>
    <p:sldId id="499" r:id="rId14"/>
    <p:sldId id="263" r:id="rId15"/>
    <p:sldId id="286" r:id="rId16"/>
    <p:sldId id="265" r:id="rId17"/>
    <p:sldId id="288" r:id="rId18"/>
    <p:sldId id="287" r:id="rId19"/>
    <p:sldId id="271" r:id="rId20"/>
    <p:sldId id="272" r:id="rId21"/>
    <p:sldId id="273" r:id="rId22"/>
    <p:sldId id="275" r:id="rId23"/>
    <p:sldId id="277" r:id="rId24"/>
    <p:sldId id="498" r:id="rId25"/>
    <p:sldId id="274" r:id="rId26"/>
    <p:sldId id="280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937"/>
    <a:srgbClr val="60CB35"/>
    <a:srgbClr val="2E5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>
      <p:cViewPr varScale="1">
        <p:scale>
          <a:sx n="68" d="100"/>
          <a:sy n="68" d="100"/>
        </p:scale>
        <p:origin x="15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stock </a:t>
            </a:r>
            <a:r>
              <a:rPr lang="en-US" dirty="0" err="1"/>
              <a:t>nacional</a:t>
            </a:r>
            <a:endParaRPr lang="en-US" dirty="0"/>
          </a:p>
        </c:rich>
      </c:tx>
      <c:layout>
        <c:manualLayout>
          <c:xMode val="edge"/>
          <c:yMode val="edge"/>
          <c:x val="0.15185057347283643"/>
          <c:y val="0.15938181640338436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246575342465756E-3"/>
          <c:y val="0.35714285714285726"/>
          <c:w val="0.98972602739726012"/>
          <c:h val="0.281055900621117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del stock nacional</c:v>
                </c:pt>
              </c:strCache>
            </c:strRef>
          </c:tx>
          <c:spPr>
            <a:solidFill>
              <a:srgbClr val="00FF00"/>
            </a:solidFill>
          </c:spPr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84D4-4402-B253-060FF6E36BBB}"/>
              </c:ext>
            </c:extLst>
          </c:dPt>
          <c:dLbls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Hasta 100 cerdas</c:v>
                </c:pt>
                <c:pt idx="1">
                  <c:v>Mas de 100 cerdas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4-4402-B253-060FF6E36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/>
        </a:solidFill>
        <a:ln w="25198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solidFill>
        <a:srgbClr val="FFFF00"/>
      </a:solidFill>
    </a:ln>
  </c:spPr>
  <c:txPr>
    <a:bodyPr/>
    <a:lstStyle/>
    <a:p>
      <a:pPr>
        <a:defRPr sz="1774"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N° de </a:t>
            </a:r>
            <a:r>
              <a:rPr lang="en-US" dirty="0" err="1"/>
              <a:t>productores</a:t>
            </a:r>
            <a:endParaRPr lang="en-US" dirty="0"/>
          </a:p>
        </c:rich>
      </c:tx>
      <c:layout>
        <c:manualLayout>
          <c:xMode val="edge"/>
          <c:yMode val="edge"/>
          <c:x val="0.16205033194380114"/>
          <c:y val="0.13361602735437886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425770308123256E-2"/>
          <c:y val="0.33333333333333331"/>
          <c:w val="0.93557422969187687"/>
          <c:h val="0.319571865443425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N° de prodcutores</c:v>
                </c:pt>
              </c:strCache>
            </c:strRef>
          </c:tx>
          <c:spPr>
            <a:solidFill>
              <a:srgbClr val="00FF00"/>
            </a:solidFill>
          </c:spPr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0-E466-4C34-B1ED-5333E259AB6A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2-E466-4C34-B1ED-5333E259AB6A}"/>
              </c:ext>
            </c:extLst>
          </c:dPt>
          <c:dLbls>
            <c:dLbl>
              <c:idx val="0"/>
              <c:spPr>
                <a:ln>
                  <a:solidFill>
                    <a:schemeClr val="bg1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A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66-4C34-B1ED-5333E259AB6A}"/>
                </c:ext>
              </c:extLst>
            </c:dLbl>
            <c:dLbl>
              <c:idx val="1"/>
              <c:layout>
                <c:manualLayout>
                  <c:x val="2.9172067301164072E-2"/>
                  <c:y val="9.2743318375253085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66-4C34-B1ED-5333E259AB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66-4C34-B1ED-5333E259AB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6-4C34-B1ED-5333E259AB6A}"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66-4C34-B1ED-5333E259A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solidFill>
        <a:srgbClr val="FFFF00"/>
      </a:solidFill>
    </a:ln>
  </c:spPr>
  <c:txPr>
    <a:bodyPr/>
    <a:lstStyle/>
    <a:p>
      <a:pPr>
        <a:defRPr sz="1776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6997174716217813E-2"/>
          <c:y val="0.15367209533590909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955414012738877E-2"/>
          <c:y val="0.34472049689440998"/>
          <c:w val="0.94904458598726105"/>
          <c:h val="0.2888198757763975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Stock de madres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09D7-44A3-B4ED-D636A62A6BB3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09D7-44A3-B4ED-D636A62A6BB3}"/>
              </c:ext>
            </c:extLst>
          </c:dPt>
          <c:dLbls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Hasta 100 cerdas</c:v>
                </c:pt>
                <c:pt idx="1">
                  <c:v>Mas de 100 cerdas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D7-44A3-B4ED-D636A62A6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052894662052593"/>
          <c:y val="0.74140297680181289"/>
          <c:w val="0.73280438671280757"/>
          <c:h val="0.1526822190704421"/>
        </c:manualLayout>
      </c:layout>
      <c:overlay val="0"/>
      <c:spPr>
        <a:solidFill>
          <a:schemeClr val="bg1"/>
        </a:solidFill>
        <a:ln>
          <a:solidFill>
            <a:srgbClr val="FFFF00"/>
          </a:solidFill>
        </a:ln>
      </c:spPr>
      <c:txPr>
        <a:bodyPr/>
        <a:lstStyle/>
        <a:p>
          <a:pPr>
            <a:defRPr b="1"/>
          </a:pPr>
          <a:endParaRPr lang="es-AR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rgbClr val="FFFF00"/>
      </a:solidFill>
    </a:ln>
  </c:spPr>
  <c:txPr>
    <a:bodyPr/>
    <a:lstStyle/>
    <a:p>
      <a:pPr>
        <a:defRPr sz="1781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6.3639024591738119E-2"/>
          <c:y val="3.1016100072327458E-2"/>
          <c:w val="0.90508474576271036"/>
          <c:h val="0.86206891952986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1 a 50 cerdas</c:v>
                </c:pt>
                <c:pt idx="1">
                  <c:v>51 a 200</c:v>
                </c:pt>
                <c:pt idx="2">
                  <c:v>201 a 500</c:v>
                </c:pt>
                <c:pt idx="3">
                  <c:v>501 a 1000</c:v>
                </c:pt>
                <c:pt idx="4">
                  <c:v>mas de 1000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78.7</c:v>
                </c:pt>
                <c:pt idx="1">
                  <c:v>18.399999999999999</c:v>
                </c:pt>
                <c:pt idx="2">
                  <c:v>4.26</c:v>
                </c:pt>
                <c:pt idx="3">
                  <c:v>0.34000000000000047</c:v>
                </c:pt>
                <c:pt idx="4">
                  <c:v>0.3100000000000005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8-4711-B138-4D3E2FCA1C5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1 a 50 cerdas</c:v>
                </c:pt>
                <c:pt idx="1">
                  <c:v>51 a 200</c:v>
                </c:pt>
                <c:pt idx="2">
                  <c:v>201 a 500</c:v>
                </c:pt>
                <c:pt idx="3">
                  <c:v>501 a 1000</c:v>
                </c:pt>
                <c:pt idx="4">
                  <c:v>mas de 1000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FB8-4711-B138-4D3E2FCA1C5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1 a 50 cerdas</c:v>
                </c:pt>
                <c:pt idx="1">
                  <c:v>51 a 200</c:v>
                </c:pt>
                <c:pt idx="2">
                  <c:v>201 a 500</c:v>
                </c:pt>
                <c:pt idx="3">
                  <c:v>501 a 1000</c:v>
                </c:pt>
                <c:pt idx="4">
                  <c:v>mas de 1000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FB8-4711-B138-4D3E2FCA1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997184"/>
        <c:axId val="123998976"/>
        <c:axId val="0"/>
      </c:bar3DChart>
      <c:catAx>
        <c:axId val="1239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998976"/>
        <c:crosses val="autoZero"/>
        <c:auto val="1"/>
        <c:lblAlgn val="ctr"/>
        <c:lblOffset val="100"/>
        <c:noMultiLvlLbl val="0"/>
      </c:catAx>
      <c:valAx>
        <c:axId val="12399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997184"/>
        <c:crosses val="autoZero"/>
        <c:crossBetween val="between"/>
      </c:valAx>
    </c:plotArea>
    <c:plotVisOnly val="1"/>
    <c:dispBlanksAs val="gap"/>
    <c:showDLblsOverMax val="0"/>
  </c:chart>
  <c:spPr>
    <a:solidFill>
      <a:srgbClr val="FFFF66"/>
    </a:solidFill>
    <a:ln w="9516"/>
  </c:spPr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BBDF5-24AE-429A-8F04-EA46026C3E55}" type="doc">
      <dgm:prSet loTypeId="urn:microsoft.com/office/officeart/2005/8/layout/radial5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D5F9657B-03DB-4A06-979D-8779FEC04D5A}">
      <dgm:prSet phldrT="[Texto]"/>
      <dgm:spPr>
        <a:solidFill>
          <a:schemeClr val="tx1"/>
        </a:solidFill>
        <a:ln w="38100">
          <a:solidFill>
            <a:srgbClr val="003399"/>
          </a:solidFill>
        </a:ln>
      </dgm:spPr>
      <dgm:t>
        <a:bodyPr/>
        <a:lstStyle/>
        <a:p>
          <a:r>
            <a:rPr lang="es-AR" b="1" dirty="0">
              <a:solidFill>
                <a:schemeClr val="bg1"/>
              </a:solidFill>
            </a:rPr>
            <a:t>Actividad</a:t>
          </a:r>
        </a:p>
        <a:p>
          <a:r>
            <a:rPr lang="es-AR" b="1" dirty="0">
              <a:solidFill>
                <a:schemeClr val="bg1"/>
              </a:solidFill>
            </a:rPr>
            <a:t>Porcina</a:t>
          </a:r>
          <a:endParaRPr lang="es-ES" b="1" dirty="0">
            <a:solidFill>
              <a:schemeClr val="bg1"/>
            </a:solidFill>
          </a:endParaRPr>
        </a:p>
      </dgm:t>
    </dgm:pt>
    <dgm:pt modelId="{570D8535-001F-4FD7-A13B-DB531E7E8029}" type="parTrans" cxnId="{2E789646-5D8E-4C51-A0E6-D0B97D545B60}">
      <dgm:prSet/>
      <dgm:spPr/>
      <dgm:t>
        <a:bodyPr/>
        <a:lstStyle/>
        <a:p>
          <a:endParaRPr lang="es-ES"/>
        </a:p>
      </dgm:t>
    </dgm:pt>
    <dgm:pt modelId="{092BE87B-F5CC-4F17-9439-FBE50ACC4BF2}" type="sibTrans" cxnId="{2E789646-5D8E-4C51-A0E6-D0B97D545B60}">
      <dgm:prSet/>
      <dgm:spPr/>
      <dgm:t>
        <a:bodyPr/>
        <a:lstStyle/>
        <a:p>
          <a:endParaRPr lang="es-ES"/>
        </a:p>
      </dgm:t>
    </dgm:pt>
    <dgm:pt modelId="{32A594E7-91DA-498C-AC02-97F2569BA144}">
      <dgm:prSet phldrT="[Texto]" custT="1"/>
      <dgm:spPr>
        <a:solidFill>
          <a:srgbClr val="000000"/>
        </a:solidFill>
        <a:ln w="38100">
          <a:solidFill>
            <a:srgbClr val="00FF00"/>
          </a:solidFill>
        </a:ln>
      </dgm:spPr>
      <dgm:t>
        <a:bodyPr/>
        <a:lstStyle/>
        <a:p>
          <a:r>
            <a:rPr lang="es-AR" sz="2400" b="1" dirty="0">
              <a:solidFill>
                <a:srgbClr val="FFFF00"/>
              </a:solidFill>
            </a:rPr>
            <a:t>Contexto económico</a:t>
          </a:r>
          <a:endParaRPr lang="es-ES" sz="2400" b="1" dirty="0">
            <a:solidFill>
              <a:srgbClr val="FFFF00"/>
            </a:solidFill>
          </a:endParaRPr>
        </a:p>
      </dgm:t>
    </dgm:pt>
    <dgm:pt modelId="{435CBB61-D9BB-4E04-AC6A-DC2D2A1450B9}" type="parTrans" cxnId="{A33E8589-82F7-4E10-A69D-B03190523700}">
      <dgm:prSet/>
      <dgm:spPr>
        <a:solidFill>
          <a:srgbClr val="FF0000"/>
        </a:solidFill>
      </dgm:spPr>
      <dgm:t>
        <a:bodyPr/>
        <a:lstStyle/>
        <a:p>
          <a:endParaRPr lang="es-ES"/>
        </a:p>
      </dgm:t>
    </dgm:pt>
    <dgm:pt modelId="{97DC709E-AB68-474E-AFE1-FA35D77E4DFA}" type="sibTrans" cxnId="{A33E8589-82F7-4E10-A69D-B03190523700}">
      <dgm:prSet/>
      <dgm:spPr/>
      <dgm:t>
        <a:bodyPr/>
        <a:lstStyle/>
        <a:p>
          <a:endParaRPr lang="es-ES"/>
        </a:p>
      </dgm:t>
    </dgm:pt>
    <dgm:pt modelId="{332FA512-E502-415D-A6AC-49126C102542}">
      <dgm:prSet phldrT="[Texto]" custT="1"/>
      <dgm:spPr>
        <a:solidFill>
          <a:srgbClr val="000000"/>
        </a:solidFill>
        <a:ln w="38100">
          <a:solidFill>
            <a:srgbClr val="00FF00"/>
          </a:solidFill>
        </a:ln>
      </dgm:spPr>
      <dgm:t>
        <a:bodyPr/>
        <a:lstStyle/>
        <a:p>
          <a:r>
            <a:rPr lang="es-AR" sz="2400" b="1" dirty="0">
              <a:solidFill>
                <a:srgbClr val="FFFF00"/>
              </a:solidFill>
            </a:rPr>
            <a:t>Contexto Productivo</a:t>
          </a:r>
        </a:p>
      </dgm:t>
    </dgm:pt>
    <dgm:pt modelId="{6694573E-BF1C-4462-8E51-D21102018B71}" type="parTrans" cxnId="{1E80F085-7167-4385-A70E-C800846DA269}">
      <dgm:prSet/>
      <dgm:spPr>
        <a:solidFill>
          <a:srgbClr val="FF0000"/>
        </a:solidFill>
      </dgm:spPr>
      <dgm:t>
        <a:bodyPr/>
        <a:lstStyle/>
        <a:p>
          <a:endParaRPr lang="es-ES"/>
        </a:p>
      </dgm:t>
    </dgm:pt>
    <dgm:pt modelId="{CE806C1E-161A-43CF-9D2A-2B02CDE0DA4A}" type="sibTrans" cxnId="{1E80F085-7167-4385-A70E-C800846DA269}">
      <dgm:prSet/>
      <dgm:spPr/>
      <dgm:t>
        <a:bodyPr/>
        <a:lstStyle/>
        <a:p>
          <a:endParaRPr lang="es-ES"/>
        </a:p>
      </dgm:t>
    </dgm:pt>
    <dgm:pt modelId="{7CE27394-6652-4F7E-8C7D-7C5423DD3302}">
      <dgm:prSet custT="1"/>
      <dgm:spPr>
        <a:solidFill>
          <a:srgbClr val="000000"/>
        </a:solidFill>
        <a:ln w="38100">
          <a:solidFill>
            <a:srgbClr val="00FF00"/>
          </a:solidFill>
        </a:ln>
      </dgm:spPr>
      <dgm:t>
        <a:bodyPr/>
        <a:lstStyle/>
        <a:p>
          <a:r>
            <a:rPr lang="es-AR" sz="2400" b="1" dirty="0">
              <a:solidFill>
                <a:srgbClr val="FFFF00"/>
              </a:solidFill>
            </a:rPr>
            <a:t>Contexto Ambiental</a:t>
          </a:r>
          <a:endParaRPr lang="es-ES" sz="2400" b="1" dirty="0">
            <a:solidFill>
              <a:srgbClr val="FFFF00"/>
            </a:solidFill>
          </a:endParaRPr>
        </a:p>
      </dgm:t>
    </dgm:pt>
    <dgm:pt modelId="{D5618E30-DD30-4719-9579-0075D9C7102E}" type="parTrans" cxnId="{74B271C7-9DC4-4B45-8285-46D4AF8004F4}">
      <dgm:prSet/>
      <dgm:spPr>
        <a:solidFill>
          <a:srgbClr val="FF0000"/>
        </a:solidFill>
      </dgm:spPr>
      <dgm:t>
        <a:bodyPr/>
        <a:lstStyle/>
        <a:p>
          <a:endParaRPr lang="es-ES"/>
        </a:p>
      </dgm:t>
    </dgm:pt>
    <dgm:pt modelId="{CBA767DC-2E9E-48ED-B974-229F7A05E1BA}" type="sibTrans" cxnId="{74B271C7-9DC4-4B45-8285-46D4AF8004F4}">
      <dgm:prSet/>
      <dgm:spPr/>
      <dgm:t>
        <a:bodyPr/>
        <a:lstStyle/>
        <a:p>
          <a:endParaRPr lang="es-ES"/>
        </a:p>
      </dgm:t>
    </dgm:pt>
    <dgm:pt modelId="{82808D58-1171-4144-9250-2C71CF72DCA7}">
      <dgm:prSet phldrT="[Texto]" custT="1"/>
      <dgm:spPr>
        <a:solidFill>
          <a:srgbClr val="000000"/>
        </a:solidFill>
        <a:ln w="38100">
          <a:solidFill>
            <a:srgbClr val="00FF00"/>
          </a:solidFill>
        </a:ln>
      </dgm:spPr>
      <dgm:t>
        <a:bodyPr/>
        <a:lstStyle/>
        <a:p>
          <a:endParaRPr lang="es-AR" sz="2400" b="1" dirty="0">
            <a:solidFill>
              <a:srgbClr val="FFFF00"/>
            </a:solidFill>
          </a:endParaRPr>
        </a:p>
        <a:p>
          <a:r>
            <a:rPr lang="es-AR" sz="2400" b="1" dirty="0">
              <a:solidFill>
                <a:srgbClr val="FFFF00"/>
              </a:solidFill>
            </a:rPr>
            <a:t>Contexto comercial</a:t>
          </a:r>
        </a:p>
        <a:p>
          <a:endParaRPr lang="es-ES" sz="2400" b="1" dirty="0">
            <a:solidFill>
              <a:srgbClr val="FFFF00"/>
            </a:solidFill>
          </a:endParaRPr>
        </a:p>
      </dgm:t>
    </dgm:pt>
    <dgm:pt modelId="{31E0F028-CA83-447B-96FD-00AA118E9131}" type="sibTrans" cxnId="{33E7D55D-0C88-49F1-87B8-DDF485FAB59E}">
      <dgm:prSet/>
      <dgm:spPr/>
      <dgm:t>
        <a:bodyPr/>
        <a:lstStyle/>
        <a:p>
          <a:endParaRPr lang="es-ES"/>
        </a:p>
      </dgm:t>
    </dgm:pt>
    <dgm:pt modelId="{AFB2FC18-2D1D-4C35-A578-D021EBAC2D05}" type="parTrans" cxnId="{33E7D55D-0C88-49F1-87B8-DDF485FAB59E}">
      <dgm:prSet/>
      <dgm:spPr>
        <a:solidFill>
          <a:srgbClr val="FF0000"/>
        </a:solidFill>
      </dgm:spPr>
      <dgm:t>
        <a:bodyPr/>
        <a:lstStyle/>
        <a:p>
          <a:endParaRPr lang="es-ES"/>
        </a:p>
      </dgm:t>
    </dgm:pt>
    <dgm:pt modelId="{A51BECEE-226C-4A28-ABD7-8390DB0D40CA}" type="pres">
      <dgm:prSet presAssocID="{026BBDF5-24AE-429A-8F04-EA46026C3E5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3EF2E5-444A-49DD-A8DB-3E183F24EA58}" type="pres">
      <dgm:prSet presAssocID="{D5F9657B-03DB-4A06-979D-8779FEC04D5A}" presName="centerShape" presStyleLbl="node0" presStyleIdx="0" presStyleCnt="1" custScaleX="147875"/>
      <dgm:spPr/>
    </dgm:pt>
    <dgm:pt modelId="{474E6375-5D6A-4B7D-912F-83E5150BCB91}" type="pres">
      <dgm:prSet presAssocID="{435CBB61-D9BB-4E04-AC6A-DC2D2A1450B9}" presName="parTrans" presStyleLbl="sibTrans2D1" presStyleIdx="0" presStyleCnt="4"/>
      <dgm:spPr/>
    </dgm:pt>
    <dgm:pt modelId="{0498F227-508D-43AF-81E7-AF39A6CA79E3}" type="pres">
      <dgm:prSet presAssocID="{435CBB61-D9BB-4E04-AC6A-DC2D2A1450B9}" presName="connectorText" presStyleLbl="sibTrans2D1" presStyleIdx="0" presStyleCnt="4"/>
      <dgm:spPr/>
    </dgm:pt>
    <dgm:pt modelId="{115E4FA4-A6B3-4388-87FE-DB26A212B4E9}" type="pres">
      <dgm:prSet presAssocID="{32A594E7-91DA-498C-AC02-97F2569BA144}" presName="node" presStyleLbl="node1" presStyleIdx="0" presStyleCnt="4" custScaleX="151072" custRadScaleRad="98789" custRadScaleInc="-1472">
        <dgm:presLayoutVars>
          <dgm:bulletEnabled val="1"/>
        </dgm:presLayoutVars>
      </dgm:prSet>
      <dgm:spPr/>
    </dgm:pt>
    <dgm:pt modelId="{C57B837E-5808-4D8B-A16B-1ACC738CC7A9}" type="pres">
      <dgm:prSet presAssocID="{AFB2FC18-2D1D-4C35-A578-D021EBAC2D05}" presName="parTrans" presStyleLbl="sibTrans2D1" presStyleIdx="1" presStyleCnt="4"/>
      <dgm:spPr/>
    </dgm:pt>
    <dgm:pt modelId="{3E4713CD-DD26-4B11-9FE6-A36B5891A3F6}" type="pres">
      <dgm:prSet presAssocID="{AFB2FC18-2D1D-4C35-A578-D021EBAC2D05}" presName="connectorText" presStyleLbl="sibTrans2D1" presStyleIdx="1" presStyleCnt="4"/>
      <dgm:spPr/>
    </dgm:pt>
    <dgm:pt modelId="{ADE6F71B-E20A-43F9-951C-E7C8C57D5854}" type="pres">
      <dgm:prSet presAssocID="{82808D58-1171-4144-9250-2C71CF72DCA7}" presName="node" presStyleLbl="node1" presStyleIdx="1" presStyleCnt="4" custScaleX="144340" custRadScaleRad="134753" custRadScaleInc="-2273">
        <dgm:presLayoutVars>
          <dgm:bulletEnabled val="1"/>
        </dgm:presLayoutVars>
      </dgm:prSet>
      <dgm:spPr/>
    </dgm:pt>
    <dgm:pt modelId="{F30A03C0-04D6-4319-9D64-4268AFB1BF0F}" type="pres">
      <dgm:prSet presAssocID="{6694573E-BF1C-4462-8E51-D21102018B71}" presName="parTrans" presStyleLbl="sibTrans2D1" presStyleIdx="2" presStyleCnt="4"/>
      <dgm:spPr/>
    </dgm:pt>
    <dgm:pt modelId="{43940D06-1DEE-49EA-925D-CB412D781BE0}" type="pres">
      <dgm:prSet presAssocID="{6694573E-BF1C-4462-8E51-D21102018B71}" presName="connectorText" presStyleLbl="sibTrans2D1" presStyleIdx="2" presStyleCnt="4"/>
      <dgm:spPr/>
    </dgm:pt>
    <dgm:pt modelId="{5058A325-9A5A-4076-B085-5D0108CA59C1}" type="pres">
      <dgm:prSet presAssocID="{332FA512-E502-415D-A6AC-49126C102542}" presName="node" presStyleLbl="node1" presStyleIdx="2" presStyleCnt="4" custScaleX="140548">
        <dgm:presLayoutVars>
          <dgm:bulletEnabled val="1"/>
        </dgm:presLayoutVars>
      </dgm:prSet>
      <dgm:spPr/>
    </dgm:pt>
    <dgm:pt modelId="{EE22421D-E388-4838-BCE8-5AE3508EABAC}" type="pres">
      <dgm:prSet presAssocID="{D5618E30-DD30-4719-9579-0075D9C7102E}" presName="parTrans" presStyleLbl="sibTrans2D1" presStyleIdx="3" presStyleCnt="4"/>
      <dgm:spPr/>
    </dgm:pt>
    <dgm:pt modelId="{47D9C8C2-E336-4C0E-86F8-851AEAC1E023}" type="pres">
      <dgm:prSet presAssocID="{D5618E30-DD30-4719-9579-0075D9C7102E}" presName="connectorText" presStyleLbl="sibTrans2D1" presStyleIdx="3" presStyleCnt="4"/>
      <dgm:spPr/>
    </dgm:pt>
    <dgm:pt modelId="{8CCA7DF7-AE9D-43CE-B4BA-DF6376CF6600}" type="pres">
      <dgm:prSet presAssocID="{7CE27394-6652-4F7E-8C7D-7C5423DD3302}" presName="node" presStyleLbl="node1" presStyleIdx="3" presStyleCnt="4" custScaleX="140294" custRadScaleRad="124719" custRadScaleInc="-986">
        <dgm:presLayoutVars>
          <dgm:bulletEnabled val="1"/>
        </dgm:presLayoutVars>
      </dgm:prSet>
      <dgm:spPr/>
    </dgm:pt>
  </dgm:ptLst>
  <dgm:cxnLst>
    <dgm:cxn modelId="{539A6A13-F655-473F-B2F5-4848E8F689EF}" type="presOf" srcId="{D5F9657B-03DB-4A06-979D-8779FEC04D5A}" destId="{963EF2E5-444A-49DD-A8DB-3E183F24EA58}" srcOrd="0" destOrd="0" presId="urn:microsoft.com/office/officeart/2005/8/layout/radial5"/>
    <dgm:cxn modelId="{F855BA1D-5E97-424D-BD01-246C734DE733}" type="presOf" srcId="{7CE27394-6652-4F7E-8C7D-7C5423DD3302}" destId="{8CCA7DF7-AE9D-43CE-B4BA-DF6376CF6600}" srcOrd="0" destOrd="0" presId="urn:microsoft.com/office/officeart/2005/8/layout/radial5"/>
    <dgm:cxn modelId="{DF8D5426-8190-4BFE-B602-08332311E393}" type="presOf" srcId="{026BBDF5-24AE-429A-8F04-EA46026C3E55}" destId="{A51BECEE-226C-4A28-ABD7-8390DB0D40CA}" srcOrd="0" destOrd="0" presId="urn:microsoft.com/office/officeart/2005/8/layout/radial5"/>
    <dgm:cxn modelId="{33E7D55D-0C88-49F1-87B8-DDF485FAB59E}" srcId="{D5F9657B-03DB-4A06-979D-8779FEC04D5A}" destId="{82808D58-1171-4144-9250-2C71CF72DCA7}" srcOrd="1" destOrd="0" parTransId="{AFB2FC18-2D1D-4C35-A578-D021EBAC2D05}" sibTransId="{31E0F028-CA83-447B-96FD-00AA118E9131}"/>
    <dgm:cxn modelId="{E4520845-2A51-4B43-B013-63D33384799C}" type="presOf" srcId="{435CBB61-D9BB-4E04-AC6A-DC2D2A1450B9}" destId="{474E6375-5D6A-4B7D-912F-83E5150BCB91}" srcOrd="0" destOrd="0" presId="urn:microsoft.com/office/officeart/2005/8/layout/radial5"/>
    <dgm:cxn modelId="{2E789646-5D8E-4C51-A0E6-D0B97D545B60}" srcId="{026BBDF5-24AE-429A-8F04-EA46026C3E55}" destId="{D5F9657B-03DB-4A06-979D-8779FEC04D5A}" srcOrd="0" destOrd="0" parTransId="{570D8535-001F-4FD7-A13B-DB531E7E8029}" sibTransId="{092BE87B-F5CC-4F17-9439-FBE50ACC4BF2}"/>
    <dgm:cxn modelId="{F0FB045A-D04A-452E-A35F-7F6D9019BB0E}" type="presOf" srcId="{D5618E30-DD30-4719-9579-0075D9C7102E}" destId="{EE22421D-E388-4838-BCE8-5AE3508EABAC}" srcOrd="0" destOrd="0" presId="urn:microsoft.com/office/officeart/2005/8/layout/radial5"/>
    <dgm:cxn modelId="{1E80F085-7167-4385-A70E-C800846DA269}" srcId="{D5F9657B-03DB-4A06-979D-8779FEC04D5A}" destId="{332FA512-E502-415D-A6AC-49126C102542}" srcOrd="2" destOrd="0" parTransId="{6694573E-BF1C-4462-8E51-D21102018B71}" sibTransId="{CE806C1E-161A-43CF-9D2A-2B02CDE0DA4A}"/>
    <dgm:cxn modelId="{A33E8589-82F7-4E10-A69D-B03190523700}" srcId="{D5F9657B-03DB-4A06-979D-8779FEC04D5A}" destId="{32A594E7-91DA-498C-AC02-97F2569BA144}" srcOrd="0" destOrd="0" parTransId="{435CBB61-D9BB-4E04-AC6A-DC2D2A1450B9}" sibTransId="{97DC709E-AB68-474E-AFE1-FA35D77E4DFA}"/>
    <dgm:cxn modelId="{D1CEE18D-C5C9-4201-AF76-0363430BB793}" type="presOf" srcId="{D5618E30-DD30-4719-9579-0075D9C7102E}" destId="{47D9C8C2-E336-4C0E-86F8-851AEAC1E023}" srcOrd="1" destOrd="0" presId="urn:microsoft.com/office/officeart/2005/8/layout/radial5"/>
    <dgm:cxn modelId="{663C1791-3670-4E92-80AA-7336422D8BC4}" type="presOf" srcId="{6694573E-BF1C-4462-8E51-D21102018B71}" destId="{43940D06-1DEE-49EA-925D-CB412D781BE0}" srcOrd="1" destOrd="0" presId="urn:microsoft.com/office/officeart/2005/8/layout/radial5"/>
    <dgm:cxn modelId="{2536EE93-0D08-49B9-B219-CD60B116FA08}" type="presOf" srcId="{332FA512-E502-415D-A6AC-49126C102542}" destId="{5058A325-9A5A-4076-B085-5D0108CA59C1}" srcOrd="0" destOrd="0" presId="urn:microsoft.com/office/officeart/2005/8/layout/radial5"/>
    <dgm:cxn modelId="{5F646DA9-0A86-40CF-9397-C82D5029B93A}" type="presOf" srcId="{AFB2FC18-2D1D-4C35-A578-D021EBAC2D05}" destId="{3E4713CD-DD26-4B11-9FE6-A36B5891A3F6}" srcOrd="1" destOrd="0" presId="urn:microsoft.com/office/officeart/2005/8/layout/radial5"/>
    <dgm:cxn modelId="{46C496B7-DE0F-4912-A8C8-E8E0F120E3E9}" type="presOf" srcId="{435CBB61-D9BB-4E04-AC6A-DC2D2A1450B9}" destId="{0498F227-508D-43AF-81E7-AF39A6CA79E3}" srcOrd="1" destOrd="0" presId="urn:microsoft.com/office/officeart/2005/8/layout/radial5"/>
    <dgm:cxn modelId="{C24AC9C1-261E-43EB-8F55-8E74EB84CCCA}" type="presOf" srcId="{6694573E-BF1C-4462-8E51-D21102018B71}" destId="{F30A03C0-04D6-4319-9D64-4268AFB1BF0F}" srcOrd="0" destOrd="0" presId="urn:microsoft.com/office/officeart/2005/8/layout/radial5"/>
    <dgm:cxn modelId="{74B271C7-9DC4-4B45-8285-46D4AF8004F4}" srcId="{D5F9657B-03DB-4A06-979D-8779FEC04D5A}" destId="{7CE27394-6652-4F7E-8C7D-7C5423DD3302}" srcOrd="3" destOrd="0" parTransId="{D5618E30-DD30-4719-9579-0075D9C7102E}" sibTransId="{CBA767DC-2E9E-48ED-B974-229F7A05E1BA}"/>
    <dgm:cxn modelId="{6DB4EAD1-EBC6-48B8-9C29-539C0CB17156}" type="presOf" srcId="{AFB2FC18-2D1D-4C35-A578-D021EBAC2D05}" destId="{C57B837E-5808-4D8B-A16B-1ACC738CC7A9}" srcOrd="0" destOrd="0" presId="urn:microsoft.com/office/officeart/2005/8/layout/radial5"/>
    <dgm:cxn modelId="{47686DDD-93E1-47F3-B5A6-ACE880CAEFA4}" type="presOf" srcId="{32A594E7-91DA-498C-AC02-97F2569BA144}" destId="{115E4FA4-A6B3-4388-87FE-DB26A212B4E9}" srcOrd="0" destOrd="0" presId="urn:microsoft.com/office/officeart/2005/8/layout/radial5"/>
    <dgm:cxn modelId="{C62657E1-79F6-49A2-836B-97F6D3FE40CC}" type="presOf" srcId="{82808D58-1171-4144-9250-2C71CF72DCA7}" destId="{ADE6F71B-E20A-43F9-951C-E7C8C57D5854}" srcOrd="0" destOrd="0" presId="urn:microsoft.com/office/officeart/2005/8/layout/radial5"/>
    <dgm:cxn modelId="{1D702649-DE92-470F-8A2B-FA55E54FC214}" type="presParOf" srcId="{A51BECEE-226C-4A28-ABD7-8390DB0D40CA}" destId="{963EF2E5-444A-49DD-A8DB-3E183F24EA58}" srcOrd="0" destOrd="0" presId="urn:microsoft.com/office/officeart/2005/8/layout/radial5"/>
    <dgm:cxn modelId="{0C1CC6A7-0B12-408E-8B23-51B776F6F345}" type="presParOf" srcId="{A51BECEE-226C-4A28-ABD7-8390DB0D40CA}" destId="{474E6375-5D6A-4B7D-912F-83E5150BCB91}" srcOrd="1" destOrd="0" presId="urn:microsoft.com/office/officeart/2005/8/layout/radial5"/>
    <dgm:cxn modelId="{14455BCF-9B89-4109-85C4-AF56212C2856}" type="presParOf" srcId="{474E6375-5D6A-4B7D-912F-83E5150BCB91}" destId="{0498F227-508D-43AF-81E7-AF39A6CA79E3}" srcOrd="0" destOrd="0" presId="urn:microsoft.com/office/officeart/2005/8/layout/radial5"/>
    <dgm:cxn modelId="{F9024DEF-B4E1-4128-92BA-C7A1AB2F06DA}" type="presParOf" srcId="{A51BECEE-226C-4A28-ABD7-8390DB0D40CA}" destId="{115E4FA4-A6B3-4388-87FE-DB26A212B4E9}" srcOrd="2" destOrd="0" presId="urn:microsoft.com/office/officeart/2005/8/layout/radial5"/>
    <dgm:cxn modelId="{C7D0FED1-8075-4075-8DEA-A0769BEC354D}" type="presParOf" srcId="{A51BECEE-226C-4A28-ABD7-8390DB0D40CA}" destId="{C57B837E-5808-4D8B-A16B-1ACC738CC7A9}" srcOrd="3" destOrd="0" presId="urn:microsoft.com/office/officeart/2005/8/layout/radial5"/>
    <dgm:cxn modelId="{0323AFB1-90A8-45F7-8CE2-FB37C60CE388}" type="presParOf" srcId="{C57B837E-5808-4D8B-A16B-1ACC738CC7A9}" destId="{3E4713CD-DD26-4B11-9FE6-A36B5891A3F6}" srcOrd="0" destOrd="0" presId="urn:microsoft.com/office/officeart/2005/8/layout/radial5"/>
    <dgm:cxn modelId="{20503A5B-9F93-4A40-91E2-821296086058}" type="presParOf" srcId="{A51BECEE-226C-4A28-ABD7-8390DB0D40CA}" destId="{ADE6F71B-E20A-43F9-951C-E7C8C57D5854}" srcOrd="4" destOrd="0" presId="urn:microsoft.com/office/officeart/2005/8/layout/radial5"/>
    <dgm:cxn modelId="{20BB70BE-7F72-4105-B186-B74849C2F133}" type="presParOf" srcId="{A51BECEE-226C-4A28-ABD7-8390DB0D40CA}" destId="{F30A03C0-04D6-4319-9D64-4268AFB1BF0F}" srcOrd="5" destOrd="0" presId="urn:microsoft.com/office/officeart/2005/8/layout/radial5"/>
    <dgm:cxn modelId="{CDFC012D-FA9C-411B-8AAC-CA7D8CACF4DD}" type="presParOf" srcId="{F30A03C0-04D6-4319-9D64-4268AFB1BF0F}" destId="{43940D06-1DEE-49EA-925D-CB412D781BE0}" srcOrd="0" destOrd="0" presId="urn:microsoft.com/office/officeart/2005/8/layout/radial5"/>
    <dgm:cxn modelId="{1CAECCDD-AE73-41CC-BA4B-C9CA892CBE55}" type="presParOf" srcId="{A51BECEE-226C-4A28-ABD7-8390DB0D40CA}" destId="{5058A325-9A5A-4076-B085-5D0108CA59C1}" srcOrd="6" destOrd="0" presId="urn:microsoft.com/office/officeart/2005/8/layout/radial5"/>
    <dgm:cxn modelId="{3F3A35C6-16A8-438B-A580-AC52D61EAD59}" type="presParOf" srcId="{A51BECEE-226C-4A28-ABD7-8390DB0D40CA}" destId="{EE22421D-E388-4838-BCE8-5AE3508EABAC}" srcOrd="7" destOrd="0" presId="urn:microsoft.com/office/officeart/2005/8/layout/radial5"/>
    <dgm:cxn modelId="{65B8F081-AAD9-46D3-BE72-B06313DAD4FE}" type="presParOf" srcId="{EE22421D-E388-4838-BCE8-5AE3508EABAC}" destId="{47D9C8C2-E336-4C0E-86F8-851AEAC1E023}" srcOrd="0" destOrd="0" presId="urn:microsoft.com/office/officeart/2005/8/layout/radial5"/>
    <dgm:cxn modelId="{AF738F53-E842-458D-A457-D3D33F14EB37}" type="presParOf" srcId="{A51BECEE-226C-4A28-ABD7-8390DB0D40CA}" destId="{8CCA7DF7-AE9D-43CE-B4BA-DF6376CF6600}" srcOrd="8" destOrd="0" presId="urn:microsoft.com/office/officeart/2005/8/layout/radial5"/>
  </dgm:cxnLst>
  <dgm:bg>
    <a:noFill/>
  </dgm:bg>
  <dgm:whole>
    <a:ln w="38100">
      <a:solidFill>
        <a:srgbClr val="00FF0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EF2E5-444A-49DD-A8DB-3E183F24EA58}">
      <dsp:nvSpPr>
        <dsp:cNvPr id="0" name=""/>
        <dsp:cNvSpPr/>
      </dsp:nvSpPr>
      <dsp:spPr>
        <a:xfrm>
          <a:off x="3291615" y="2643704"/>
          <a:ext cx="2322512" cy="1570591"/>
        </a:xfrm>
        <a:prstGeom prst="ellipse">
          <a:avLst/>
        </a:prstGeom>
        <a:solidFill>
          <a:schemeClr val="tx1"/>
        </a:solidFill>
        <a:ln w="38100" cap="flat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000" b="1" kern="1200" dirty="0">
              <a:solidFill>
                <a:schemeClr val="bg1"/>
              </a:solidFill>
            </a:rPr>
            <a:t>Actividad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000" b="1" kern="1200" dirty="0">
              <a:solidFill>
                <a:schemeClr val="bg1"/>
              </a:solidFill>
            </a:rPr>
            <a:t>Porcina</a:t>
          </a:r>
          <a:endParaRPr lang="es-ES" sz="3000" b="1" kern="1200" dirty="0">
            <a:solidFill>
              <a:schemeClr val="bg1"/>
            </a:solidFill>
          </a:endParaRPr>
        </a:p>
      </dsp:txBody>
      <dsp:txXfrm>
        <a:off x="3631739" y="2873712"/>
        <a:ext cx="1642264" cy="1110575"/>
      </dsp:txXfrm>
    </dsp:sp>
    <dsp:sp modelId="{474E6375-5D6A-4B7D-912F-83E5150BCB91}">
      <dsp:nvSpPr>
        <dsp:cNvPr id="0" name=""/>
        <dsp:cNvSpPr/>
      </dsp:nvSpPr>
      <dsp:spPr>
        <a:xfrm rot="16160256">
          <a:off x="4225488" y="1945935"/>
          <a:ext cx="427562" cy="6131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 rot="10800000">
        <a:off x="4290364" y="2132689"/>
        <a:ext cx="299293" cy="367870"/>
      </dsp:txXfrm>
    </dsp:sp>
    <dsp:sp modelId="{115E4FA4-A6B3-4388-87FE-DB26A212B4E9}">
      <dsp:nvSpPr>
        <dsp:cNvPr id="0" name=""/>
        <dsp:cNvSpPr/>
      </dsp:nvSpPr>
      <dsp:spPr>
        <a:xfrm>
          <a:off x="3061908" y="33796"/>
          <a:ext cx="2724266" cy="1803290"/>
        </a:xfrm>
        <a:prstGeom prst="ellipse">
          <a:avLst/>
        </a:prstGeom>
        <a:solidFill>
          <a:srgbClr val="000000"/>
        </a:solidFill>
        <a:ln w="381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solidFill>
                <a:srgbClr val="FFFF00"/>
              </a:solidFill>
            </a:rPr>
            <a:t>Contexto económico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3460868" y="297882"/>
        <a:ext cx="1926346" cy="1275118"/>
      </dsp:txXfrm>
    </dsp:sp>
    <dsp:sp modelId="{C57B837E-5808-4D8B-A16B-1ACC738CC7A9}">
      <dsp:nvSpPr>
        <dsp:cNvPr id="0" name=""/>
        <dsp:cNvSpPr/>
      </dsp:nvSpPr>
      <dsp:spPr>
        <a:xfrm rot="21534528">
          <a:off x="5773392" y="3093621"/>
          <a:ext cx="384944" cy="6131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5773402" y="3217345"/>
        <a:ext cx="269461" cy="367870"/>
      </dsp:txXfrm>
    </dsp:sp>
    <dsp:sp modelId="{ADE6F71B-E20A-43F9-951C-E7C8C57D5854}">
      <dsp:nvSpPr>
        <dsp:cNvPr id="0" name=""/>
        <dsp:cNvSpPr/>
      </dsp:nvSpPr>
      <dsp:spPr>
        <a:xfrm>
          <a:off x="6339354" y="2466633"/>
          <a:ext cx="2602869" cy="1803290"/>
        </a:xfrm>
        <a:prstGeom prst="ellipse">
          <a:avLst/>
        </a:prstGeom>
        <a:solidFill>
          <a:srgbClr val="000000"/>
        </a:solidFill>
        <a:ln w="381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400" b="1" kern="1200" dirty="0">
            <a:solidFill>
              <a:srgbClr val="FFFF0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solidFill>
                <a:srgbClr val="FFFF00"/>
              </a:solidFill>
            </a:rPr>
            <a:t>Contexto comercial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 dirty="0">
            <a:solidFill>
              <a:srgbClr val="FFFF00"/>
            </a:solidFill>
          </a:endParaRPr>
        </a:p>
      </dsp:txBody>
      <dsp:txXfrm>
        <a:off x="6720535" y="2730719"/>
        <a:ext cx="1840507" cy="1275118"/>
      </dsp:txXfrm>
    </dsp:sp>
    <dsp:sp modelId="{F30A03C0-04D6-4319-9D64-4268AFB1BF0F}">
      <dsp:nvSpPr>
        <dsp:cNvPr id="0" name=""/>
        <dsp:cNvSpPr/>
      </dsp:nvSpPr>
      <dsp:spPr>
        <a:xfrm rot="5400000">
          <a:off x="4230973" y="4313852"/>
          <a:ext cx="443796" cy="6131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4297543" y="4369907"/>
        <a:ext cx="310657" cy="367870"/>
      </dsp:txXfrm>
    </dsp:sp>
    <dsp:sp modelId="{5058A325-9A5A-4076-B085-5D0108CA59C1}">
      <dsp:nvSpPr>
        <dsp:cNvPr id="0" name=""/>
        <dsp:cNvSpPr/>
      </dsp:nvSpPr>
      <dsp:spPr>
        <a:xfrm>
          <a:off x="3185627" y="5051648"/>
          <a:ext cx="2534488" cy="1803290"/>
        </a:xfrm>
        <a:prstGeom prst="ellipse">
          <a:avLst/>
        </a:prstGeom>
        <a:solidFill>
          <a:srgbClr val="000000"/>
        </a:solidFill>
        <a:ln w="381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solidFill>
                <a:srgbClr val="FFFF00"/>
              </a:solidFill>
            </a:rPr>
            <a:t>Contexto Productivo</a:t>
          </a:r>
        </a:p>
      </dsp:txBody>
      <dsp:txXfrm>
        <a:off x="3556794" y="5315734"/>
        <a:ext cx="1792154" cy="1275118"/>
      </dsp:txXfrm>
    </dsp:sp>
    <dsp:sp modelId="{EE22421D-E388-4838-BCE8-5AE3508EABAC}">
      <dsp:nvSpPr>
        <dsp:cNvPr id="0" name=""/>
        <dsp:cNvSpPr/>
      </dsp:nvSpPr>
      <dsp:spPr>
        <a:xfrm rot="10773378">
          <a:off x="2750095" y="3134145"/>
          <a:ext cx="382735" cy="61311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 rot="10800000">
        <a:off x="2864913" y="3256324"/>
        <a:ext cx="267915" cy="367870"/>
      </dsp:txXfrm>
    </dsp:sp>
    <dsp:sp modelId="{8CCA7DF7-AE9D-43CE-B4BA-DF6376CF6600}">
      <dsp:nvSpPr>
        <dsp:cNvPr id="0" name=""/>
        <dsp:cNvSpPr/>
      </dsp:nvSpPr>
      <dsp:spPr>
        <a:xfrm>
          <a:off x="39737" y="2551734"/>
          <a:ext cx="2529908" cy="1803290"/>
        </a:xfrm>
        <a:prstGeom prst="ellipse">
          <a:avLst/>
        </a:prstGeom>
        <a:solidFill>
          <a:srgbClr val="000000"/>
        </a:solidFill>
        <a:ln w="381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solidFill>
                <a:srgbClr val="FFFF00"/>
              </a:solidFill>
            </a:rPr>
            <a:t>Contexto Ambiental</a:t>
          </a:r>
          <a:endParaRPr lang="es-ES" sz="2400" b="1" kern="1200" dirty="0">
            <a:solidFill>
              <a:srgbClr val="FFFF00"/>
            </a:solidFill>
          </a:endParaRPr>
        </a:p>
      </dsp:txBody>
      <dsp:txXfrm>
        <a:off x="410233" y="2815820"/>
        <a:ext cx="1788916" cy="1275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0.58974</cdr:x>
      <cdr:y>0.15357</cdr:y>
    </cdr:from>
    <cdr:to>
      <cdr:x>0.86325</cdr:x>
      <cdr:y>0.30358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968552" y="936104"/>
          <a:ext cx="23042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0.52137</cdr:x>
      <cdr:y>0.22445</cdr:y>
    </cdr:from>
    <cdr:to>
      <cdr:x>0.91453</cdr:x>
      <cdr:y>0.30714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4392488" y="1368152"/>
          <a:ext cx="3312368" cy="50405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2800" b="1">
              <a:solidFill>
                <a:schemeClr val="bg1"/>
              </a:solidFill>
            </a:rPr>
            <a:t>8.169 productores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C1DD9-AC43-41C5-9CC9-2476158D0F9D}" type="datetimeFigureOut">
              <a:rPr lang="es-AR" smtClean="0"/>
              <a:t>14/3/2019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F30A-E24C-427D-9B8A-98548E843A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17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F30A-E24C-427D-9B8A-98548E843A04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98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ES"/>
          </a:p>
        </p:txBody>
      </p:sp>
      <p:sp>
        <p:nvSpPr>
          <p:cNvPr id="201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2826ECC-AED7-4A25-9116-701EDF81E9C7}" type="slidenum">
              <a:rPr lang="es-AR" altLang="es-ES">
                <a:solidFill>
                  <a:srgbClr val="000000"/>
                </a:solidFill>
              </a:rPr>
              <a:pPr/>
              <a:t>17</a:t>
            </a:fld>
            <a:endParaRPr lang="es-AR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496CFC-4554-4F46-B63E-191F5649B32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651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801F79-15A8-469C-A9CF-812D4E4F31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8455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53AF6F-DD42-41D4-88DC-DE34929901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5954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8B06E5-2AAD-4DCE-91EF-0BAB2C7AF42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746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9511DA-3F4F-45F6-A2AB-A844F5821E1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197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5DAF44-3983-4F3E-86A4-DF72D843B3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230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F179C9-FEBA-4806-96F6-41FF912B24C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144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BB49E2-0E1E-4D7C-974D-7D02041712D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2911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DC8252-B70C-460C-ACA9-22CF6331F9F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15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22725D-06F2-4CD5-AE07-1BCBFB46A15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7757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FCF5D2-4841-460B-AF78-487EEC20C09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10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46D70C-1A43-4D8C-8B11-2CFA84B4CF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4362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4078CB-4578-484C-BAD7-66856D702C6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235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2A9368-92A9-4196-8749-637DFDAE9BA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4216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40DACD-EED5-41A7-B0A8-670FAF7730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3956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93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65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18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8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35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1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666FD3-CFAF-4585-BCB5-1432579A9F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4192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36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63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36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E65187-602E-473C-9D38-614ED2E290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7409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E165B4-DE1E-4757-A0AA-0A12E99A4E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5594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3DA49D-0618-43A8-87C4-8FA70EB1778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9254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85273F-3DBD-4BF9-BCB5-EE5E927EAC2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028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80C36E-CEE2-4BC1-8798-3C7226A6DA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6812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40C942-A2DC-4E98-9F07-33D23059BA0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136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BEA104-38ED-460A-9B37-0A45701CCE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36035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D5EFB9-12CD-4839-953A-58A705DB039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8379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B48E81-CE00-4B08-A058-124002D2521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9908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99516B-09F7-4976-8FE9-6AB23D455A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9575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6FE427-1BE1-42F8-871F-39A586EDBBB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4677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C0B7BC-5FBE-431E-A1AD-D6E9B09043E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240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C0544B-C7D7-4679-B1D1-BAFF8108464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9475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99B122-3DC8-468E-B8F8-75040F1A9E6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997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5970E7-B449-4040-85FF-3E157665DEA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150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484513-C8C9-4F38-BEFF-813A33ED8A9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096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4988FD-D5AC-436E-95D7-C0F90167D9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930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trike="noStrike" spc="6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26076-252A-433F-B1B4-0214D385D213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14/03/2019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cap="all" spc="6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5132A-8D53-4B65-8062-E5A723D6F402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5290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trike="noStrike" spc="6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0413B-9FC3-455D-A9AF-55C1A297D988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14/03/2019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cap="all" spc="6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38CA5-10B4-40CF-A833-7FB77C6BF0D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7530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E256-75B8-4096-8BD5-CA4F45132BE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3CAD3-D45F-49D7-84E1-5735A82F65A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1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strike="noStrike" spc="6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0F3523-B444-4C2F-B176-5F3E46C9344A}" type="datetimeFigureOut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14/03/2019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cap="all" spc="6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B35B3-B0C4-4EF1-BC68-4F6149EB608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327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oindustria.gob.ar/" TargetMode="Externa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1635"/>
            <a:ext cx="9192458" cy="6859635"/>
          </a:xfrm>
          <a:prstGeom prst="rect">
            <a:avLst/>
          </a:prstGeom>
          <a:solidFill>
            <a:srgbClr val="60CB35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AR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s-AR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s-AR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ACTIVIDAD PORCINA</a:t>
            </a:r>
          </a:p>
          <a:p>
            <a:pPr>
              <a:defRPr/>
            </a:pPr>
            <a:endParaRPr lang="es-AR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s-A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s-A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s-A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es-A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M.V</a:t>
            </a:r>
            <a:r>
              <a:rPr lang="es-A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Lucas </a:t>
            </a:r>
            <a:r>
              <a:rPr lang="es-A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Milanesio</a:t>
            </a:r>
            <a:endParaRPr lang="es-AR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Catedra de Producción Porcina</a:t>
            </a:r>
          </a:p>
          <a:p>
            <a:pPr algn="r">
              <a:defRPr/>
            </a:pPr>
            <a:r>
              <a:rPr lang="es-A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FAV</a:t>
            </a:r>
            <a:r>
              <a:rPr lang="es-A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- </a:t>
            </a:r>
            <a:r>
              <a:rPr lang="es-A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UNRC</a:t>
            </a:r>
            <a:endParaRPr lang="es-A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765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uario\Escritorio\LUCAS\FOTOS LOGOS\cerdo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099" y="4291971"/>
            <a:ext cx="2071670" cy="21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39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4502964-C1A6-4789-ADA0-010E60D34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21432"/>
              </p:ext>
            </p:extLst>
          </p:nvPr>
        </p:nvGraphicFramePr>
        <p:xfrm>
          <a:off x="18364" y="3800660"/>
          <a:ext cx="9125637" cy="2991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1124">
                  <a:extLst>
                    <a:ext uri="{9D8B030D-6E8A-4147-A177-3AD203B41FA5}">
                      <a16:colId xmlns:a16="http://schemas.microsoft.com/office/drawing/2014/main" val="3367709426"/>
                    </a:ext>
                  </a:extLst>
                </a:gridCol>
                <a:gridCol w="1706080">
                  <a:extLst>
                    <a:ext uri="{9D8B030D-6E8A-4147-A177-3AD203B41FA5}">
                      <a16:colId xmlns:a16="http://schemas.microsoft.com/office/drawing/2014/main" val="444215151"/>
                    </a:ext>
                  </a:extLst>
                </a:gridCol>
                <a:gridCol w="1570708">
                  <a:extLst>
                    <a:ext uri="{9D8B030D-6E8A-4147-A177-3AD203B41FA5}">
                      <a16:colId xmlns:a16="http://schemas.microsoft.com/office/drawing/2014/main" val="3168722493"/>
                    </a:ext>
                  </a:extLst>
                </a:gridCol>
                <a:gridCol w="1410453">
                  <a:extLst>
                    <a:ext uri="{9D8B030D-6E8A-4147-A177-3AD203B41FA5}">
                      <a16:colId xmlns:a16="http://schemas.microsoft.com/office/drawing/2014/main" val="3328944718"/>
                    </a:ext>
                  </a:extLst>
                </a:gridCol>
                <a:gridCol w="1270104">
                  <a:extLst>
                    <a:ext uri="{9D8B030D-6E8A-4147-A177-3AD203B41FA5}">
                      <a16:colId xmlns:a16="http://schemas.microsoft.com/office/drawing/2014/main" val="61664433"/>
                    </a:ext>
                  </a:extLst>
                </a:gridCol>
                <a:gridCol w="1687168">
                  <a:extLst>
                    <a:ext uri="{9D8B030D-6E8A-4147-A177-3AD203B41FA5}">
                      <a16:colId xmlns:a16="http://schemas.microsoft.com/office/drawing/2014/main" val="1223824628"/>
                    </a:ext>
                  </a:extLst>
                </a:gridCol>
              </a:tblGrid>
              <a:tr h="1196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PAIS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POBLACION</a:t>
                      </a:r>
                      <a:endParaRPr lang="es-A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(miles)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FAENADOS</a:t>
                      </a:r>
                      <a:endParaRPr lang="es-A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(miles)</a:t>
                      </a:r>
                      <a:endParaRPr lang="es-A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PROD. CARNE</a:t>
                      </a:r>
                      <a:endParaRPr lang="es-A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(miles de tn.)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PESO PROM. POR CANAL (kg)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TASA EXTR. ANUAL (%)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81789759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China 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474.044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679.960</a:t>
                      </a:r>
                      <a:endParaRPr lang="es-A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50.003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73.5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143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00763707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Brasil 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38.795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35.979</a:t>
                      </a:r>
                      <a:endParaRPr lang="es-A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3.464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96.3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92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30759236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Chile 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3.325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5.400</a:t>
                      </a:r>
                      <a:endParaRPr lang="es-A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540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100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162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67315471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R. Unido 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4.481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10.299</a:t>
                      </a:r>
                      <a:endParaRPr lang="es-A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825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80.1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229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68889362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Italia 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9.350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13.377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1.650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123.4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143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74236334"/>
                  </a:ext>
                </a:extLst>
              </a:tr>
              <a:tr h="300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Argentina 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 2.400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3.466 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350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88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144</a:t>
                      </a:r>
                      <a:endParaRPr lang="es-A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9372983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9797020-DE5B-4B50-92F9-F04B617AC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5" y="476672"/>
            <a:ext cx="903324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es-AR" altLang="es-A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POBLACION, SACRIFICADOS, PESO EN CANAL POR ANIMAL, PRODUCCION DE CARNE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es-AR" altLang="es-A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TASA DE EXTRACCION ANUAL DE CERDOS EN ALGUNOS PAISES. AÑO 2013.</a:t>
            </a:r>
            <a:endParaRPr kumimoji="0" lang="es-AR" altLang="es-A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</a:t>
            </a:r>
            <a:endParaRPr kumimoji="0" lang="es-AR" altLang="es-A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es-AR" altLang="es-A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es-AR" altLang="es-AR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INDICE DE PRODUCTIVIDAD</a:t>
            </a:r>
            <a:r>
              <a:rPr kumimoji="0" lang="es-AR" altLang="es-A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tasa de extracción; es la relación entre el número 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animales faenados sobre la existencia total de animales por 100.</a:t>
            </a: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lang="es-AR" altLang="es-A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factores que afectan este índice son:</a:t>
            </a: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r"/>
                <a:tab pos="2806700" algn="ctr"/>
                <a:tab pos="5611813" algn="r"/>
              </a:tabLst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Peso de faena</a:t>
            </a: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r"/>
                <a:tab pos="2806700" algn="ctr"/>
                <a:tab pos="5611813" algn="r"/>
              </a:tabLst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Aumento diario de peso vivo</a:t>
            </a: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r"/>
                <a:tab pos="2806700" algn="ctr"/>
                <a:tab pos="5611813" algn="r"/>
              </a:tabLst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Número de cerdos terminados/año/cerda</a:t>
            </a:r>
            <a:endParaRPr kumimoji="0" lang="es-AR" alt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539750" y="4508500"/>
            <a:ext cx="8064500" cy="1108075"/>
          </a:xfrm>
          <a:prstGeom prst="rect">
            <a:avLst/>
          </a:prstGeom>
          <a:solidFill>
            <a:srgbClr val="00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altLang="es-ES" sz="6600" b="1">
                <a:solidFill>
                  <a:srgbClr val="FFFFFF"/>
                </a:solidFill>
                <a:latin typeface="Arial" charset="0"/>
                <a:cs typeface="Arial" charset="0"/>
              </a:rPr>
              <a:t> Consumo interno  </a:t>
            </a:r>
          </a:p>
        </p:txBody>
      </p:sp>
    </p:spTree>
    <p:extLst>
      <p:ext uri="{BB962C8B-B14F-4D97-AF65-F5344CB8AC3E}">
        <p14:creationId xmlns:p14="http://schemas.microsoft.com/office/powerpoint/2010/main" val="33928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99"/>
            <a:ext cx="9144000" cy="689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04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6000" contrast="40000"/>
          </a:blip>
          <a:srcRect/>
          <a:stretch>
            <a:fillRect/>
          </a:stretch>
        </p:blipFill>
        <p:spPr bwMode="auto">
          <a:xfrm>
            <a:off x="228600" y="404813"/>
            <a:ext cx="8634413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30188" y="115888"/>
            <a:ext cx="8693150" cy="655320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DC9E1F"/>
              </a:buClr>
              <a:defRPr/>
            </a:pPr>
            <a:r>
              <a:rPr lang="es-AR" sz="2400" b="1" dirty="0">
                <a:solidFill>
                  <a:srgbClr val="FFFFFF"/>
                </a:solidFill>
              </a:rPr>
              <a:t>Consumo de carne porcina en el mercado interno consolidada pero muy por debajo de potencial de nuestros consumidores…….</a:t>
            </a:r>
          </a:p>
          <a:p>
            <a:pPr fontAlgn="auto">
              <a:buClr>
                <a:srgbClr val="DC9E1F"/>
              </a:buClr>
              <a:defRPr/>
            </a:pPr>
            <a:r>
              <a:rPr lang="es-AR" sz="2400" b="1" dirty="0">
                <a:solidFill>
                  <a:srgbClr val="FFFFFF"/>
                </a:solidFill>
              </a:rPr>
              <a:t>En junio el </a:t>
            </a:r>
            <a:r>
              <a:rPr lang="es-ES" sz="2400" b="1" dirty="0">
                <a:solidFill>
                  <a:srgbClr val="FFFFFF"/>
                </a:solidFill>
              </a:rPr>
              <a:t>consumo de carne bovina fue de 51 kilos por habitante y por año, uno de los niveles mas bajo de la historia. </a:t>
            </a:r>
            <a:r>
              <a:rPr lang="es-ES" sz="2000" b="1" dirty="0">
                <a:solidFill>
                  <a:srgbClr val="FFFFFF"/>
                </a:solidFill>
              </a:rPr>
              <a:t>Matías </a:t>
            </a:r>
            <a:r>
              <a:rPr lang="es-ES" sz="2000" b="1" dirty="0" err="1">
                <a:solidFill>
                  <a:srgbClr val="FFFFFF"/>
                </a:solidFill>
              </a:rPr>
              <a:t>Bodini</a:t>
            </a:r>
            <a:r>
              <a:rPr lang="es-ES" sz="2000" b="1" dirty="0">
                <a:solidFill>
                  <a:srgbClr val="FFFFFF"/>
                </a:solidFill>
              </a:rPr>
              <a:t>, </a:t>
            </a:r>
            <a:r>
              <a:rPr lang="es-ES" sz="2000" b="1" dirty="0" err="1">
                <a:solidFill>
                  <a:srgbClr val="FFFFFF"/>
                </a:solidFill>
              </a:rPr>
              <a:t>Area</a:t>
            </a:r>
            <a:r>
              <a:rPr lang="es-ES" sz="2000" b="1" dirty="0">
                <a:solidFill>
                  <a:srgbClr val="FFFFFF"/>
                </a:solidFill>
              </a:rPr>
              <a:t> de Ganadería de AACREA</a:t>
            </a:r>
            <a:r>
              <a:rPr lang="es-AR" sz="2000" b="1" dirty="0">
                <a:solidFill>
                  <a:srgbClr val="FFFFFF"/>
                </a:solidFill>
              </a:rPr>
              <a:t>.</a:t>
            </a:r>
          </a:p>
          <a:p>
            <a:pPr fontAlgn="auto">
              <a:buClr>
                <a:srgbClr val="DC9E1F"/>
              </a:buClr>
              <a:defRPr/>
            </a:pPr>
            <a:r>
              <a:rPr lang="es-AR" sz="2400" b="1" dirty="0">
                <a:solidFill>
                  <a:srgbClr val="FFFFFF"/>
                </a:solidFill>
              </a:rPr>
              <a:t>Carne Bovina con precio sostenido y demanda para el mercado externo. </a:t>
            </a:r>
          </a:p>
          <a:p>
            <a:pPr fontAlgn="auto">
              <a:buClr>
                <a:srgbClr val="DC9E1F"/>
              </a:buClr>
              <a:defRPr/>
            </a:pPr>
            <a:r>
              <a:rPr lang="es-AR" sz="2400" b="1" dirty="0">
                <a:solidFill>
                  <a:srgbClr val="FFFFFF"/>
                </a:solidFill>
              </a:rPr>
              <a:t>En el año 2015 se exportaron 210 mil </a:t>
            </a:r>
            <a:r>
              <a:rPr lang="es-AR" sz="2400" b="1" dirty="0" err="1">
                <a:solidFill>
                  <a:srgbClr val="FFFFFF"/>
                </a:solidFill>
              </a:rPr>
              <a:t>tn</a:t>
            </a:r>
            <a:r>
              <a:rPr lang="es-AR" sz="2400" b="1" dirty="0">
                <a:solidFill>
                  <a:srgbClr val="FFFFFF"/>
                </a:solidFill>
              </a:rPr>
              <a:t>.; en el año 2016 se </a:t>
            </a:r>
            <a:r>
              <a:rPr lang="es-AR" sz="2400" b="1" dirty="0" err="1">
                <a:solidFill>
                  <a:srgbClr val="FFFFFF"/>
                </a:solidFill>
              </a:rPr>
              <a:t>prevee</a:t>
            </a:r>
            <a:r>
              <a:rPr lang="es-AR" sz="2400" b="1" dirty="0">
                <a:solidFill>
                  <a:srgbClr val="FFFFFF"/>
                </a:solidFill>
              </a:rPr>
              <a:t> 250 mil </a:t>
            </a:r>
            <a:r>
              <a:rPr lang="es-AR" sz="2400" b="1" dirty="0" err="1">
                <a:solidFill>
                  <a:srgbClr val="FFFFFF"/>
                </a:solidFill>
              </a:rPr>
              <a:t>tn</a:t>
            </a:r>
            <a:r>
              <a:rPr lang="es-AR" sz="2400" b="1" dirty="0">
                <a:solidFill>
                  <a:srgbClr val="FFFFFF"/>
                </a:solidFill>
              </a:rPr>
              <a:t>.             </a:t>
            </a:r>
          </a:p>
          <a:p>
            <a:pPr fontAlgn="auto">
              <a:buClr>
                <a:srgbClr val="DC9E1F"/>
              </a:buClr>
              <a:defRPr/>
            </a:pPr>
            <a:r>
              <a:rPr lang="es-AR" sz="2400" b="1" dirty="0">
                <a:solidFill>
                  <a:srgbClr val="FFFFFF"/>
                </a:solidFill>
              </a:rPr>
              <a:t>En el año 2015 se volcó al mercado interno 60 kg de los 65 kg. consumidos, en el año  2016 se prevé consumo de 62 kg. de los cuales 56 mercado interno y 6 kg.   a exportación. </a:t>
            </a:r>
          </a:p>
          <a:p>
            <a:pPr fontAlgn="auto">
              <a:buClr>
                <a:srgbClr val="DC9E1F"/>
              </a:buClr>
              <a:defRPr/>
            </a:pPr>
            <a:r>
              <a:rPr lang="es-AR" sz="2400" b="1" dirty="0">
                <a:solidFill>
                  <a:srgbClr val="FFFFFF"/>
                </a:solidFill>
              </a:rPr>
              <a:t>Exportaciones proyectadas de carne Bovina al 2020 1.5 millones de toneladas      (China – Rusia).</a:t>
            </a:r>
          </a:p>
          <a:p>
            <a:pPr marL="0" indent="0" fontAlgn="auto">
              <a:buClr>
                <a:srgbClr val="DC9E1F"/>
              </a:buClr>
              <a:buFont typeface="Arial" pitchFamily="34" charset="0"/>
              <a:buNone/>
              <a:defRPr/>
            </a:pPr>
            <a:r>
              <a:rPr lang="es-AR" sz="2000" b="1" i="1" dirty="0">
                <a:solidFill>
                  <a:srgbClr val="00FF00"/>
                </a:solidFill>
              </a:rPr>
              <a:t>Fuente: </a:t>
            </a:r>
            <a:r>
              <a:rPr lang="es-AR" sz="2000" b="1" i="1" dirty="0" err="1">
                <a:solidFill>
                  <a:srgbClr val="00FF00"/>
                </a:solidFill>
              </a:rPr>
              <a:t>Staff</a:t>
            </a:r>
            <a:r>
              <a:rPr lang="es-AR" sz="2000" b="1" i="1" dirty="0">
                <a:solidFill>
                  <a:srgbClr val="00FF00"/>
                </a:solidFill>
              </a:rPr>
              <a:t> Económico AAPP. Revista mayo 2016.</a:t>
            </a:r>
            <a:endParaRPr lang="es-AR" sz="2800" b="1" dirty="0">
              <a:solidFill>
                <a:srgbClr val="FFFFFF"/>
              </a:solidFill>
            </a:endParaRPr>
          </a:p>
          <a:p>
            <a:pPr fontAlgn="auto">
              <a:buClr>
                <a:srgbClr val="DC9E1F"/>
              </a:buClr>
              <a:defRPr/>
            </a:pPr>
            <a:endParaRPr lang="es-AR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96975" y="1700213"/>
          <a:ext cx="6683375" cy="292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398">
                <a:tc rowSpan="2">
                  <a:txBody>
                    <a:bodyPr/>
                    <a:lstStyle/>
                    <a:p>
                      <a:r>
                        <a:rPr lang="es-AR" sz="2400" dirty="0">
                          <a:solidFill>
                            <a:schemeClr val="bg1"/>
                          </a:solidFill>
                        </a:rPr>
                        <a:t>Consumos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AR" sz="2400" dirty="0">
                          <a:solidFill>
                            <a:schemeClr val="bg1"/>
                          </a:solidFill>
                        </a:rPr>
                        <a:t>Kg./hab./año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AR" sz="2400" dirty="0">
                          <a:solidFill>
                            <a:schemeClr val="bg1"/>
                          </a:solidFill>
                        </a:rPr>
                        <a:t>Cerdos/consumidos/día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98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b="1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400" b="1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86"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bg1"/>
                          </a:solidFill>
                        </a:rPr>
                        <a:t>Bovino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 marL="91456" marR="91456" marT="45736" marB="45736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91456" marR="91456" marT="45736" marB="45736">
                    <a:solidFill>
                      <a:srgbClr val="0033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AR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AR" sz="2800" b="1" dirty="0">
                          <a:solidFill>
                            <a:schemeClr val="tx1"/>
                          </a:solidFill>
                        </a:rPr>
                        <a:t>279</a:t>
                      </a:r>
                    </a:p>
                  </a:txBody>
                  <a:tcPr marL="91456" marR="91456" marT="45736" marB="45736">
                    <a:solidFill>
                      <a:srgbClr val="0000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AR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AR" sz="2800" b="1" dirty="0">
                          <a:solidFill>
                            <a:schemeClr val="tx1"/>
                          </a:solidFill>
                        </a:rPr>
                        <a:t>620</a:t>
                      </a:r>
                    </a:p>
                  </a:txBody>
                  <a:tcPr marL="91456" marR="91456" marT="45736" marB="45736"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86"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bg1"/>
                          </a:solidFill>
                        </a:rPr>
                        <a:t>Aves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91456" marR="91456" marT="45736" marB="45736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91456" marR="91456" marT="45736" marB="45736">
                    <a:solidFill>
                      <a:srgbClr val="0033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386"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bg1"/>
                          </a:solidFill>
                        </a:rPr>
                        <a:t>Cerdos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56" marR="91456" marT="45736" marB="45736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91456" marR="91456" marT="45736" marB="45736">
                    <a:solidFill>
                      <a:srgbClr val="0033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98">
                <a:tc gridSpan="5">
                  <a:txBody>
                    <a:bodyPr/>
                    <a:lstStyle/>
                    <a:p>
                      <a:r>
                        <a:rPr lang="es-AR" sz="2400" b="1" dirty="0">
                          <a:solidFill>
                            <a:schemeClr val="bg1"/>
                          </a:solidFill>
                        </a:rPr>
                        <a:t>Fuente: www.lavoz.com.ar</a:t>
                      </a:r>
                      <a:r>
                        <a:rPr lang="es-AR" sz="2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AR" sz="2400" b="1" dirty="0">
                          <a:solidFill>
                            <a:schemeClr val="bg1"/>
                          </a:solidFill>
                        </a:rPr>
                        <a:t>Sep. 2015.</a:t>
                      </a:r>
                    </a:p>
                  </a:txBody>
                  <a:tcPr marL="91456" marR="91456" marT="45736" marB="45736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AR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2000" contrast="48000"/>
          </a:blip>
          <a:srcRect/>
          <a:stretch>
            <a:fillRect/>
          </a:stretch>
        </p:blipFill>
        <p:spPr bwMode="auto">
          <a:xfrm>
            <a:off x="312738" y="620713"/>
            <a:ext cx="84677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1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1143000"/>
          </a:xfrm>
        </p:spPr>
        <p:txBody>
          <a:bodyPr/>
          <a:lstStyle/>
          <a:p>
            <a:r>
              <a:rPr lang="es-AR" dirty="0">
                <a:solidFill>
                  <a:srgbClr val="FF0000"/>
                </a:solidFill>
              </a:rPr>
              <a:t>Importaciones!!!!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9246106" cy="686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60CB35"/>
                </a:solidFill>
              </a:rPr>
              <a:t>Exportaciones</a:t>
            </a:r>
            <a:endParaRPr lang="es-ES" dirty="0">
              <a:solidFill>
                <a:srgbClr val="60CB35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otos de ma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60552" cy="68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392479" y="65533"/>
            <a:ext cx="2529908" cy="1803290"/>
            <a:chOff x="39737" y="2551734"/>
            <a:chExt cx="2529908" cy="1803290"/>
          </a:xfrm>
        </p:grpSpPr>
        <p:sp>
          <p:nvSpPr>
            <p:cNvPr id="5" name="4 Elipse"/>
            <p:cNvSpPr/>
            <p:nvPr/>
          </p:nvSpPr>
          <p:spPr>
            <a:xfrm>
              <a:off x="39737" y="2551734"/>
              <a:ext cx="2529908" cy="180329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410233" y="2815820"/>
              <a:ext cx="1788916" cy="1275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>
                  <a:solidFill>
                    <a:srgbClr val="FFFF00"/>
                  </a:solidFill>
                </a:rPr>
                <a:t>Contexto Ambiental</a:t>
              </a:r>
              <a:endParaRPr lang="es-ES" sz="2400" b="1" kern="1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4" y="1868823"/>
            <a:ext cx="8516937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"/>
            <a:ext cx="9144000" cy="682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 CuadroTexto"/>
          <p:cNvSpPr txBox="1">
            <a:spLocks noChangeArrowheads="1"/>
          </p:cNvSpPr>
          <p:nvPr/>
        </p:nvSpPr>
        <p:spPr bwMode="auto">
          <a:xfrm>
            <a:off x="323528" y="116632"/>
            <a:ext cx="8607425" cy="46085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AR" altLang="es-ES" sz="2400" b="1" dirty="0">
                <a:solidFill>
                  <a:srgbClr val="FFFFFF"/>
                </a:solidFill>
                <a:latin typeface="Calibri" pitchFamily="34" charset="0"/>
              </a:rPr>
              <a:t>Argentina  es el 3° exportador mundial de poroto de soja, el 3° </a:t>
            </a:r>
          </a:p>
          <a:p>
            <a:r>
              <a:rPr lang="es-AR" altLang="es-ES" sz="2400" b="1" dirty="0">
                <a:solidFill>
                  <a:srgbClr val="FFFFFF"/>
                </a:solidFill>
                <a:latin typeface="Calibri" pitchFamily="34" charset="0"/>
              </a:rPr>
              <a:t>exportador de maíz, el segundo exportador de sorgo, el primer</a:t>
            </a:r>
          </a:p>
          <a:p>
            <a:r>
              <a:rPr lang="es-AR" altLang="es-ES" sz="2400" b="1" dirty="0">
                <a:solidFill>
                  <a:srgbClr val="FFFFFF"/>
                </a:solidFill>
                <a:latin typeface="Calibri" pitchFamily="34" charset="0"/>
              </a:rPr>
              <a:t> exportador de cebada.</a:t>
            </a:r>
          </a:p>
          <a:p>
            <a:endParaRPr lang="es-AR" altLang="es-ES" sz="2400" b="1" dirty="0"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es-AR" altLang="es-ES" b="1" dirty="0">
                <a:solidFill>
                  <a:srgbClr val="FFFFFF"/>
                </a:solidFill>
                <a:latin typeface="Calibri" pitchFamily="34" charset="0"/>
              </a:rPr>
              <a:t>F. </a:t>
            </a:r>
            <a:r>
              <a:rPr lang="es-AR" altLang="es-ES" b="1" dirty="0" err="1">
                <a:solidFill>
                  <a:srgbClr val="FFFFFF"/>
                </a:solidFill>
                <a:latin typeface="Calibri" pitchFamily="34" charset="0"/>
              </a:rPr>
              <a:t>Villella</a:t>
            </a:r>
            <a:r>
              <a:rPr lang="es-AR" altLang="es-ES" b="1" dirty="0">
                <a:solidFill>
                  <a:srgbClr val="FFFFFF"/>
                </a:solidFill>
                <a:latin typeface="Calibri" pitchFamily="34" charset="0"/>
              </a:rPr>
              <a:t>. UBA. 2014</a:t>
            </a:r>
          </a:p>
          <a:p>
            <a:endParaRPr lang="es-AR" altLang="es-ES" b="1" dirty="0">
              <a:solidFill>
                <a:srgbClr val="FFFFFF"/>
              </a:solidFill>
              <a:latin typeface="Calibri" pitchFamily="34" charset="0"/>
            </a:endParaRPr>
          </a:p>
          <a:p>
            <a:endParaRPr lang="es-AR" altLang="es-ES" b="1" dirty="0"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es-AR" altLang="es-ES" sz="2800" b="1" dirty="0">
                <a:solidFill>
                  <a:srgbClr val="FFFF00"/>
                </a:solidFill>
                <a:latin typeface="Calibri" pitchFamily="34" charset="0"/>
              </a:rPr>
              <a:t>Exporta 8.390 </a:t>
            </a:r>
            <a:r>
              <a:rPr lang="es-AR" altLang="es-ES" sz="2800" b="1" dirty="0" err="1">
                <a:solidFill>
                  <a:srgbClr val="FFFF00"/>
                </a:solidFill>
                <a:latin typeface="Calibri" pitchFamily="34" charset="0"/>
              </a:rPr>
              <a:t>tn</a:t>
            </a:r>
            <a:r>
              <a:rPr lang="es-AR" altLang="es-ES" sz="2800" b="1" dirty="0">
                <a:solidFill>
                  <a:srgbClr val="FFFF00"/>
                </a:solidFill>
                <a:latin typeface="Calibri" pitchFamily="34" charset="0"/>
              </a:rPr>
              <a:t> de carne de cerdo lo que representa el</a:t>
            </a:r>
          </a:p>
          <a:p>
            <a:r>
              <a:rPr lang="es-AR" altLang="es-ES" sz="2800" b="1" dirty="0">
                <a:solidFill>
                  <a:srgbClr val="FFFF00"/>
                </a:solidFill>
                <a:latin typeface="Calibri" pitchFamily="34" charset="0"/>
              </a:rPr>
              <a:t> 0.12 % de la carne de cerdo que se comercializa entre </a:t>
            </a:r>
          </a:p>
          <a:p>
            <a:r>
              <a:rPr lang="es-AR" altLang="es-ES" sz="2800" b="1" dirty="0">
                <a:solidFill>
                  <a:srgbClr val="FFFF00"/>
                </a:solidFill>
                <a:latin typeface="Calibri" pitchFamily="34" charset="0"/>
              </a:rPr>
              <a:t>países a nivel mundial….</a:t>
            </a:r>
            <a:r>
              <a:rPr lang="es-AR" altLang="es-ES" sz="2800" b="1" dirty="0">
                <a:solidFill>
                  <a:srgbClr val="FFFF00"/>
                </a:solidFill>
              </a:rPr>
              <a:t> </a:t>
            </a:r>
          </a:p>
          <a:p>
            <a:endParaRPr lang="es-AR" altLang="es-ES" sz="1400" b="1" dirty="0">
              <a:solidFill>
                <a:srgbClr val="FFFF00"/>
              </a:solidFill>
            </a:endParaRPr>
          </a:p>
          <a:p>
            <a:r>
              <a:rPr lang="es-AR" altLang="es-ES" sz="1400" b="1" dirty="0">
                <a:solidFill>
                  <a:srgbClr val="FFFF00"/>
                </a:solidFill>
              </a:rPr>
              <a:t>Fuente: </a:t>
            </a:r>
            <a:r>
              <a:rPr lang="es-AR" altLang="es-ES" sz="1400" b="1" dirty="0" err="1">
                <a:solidFill>
                  <a:srgbClr val="FFFF00"/>
                </a:solidFill>
              </a:rPr>
              <a:t>www</a:t>
            </a:r>
            <a:r>
              <a:rPr lang="es-AR" altLang="es-ES" sz="1400" b="1" dirty="0">
                <a:solidFill>
                  <a:srgbClr val="FFFF00"/>
                </a:solidFill>
              </a:rPr>
              <a:t>. Anuario </a:t>
            </a:r>
            <a:r>
              <a:rPr lang="es-AR" altLang="es-ES" sz="1400" b="1" dirty="0" err="1">
                <a:solidFill>
                  <a:srgbClr val="FFFF00"/>
                </a:solidFill>
              </a:rPr>
              <a:t>BCR</a:t>
            </a:r>
            <a:r>
              <a:rPr lang="es-AR" altLang="es-ES" sz="1400" b="1" dirty="0">
                <a:solidFill>
                  <a:srgbClr val="FFFF00"/>
                </a:solidFill>
              </a:rPr>
              <a:t>. </a:t>
            </a:r>
            <a:r>
              <a:rPr lang="es-AR" altLang="es-ES" sz="1400" b="1" dirty="0" err="1">
                <a:solidFill>
                  <a:srgbClr val="FFFF00"/>
                </a:solidFill>
              </a:rPr>
              <a:t>MAGPYA</a:t>
            </a:r>
            <a:r>
              <a:rPr lang="es-AR" altLang="es-ES" sz="1400" b="1" dirty="0">
                <a:solidFill>
                  <a:srgbClr val="FFFF00"/>
                </a:solidFill>
              </a:rPr>
              <a:t>: 2014</a:t>
            </a:r>
            <a:endParaRPr lang="es-AR" altLang="es-E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AutoShape 2" descr="Resultado de imagen para fotos de descarga de gr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91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erda y camada ARCO afuera MB Carnerillo Dic 2005 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6444208" y="260648"/>
            <a:ext cx="2534488" cy="1803290"/>
            <a:chOff x="3185627" y="5051648"/>
            <a:chExt cx="2534488" cy="1803290"/>
          </a:xfrm>
        </p:grpSpPr>
        <p:sp>
          <p:nvSpPr>
            <p:cNvPr id="3" name="2 Elipse"/>
            <p:cNvSpPr/>
            <p:nvPr/>
          </p:nvSpPr>
          <p:spPr>
            <a:xfrm>
              <a:off x="3185627" y="5051648"/>
              <a:ext cx="2534488" cy="180329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ipse 4"/>
            <p:cNvSpPr/>
            <p:nvPr/>
          </p:nvSpPr>
          <p:spPr>
            <a:xfrm>
              <a:off x="3556794" y="5315734"/>
              <a:ext cx="1792154" cy="1275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>
                  <a:solidFill>
                    <a:srgbClr val="FFFF00"/>
                  </a:solidFill>
                </a:rPr>
                <a:t>Contexto Productivo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478088"/>
            <a:ext cx="85296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8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8890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629812"/>
              </p:ext>
            </p:extLst>
          </p:nvPr>
        </p:nvGraphicFramePr>
        <p:xfrm>
          <a:off x="6228183" y="260351"/>
          <a:ext cx="2592289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772920"/>
              </p:ext>
            </p:extLst>
          </p:nvPr>
        </p:nvGraphicFramePr>
        <p:xfrm>
          <a:off x="251520" y="260350"/>
          <a:ext cx="2952328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586069"/>
              </p:ext>
            </p:extLst>
          </p:nvPr>
        </p:nvGraphicFramePr>
        <p:xfrm>
          <a:off x="3347864" y="303213"/>
          <a:ext cx="2736305" cy="623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70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15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3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696351760"/>
              </p:ext>
            </p:extLst>
          </p:nvPr>
        </p:nvGraphicFramePr>
        <p:xfrm>
          <a:off x="123152" y="0"/>
          <a:ext cx="89422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104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850" y="260351"/>
            <a:ext cx="8177240" cy="6683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s-ES" sz="2000" b="1">
                <a:solidFill>
                  <a:prstClr val="black"/>
                </a:solidFill>
              </a:rPr>
              <a:t>Cantidad  de  productores según estrato productivo.</a:t>
            </a:r>
            <a:br>
              <a:rPr lang="es-ES" sz="2000" b="1">
                <a:solidFill>
                  <a:prstClr val="black"/>
                </a:solidFill>
              </a:rPr>
            </a:br>
            <a:r>
              <a:rPr lang="es-ES" sz="2000" b="1">
                <a:solidFill>
                  <a:prstClr val="black"/>
                </a:solidFill>
              </a:rPr>
              <a:t>Fuente anuario GITEP 2008.</a:t>
            </a: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/>
        </p:nvGraphicFramePr>
        <p:xfrm>
          <a:off x="357158" y="1071546"/>
          <a:ext cx="846299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50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8E68717-B624-42BC-BE05-22D5EB4A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57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EXISTENCIA DE CERDOS EN ARGENTINA, (en cabezas).</a:t>
            </a:r>
            <a:endParaRPr kumimoji="0" lang="es-AR" altLang="es-A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Fuente: </a:t>
            </a:r>
            <a:r>
              <a:rPr kumimoji="0" lang="es-AR" altLang="es-A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http://www.agroindustria.gob.ar/</a:t>
            </a:r>
            <a:r>
              <a:rPr kumimoji="0" lang="es-AR" altLang="es-A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Ministerio de A.G. y P. de la Nación. Febrero 2016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C4B5692-C4FA-4E76-B742-83BF2EE2E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6429"/>
              </p:ext>
            </p:extLst>
          </p:nvPr>
        </p:nvGraphicFramePr>
        <p:xfrm>
          <a:off x="539552" y="1340768"/>
          <a:ext cx="7992887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157">
                  <a:extLst>
                    <a:ext uri="{9D8B030D-6E8A-4147-A177-3AD203B41FA5}">
                      <a16:colId xmlns:a16="http://schemas.microsoft.com/office/drawing/2014/main" val="1994094699"/>
                    </a:ext>
                  </a:extLst>
                </a:gridCol>
                <a:gridCol w="4285730">
                  <a:extLst>
                    <a:ext uri="{9D8B030D-6E8A-4147-A177-3AD203B41FA5}">
                      <a16:colId xmlns:a16="http://schemas.microsoft.com/office/drawing/2014/main" val="115827144"/>
                    </a:ext>
                  </a:extLst>
                </a:gridCol>
              </a:tblGrid>
              <a:tr h="1073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PROVINCIA</a:t>
                      </a:r>
                      <a:endParaRPr lang="es-A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8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 </a:t>
                      </a:r>
                      <a:endParaRPr lang="es-A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2014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02682167"/>
                  </a:ext>
                </a:extLst>
              </a:tr>
              <a:tr h="422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BUENOS AIRES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1.178.685  (25.12 %)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04060455"/>
                  </a:ext>
                </a:extLst>
              </a:tr>
              <a:tr h="422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CORDOBA</a:t>
                      </a:r>
                      <a:endParaRPr lang="es-A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1.098.177 (23.40 %)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23632584"/>
                  </a:ext>
                </a:extLst>
              </a:tr>
              <a:tr h="422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SANTA FE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711.011  (15.15 %)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79871402"/>
                  </a:ext>
                </a:extLst>
              </a:tr>
              <a:tr h="71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              SUB TOTAL</a:t>
                      </a:r>
                      <a:endParaRPr lang="es-AR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2.987.873   (63.67 %)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11275140"/>
                  </a:ext>
                </a:extLst>
              </a:tr>
              <a:tr h="422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Misiones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57.202 (1.22%)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8443625"/>
                  </a:ext>
                </a:extLst>
              </a:tr>
              <a:tr h="422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Santiago del Estero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92.925 (1.98%)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81705695"/>
                  </a:ext>
                </a:extLst>
              </a:tr>
              <a:tr h="422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Chaco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257.849 (5.5%)</a:t>
                      </a:r>
                      <a:endParaRPr lang="es-A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84847889"/>
                  </a:ext>
                </a:extLst>
              </a:tr>
              <a:tr h="715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AR" sz="1200">
                          <a:effectLst/>
                        </a:rPr>
                        <a:t>             TOTAL PAIS</a:t>
                      </a:r>
                      <a:endParaRPr lang="es-AR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4.692.103  (100 %)</a:t>
                      </a:r>
                      <a:endParaRPr lang="es-A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5419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7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530225"/>
            <a:ext cx="8208963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7163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20680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AR" sz="3200" b="1" dirty="0"/>
            </a:br>
            <a:r>
              <a:rPr lang="es-AR" sz="1800" b="1" dirty="0"/>
              <a:t>Participación en la entrega de animales para faena por estrato productivo.</a:t>
            </a: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br>
              <a:rPr lang="es-AR" sz="1800" b="1" dirty="0"/>
            </a:br>
            <a:r>
              <a:rPr lang="es-AR" sz="1800" b="1" dirty="0"/>
              <a:t>Fuente: AAPP. En base a datos de la Dirección Nacional de Fiscalización y Matriculación. MAGPYA.</a:t>
            </a:r>
            <a:br>
              <a:rPr lang="es-AR" sz="1800" b="1" dirty="0"/>
            </a:br>
            <a:r>
              <a:rPr lang="es-AR" sz="1800" b="1" dirty="0"/>
              <a:t>Año 2015.</a:t>
            </a:r>
            <a:br>
              <a:rPr lang="es-AR" sz="2400" b="1" dirty="0"/>
            </a:br>
            <a:br>
              <a:rPr lang="es-AR" sz="2400" b="1" dirty="0"/>
            </a:br>
            <a:endParaRPr lang="es-AR" sz="2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965877"/>
              </p:ext>
            </p:extLst>
          </p:nvPr>
        </p:nvGraphicFramePr>
        <p:xfrm>
          <a:off x="179512" y="1196752"/>
          <a:ext cx="8487715" cy="352839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196">
                <a:tc rowSpan="2"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% de participación en la entrega de animales</a:t>
                      </a:r>
                      <a:endParaRPr lang="es-A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Cantidad</a:t>
                      </a:r>
                      <a:r>
                        <a:rPr lang="es-AR" sz="1800" baseline="0" dirty="0"/>
                        <a:t> de productores</a:t>
                      </a:r>
                      <a:endParaRPr lang="es-A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927">
                <a:tc vMerge="1">
                  <a:txBody>
                    <a:bodyPr/>
                    <a:lstStyle/>
                    <a:p>
                      <a:pPr algn="ctr"/>
                      <a:endParaRPr lang="es-AR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Cantidad</a:t>
                      </a:r>
                      <a:endParaRPr lang="es-A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%</a:t>
                      </a:r>
                      <a:r>
                        <a:rPr lang="es-AR" sz="1800" baseline="0" dirty="0"/>
                        <a:t> del total de productores</a:t>
                      </a:r>
                      <a:endParaRPr lang="es-AR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714" marB="45714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090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90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1.118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1.129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26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26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090">
                <a:tc>
                  <a:txBody>
                    <a:bodyPr/>
                    <a:lstStyle/>
                    <a:p>
                      <a:pPr algn="ctr"/>
                      <a:r>
                        <a:rPr lang="es-AR" sz="2800" baseline="0" dirty="0"/>
                        <a:t>10</a:t>
                      </a:r>
                      <a:endParaRPr lang="es-AR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3.214</a:t>
                      </a:r>
                      <a:endParaRPr lang="es-AR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3.441</a:t>
                      </a:r>
                      <a:endParaRPr lang="es-AR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74</a:t>
                      </a:r>
                      <a:endParaRPr lang="es-AR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74</a:t>
                      </a:r>
                      <a:endParaRPr lang="es-AR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090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100 %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/>
                        <a:t>4.332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4.660</a:t>
                      </a:r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 gridSpan="2">
                  <a:txBody>
                    <a:bodyPr/>
                    <a:lstStyle/>
                    <a:p>
                      <a:pPr algn="ctr"/>
                      <a:endParaRPr lang="es-A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3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UCAS\Desktop\DATOS BOSSIO\FOTOS\IMG_20160928_15371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755650" y="1268413"/>
            <a:ext cx="7900988" cy="48323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AR" sz="2800" b="1" dirty="0">
                <a:latin typeface="Arial Narrow" pitchFamily="34" charset="0"/>
              </a:rPr>
              <a:t>Aumento del precio del maíz….</a:t>
            </a:r>
          </a:p>
          <a:p>
            <a:endParaRPr lang="es-AR" sz="2800" b="1" dirty="0">
              <a:latin typeface="Arial Narrow" pitchFamily="34" charset="0"/>
            </a:endParaRPr>
          </a:p>
          <a:p>
            <a:r>
              <a:rPr lang="es-AR" sz="2800" b="1" dirty="0">
                <a:latin typeface="Arial Narrow" pitchFamily="34" charset="0"/>
              </a:rPr>
              <a:t>Aumento de la soja……</a:t>
            </a:r>
          </a:p>
          <a:p>
            <a:endParaRPr lang="es-AR" sz="2800" b="1" dirty="0">
              <a:latin typeface="Arial Narrow" pitchFamily="34" charset="0"/>
            </a:endParaRPr>
          </a:p>
          <a:p>
            <a:r>
              <a:rPr lang="es-AR" sz="2800" b="1" dirty="0">
                <a:latin typeface="Arial Narrow" pitchFamily="34" charset="0"/>
              </a:rPr>
              <a:t>Fuerte devaluación…….</a:t>
            </a:r>
          </a:p>
          <a:p>
            <a:endParaRPr lang="es-AR" sz="2800" b="1" dirty="0">
              <a:latin typeface="Arial Narrow" pitchFamily="34" charset="0"/>
            </a:endParaRPr>
          </a:p>
          <a:p>
            <a:r>
              <a:rPr lang="es-AR" sz="2800" b="1" dirty="0">
                <a:latin typeface="Arial Narrow" pitchFamily="34" charset="0"/>
              </a:rPr>
              <a:t>Aumento del 80 % de los costos de producción…</a:t>
            </a:r>
          </a:p>
          <a:p>
            <a:endParaRPr lang="es-AR" sz="2800" b="1" dirty="0">
              <a:latin typeface="Arial Narrow" pitchFamily="34" charset="0"/>
            </a:endParaRPr>
          </a:p>
          <a:p>
            <a:r>
              <a:rPr lang="es-AR" sz="2800" b="1" dirty="0">
                <a:latin typeface="Arial Narrow" pitchFamily="34" charset="0"/>
              </a:rPr>
              <a:t>Flexibilización de las importaciones….</a:t>
            </a:r>
          </a:p>
          <a:p>
            <a:endParaRPr lang="es-AR" sz="2800" b="1" dirty="0">
              <a:latin typeface="Arial Narrow" pitchFamily="34" charset="0"/>
            </a:endParaRPr>
          </a:p>
          <a:p>
            <a:r>
              <a:rPr lang="es-AR" sz="2800" b="1" dirty="0">
                <a:latin typeface="Arial Narrow" pitchFamily="34" charset="0"/>
              </a:rPr>
              <a:t>Baja del poder adquisitivo.. baja del consumo….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6385380" y="366768"/>
            <a:ext cx="2724266" cy="1803290"/>
            <a:chOff x="3061908" y="33796"/>
            <a:chExt cx="2724266" cy="1803290"/>
          </a:xfrm>
        </p:grpSpPr>
        <p:sp>
          <p:nvSpPr>
            <p:cNvPr id="6" name="5 Elipse"/>
            <p:cNvSpPr/>
            <p:nvPr/>
          </p:nvSpPr>
          <p:spPr>
            <a:xfrm>
              <a:off x="3061908" y="33796"/>
              <a:ext cx="2724266" cy="180329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3460868" y="297882"/>
              <a:ext cx="1926346" cy="1275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>
                  <a:solidFill>
                    <a:srgbClr val="FFFF00"/>
                  </a:solidFill>
                </a:rPr>
                <a:t>Contexto económico</a:t>
              </a:r>
              <a:endParaRPr lang="es-ES" sz="24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9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99392"/>
            <a:ext cx="882574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93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4463" y="192088"/>
            <a:ext cx="8856662" cy="64817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</a:rPr>
              <a:t>El cerdo por su capacidad genética es un eficiente transformador del grano en carne…</a:t>
            </a:r>
          </a:p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</a:rPr>
              <a:t>Argentina destina solamente un  </a:t>
            </a:r>
            <a:r>
              <a:rPr lang="es-ES" sz="1600" b="1" i="1" dirty="0">
                <a:solidFill>
                  <a:schemeClr val="bg1"/>
                </a:solidFill>
              </a:rPr>
              <a:t>6 % de su maíz </a:t>
            </a:r>
            <a:r>
              <a:rPr lang="es-ES" sz="1600" b="1" dirty="0">
                <a:solidFill>
                  <a:schemeClr val="bg1"/>
                </a:solidFill>
              </a:rPr>
              <a:t>a transformarlo en carne porcina…destina en promedio </a:t>
            </a:r>
            <a:r>
              <a:rPr lang="es-ES" sz="1600" b="1" i="1" dirty="0">
                <a:solidFill>
                  <a:schemeClr val="bg1"/>
                </a:solidFill>
              </a:rPr>
              <a:t>el 2 % de la producción de maíz, soja, cebada y sorgo</a:t>
            </a:r>
            <a:r>
              <a:rPr lang="es-ES" sz="1600" b="1" dirty="0">
                <a:solidFill>
                  <a:schemeClr val="bg1"/>
                </a:solidFill>
              </a:rPr>
              <a:t> a la  transformación de carne de cerdo.</a:t>
            </a:r>
          </a:p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</a:rPr>
              <a:t>En relación al consumo de maíz se pasara de las 1.400 mil </a:t>
            </a:r>
            <a:r>
              <a:rPr lang="es-ES" sz="1600" b="1" dirty="0" err="1">
                <a:solidFill>
                  <a:schemeClr val="bg1"/>
                </a:solidFill>
              </a:rPr>
              <a:t>tn</a:t>
            </a:r>
            <a:r>
              <a:rPr lang="es-ES" sz="1600" b="1" dirty="0">
                <a:solidFill>
                  <a:schemeClr val="bg1"/>
                </a:solidFill>
              </a:rPr>
              <a:t>. consumidas en la actualidad a 2.400 mil </a:t>
            </a:r>
            <a:r>
              <a:rPr lang="es-ES" sz="1600" b="1" dirty="0" err="1">
                <a:solidFill>
                  <a:schemeClr val="bg1"/>
                </a:solidFill>
              </a:rPr>
              <a:t>tn</a:t>
            </a:r>
            <a:r>
              <a:rPr lang="es-ES" sz="1600" b="1" dirty="0">
                <a:solidFill>
                  <a:schemeClr val="bg1"/>
                </a:solidFill>
              </a:rPr>
              <a:t>. en el año 2025.  En el caso de la soja de las casi 500 mil </a:t>
            </a:r>
            <a:r>
              <a:rPr lang="es-ES" sz="1600" b="1" dirty="0" err="1">
                <a:solidFill>
                  <a:schemeClr val="bg1"/>
                </a:solidFill>
              </a:rPr>
              <a:t>tn</a:t>
            </a:r>
            <a:r>
              <a:rPr lang="es-ES" sz="1600" b="1" dirty="0">
                <a:solidFill>
                  <a:schemeClr val="bg1"/>
                </a:solidFill>
              </a:rPr>
              <a:t>. actuales a 800 mil </a:t>
            </a:r>
            <a:r>
              <a:rPr lang="es-ES" sz="1600" b="1" dirty="0" err="1">
                <a:solidFill>
                  <a:schemeClr val="bg1"/>
                </a:solidFill>
              </a:rPr>
              <a:t>tn</a:t>
            </a:r>
            <a:r>
              <a:rPr lang="es-ES" sz="1600" b="1" dirty="0">
                <a:solidFill>
                  <a:schemeClr val="bg1"/>
                </a:solidFill>
              </a:rPr>
              <a:t>. Fuente: </a:t>
            </a:r>
            <a:r>
              <a:rPr lang="es-ES" sz="1600" b="1" dirty="0" err="1">
                <a:solidFill>
                  <a:schemeClr val="bg1"/>
                </a:solidFill>
              </a:rPr>
              <a:t>AAPP</a:t>
            </a:r>
            <a:r>
              <a:rPr lang="es-ES" sz="1600" b="1" dirty="0">
                <a:solidFill>
                  <a:schemeClr val="bg1"/>
                </a:solidFill>
              </a:rPr>
              <a:t>. </a:t>
            </a:r>
          </a:p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</a:rPr>
              <a:t>La producción de </a:t>
            </a:r>
            <a:r>
              <a:rPr lang="es-ES" sz="1600" b="1" i="1" dirty="0">
                <a:solidFill>
                  <a:schemeClr val="bg1"/>
                </a:solidFill>
              </a:rPr>
              <a:t>soja genera 1 puesto de trabajo cada 100 has</a:t>
            </a:r>
            <a:r>
              <a:rPr lang="es-ES" sz="1600" b="1" dirty="0">
                <a:solidFill>
                  <a:schemeClr val="bg1"/>
                </a:solidFill>
              </a:rPr>
              <a:t>…en promedio la transformación de proteína vegetal  en proteína animal </a:t>
            </a:r>
            <a:r>
              <a:rPr lang="es-ES" sz="1600" b="1" i="1" dirty="0">
                <a:solidFill>
                  <a:schemeClr val="bg1"/>
                </a:solidFill>
              </a:rPr>
              <a:t>generan  9 puestos de trabajo cada 100 has</a:t>
            </a:r>
            <a:r>
              <a:rPr lang="es-ES" sz="1600" b="1" dirty="0">
                <a:solidFill>
                  <a:schemeClr val="bg1"/>
                </a:solidFill>
              </a:rPr>
              <a:t>. Fuente: </a:t>
            </a:r>
            <a:r>
              <a:rPr lang="es-ES" sz="1600" b="1" dirty="0" err="1">
                <a:solidFill>
                  <a:schemeClr val="bg1"/>
                </a:solidFill>
              </a:rPr>
              <a:t>INTA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PRECOP</a:t>
            </a:r>
            <a:r>
              <a:rPr lang="es-ES" sz="1600" b="1" dirty="0">
                <a:solidFill>
                  <a:schemeClr val="bg1"/>
                </a:solidFill>
              </a:rPr>
              <a:t>. Junio 2012.</a:t>
            </a:r>
          </a:p>
          <a:p>
            <a:pPr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</a:rPr>
              <a:t>Según estimaciones cada </a:t>
            </a:r>
            <a:r>
              <a:rPr lang="es-ES" sz="1600" b="1" i="1" dirty="0">
                <a:solidFill>
                  <a:schemeClr val="bg1"/>
                </a:solidFill>
              </a:rPr>
              <a:t>10.000 </a:t>
            </a:r>
            <a:r>
              <a:rPr lang="es-ES" sz="1600" b="1" i="1" dirty="0" err="1">
                <a:solidFill>
                  <a:schemeClr val="bg1"/>
                </a:solidFill>
              </a:rPr>
              <a:t>tn</a:t>
            </a:r>
            <a:r>
              <a:rPr lang="es-ES" sz="1600" b="1" i="1" dirty="0">
                <a:solidFill>
                  <a:schemeClr val="bg1"/>
                </a:solidFill>
              </a:rPr>
              <a:t> de grano la producción primaria  genera 15 puestos </a:t>
            </a:r>
            <a:r>
              <a:rPr lang="es-ES" sz="1600" b="1" dirty="0">
                <a:solidFill>
                  <a:schemeClr val="bg1"/>
                </a:solidFill>
              </a:rPr>
              <a:t>de trabajo, pero si se </a:t>
            </a:r>
            <a:r>
              <a:rPr lang="es-ES" sz="1600" b="1" i="1" dirty="0">
                <a:solidFill>
                  <a:schemeClr val="bg1"/>
                </a:solidFill>
              </a:rPr>
              <a:t>transforman en carne porcina la cadena  genera mas de 700 puestos de trabajo</a:t>
            </a:r>
            <a:r>
              <a:rPr lang="es-ES" sz="1600" b="1" dirty="0">
                <a:solidFill>
                  <a:schemeClr val="bg1"/>
                </a:solidFill>
              </a:rPr>
              <a:t>. </a:t>
            </a:r>
            <a:r>
              <a:rPr lang="es-ES" sz="1600" b="1" dirty="0" err="1">
                <a:solidFill>
                  <a:schemeClr val="bg1"/>
                </a:solidFill>
              </a:rPr>
              <a:t>INTA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Propeco</a:t>
            </a:r>
            <a:r>
              <a:rPr lang="es-ES" sz="1600" b="1" dirty="0">
                <a:solidFill>
                  <a:schemeClr val="bg1"/>
                </a:solidFill>
              </a:rPr>
              <a:t>. 2012.</a:t>
            </a:r>
          </a:p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</a:rPr>
              <a:t>El sector porcino genera, más de </a:t>
            </a:r>
            <a:r>
              <a:rPr lang="es-ES" sz="1600" b="1" i="1" dirty="0">
                <a:solidFill>
                  <a:schemeClr val="bg1"/>
                </a:solidFill>
              </a:rPr>
              <a:t>12.000 puestos directos de trabajo </a:t>
            </a:r>
            <a:r>
              <a:rPr lang="es-ES" sz="1600" b="1" dirty="0">
                <a:solidFill>
                  <a:schemeClr val="bg1"/>
                </a:solidFill>
              </a:rPr>
              <a:t>en el sector primario, más el sector industrial y los servicios suman un total de más de </a:t>
            </a:r>
            <a:r>
              <a:rPr lang="es-ES" sz="1600" b="1" i="1" dirty="0">
                <a:solidFill>
                  <a:schemeClr val="bg1"/>
                </a:solidFill>
              </a:rPr>
              <a:t>30.000 puestos de trabajo.</a:t>
            </a:r>
          </a:p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</a:rPr>
              <a:t>El sector porcino tiene mas del </a:t>
            </a:r>
            <a:r>
              <a:rPr lang="es-ES" sz="1600" b="1" i="1" dirty="0">
                <a:solidFill>
                  <a:schemeClr val="bg1"/>
                </a:solidFill>
              </a:rPr>
              <a:t>90 % de sus productores son pequeños y medianos</a:t>
            </a:r>
            <a:r>
              <a:rPr lang="es-ES" sz="1600" b="1" dirty="0">
                <a:solidFill>
                  <a:schemeClr val="bg1"/>
                </a:solidFill>
              </a:rPr>
              <a:t>, generando arraigo rural y  desarrollo territorial.</a:t>
            </a:r>
          </a:p>
          <a:p>
            <a:pPr>
              <a:defRPr/>
            </a:pP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67975" y="1844824"/>
            <a:ext cx="8409638" cy="4524315"/>
          </a:xfrm>
          <a:prstGeom prst="rect">
            <a:avLst/>
          </a:prstGeom>
          <a:solidFill>
            <a:srgbClr val="83C937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</a:rPr>
              <a:t>Por cada kg. de aumento de carne de cerdo se necesitan 20 mil madres más  para abastecerlas…..Por lo que si aumentamos </a:t>
            </a:r>
            <a:r>
              <a:rPr lang="es-ES" sz="2400" b="1" i="1" dirty="0">
                <a:solidFill>
                  <a:schemeClr val="bg1"/>
                </a:solidFill>
              </a:rPr>
              <a:t>en 10 kg en la próxima década  </a:t>
            </a:r>
            <a:r>
              <a:rPr lang="es-ES" sz="2400" b="1" dirty="0">
                <a:solidFill>
                  <a:schemeClr val="bg1"/>
                </a:solidFill>
              </a:rPr>
              <a:t>el consumo se podría estimar un crecimiento en </a:t>
            </a:r>
            <a:r>
              <a:rPr lang="es-ES" sz="2400" b="1" i="1" dirty="0">
                <a:solidFill>
                  <a:schemeClr val="bg1"/>
                </a:solidFill>
              </a:rPr>
              <a:t>200 mil madres</a:t>
            </a:r>
            <a:r>
              <a:rPr lang="es-ES" sz="2400" b="1" dirty="0">
                <a:solidFill>
                  <a:schemeClr val="bg1"/>
                </a:solidFill>
              </a:rPr>
              <a:t>…con una inversión  estimada de mas de </a:t>
            </a:r>
            <a:r>
              <a:rPr lang="es-ES" sz="2400" b="1" i="1" dirty="0">
                <a:solidFill>
                  <a:schemeClr val="bg1"/>
                </a:solidFill>
              </a:rPr>
              <a:t>1.000 millones de dólares </a:t>
            </a:r>
            <a:r>
              <a:rPr lang="es-ES" sz="2400" b="1" dirty="0">
                <a:solidFill>
                  <a:schemeClr val="bg1"/>
                </a:solidFill>
              </a:rPr>
              <a:t>y </a:t>
            </a:r>
            <a:r>
              <a:rPr lang="es-AR" sz="2400" b="1" dirty="0">
                <a:solidFill>
                  <a:schemeClr val="bg1"/>
                </a:solidFill>
              </a:rPr>
              <a:t>una generación de </a:t>
            </a:r>
            <a:r>
              <a:rPr lang="es-AR" sz="2400" b="1" i="1" dirty="0">
                <a:solidFill>
                  <a:schemeClr val="bg1"/>
                </a:solidFill>
              </a:rPr>
              <a:t>20 mil puestos de trabajo </a:t>
            </a:r>
            <a:r>
              <a:rPr lang="es-AR" sz="2400" b="1" dirty="0">
                <a:solidFill>
                  <a:schemeClr val="bg1"/>
                </a:solidFill>
              </a:rPr>
              <a:t>en la cadena porcina.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4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4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4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91440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14313" y="0"/>
            <a:ext cx="5147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 err="1"/>
              <a:t>Costos</a:t>
            </a:r>
            <a:r>
              <a:rPr lang="en-US" sz="4000" dirty="0"/>
              <a:t> de </a:t>
            </a:r>
            <a:r>
              <a:rPr lang="en-US" sz="4000" dirty="0" err="1"/>
              <a:t>producción</a:t>
            </a:r>
            <a:endParaRPr lang="en-U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084168" y="215512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PIC </a:t>
            </a:r>
            <a:r>
              <a:rPr lang="es-ES" sz="1200" dirty="0" err="1"/>
              <a:t>Benchmark</a:t>
            </a:r>
            <a:r>
              <a:rPr lang="es-ES" sz="1200" dirty="0"/>
              <a:t> </a:t>
            </a:r>
            <a:r>
              <a:rPr lang="es-ES" sz="1200" dirty="0" err="1"/>
              <a:t>Latam</a:t>
            </a:r>
            <a:r>
              <a:rPr lang="es-ES" sz="12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11558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2" y="980729"/>
            <a:ext cx="727937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41504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Carca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6372200" y="188640"/>
            <a:ext cx="2602869" cy="1803290"/>
            <a:chOff x="6339354" y="2466633"/>
            <a:chExt cx="2602869" cy="1803290"/>
          </a:xfrm>
        </p:grpSpPr>
        <p:sp>
          <p:nvSpPr>
            <p:cNvPr id="3" name="2 Elipse"/>
            <p:cNvSpPr/>
            <p:nvPr/>
          </p:nvSpPr>
          <p:spPr>
            <a:xfrm>
              <a:off x="6339354" y="2466633"/>
              <a:ext cx="2602869" cy="180329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ipse 4"/>
            <p:cNvSpPr/>
            <p:nvPr/>
          </p:nvSpPr>
          <p:spPr>
            <a:xfrm>
              <a:off x="6720535" y="2730719"/>
              <a:ext cx="1840507" cy="1275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2400" b="1" kern="1200" dirty="0">
                <a:solidFill>
                  <a:srgbClr val="FFFF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>
                  <a:solidFill>
                    <a:srgbClr val="FFFF00"/>
                  </a:solidFill>
                </a:rPr>
                <a:t>Contexto comercial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 rot="20495029">
            <a:off x="5277144" y="1526761"/>
            <a:ext cx="943904" cy="613118"/>
            <a:chOff x="2750095" y="3134145"/>
            <a:chExt cx="382735" cy="613118"/>
          </a:xfrm>
        </p:grpSpPr>
        <p:sp>
          <p:nvSpPr>
            <p:cNvPr id="6" name="5 Flecha derecha"/>
            <p:cNvSpPr/>
            <p:nvPr/>
          </p:nvSpPr>
          <p:spPr>
            <a:xfrm rot="10773378">
              <a:off x="2750095" y="3134145"/>
              <a:ext cx="382735" cy="61311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echa derecha 4"/>
            <p:cNvSpPr/>
            <p:nvPr/>
          </p:nvSpPr>
          <p:spPr>
            <a:xfrm rot="21573378">
              <a:off x="2864913" y="3256324"/>
              <a:ext cx="267915" cy="36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/>
            </a:p>
          </p:txBody>
        </p:sp>
      </p:grpSp>
      <p:grpSp>
        <p:nvGrpSpPr>
          <p:cNvPr id="8" name="7 Grupo"/>
          <p:cNvGrpSpPr/>
          <p:nvPr/>
        </p:nvGrpSpPr>
        <p:grpSpPr>
          <a:xfrm rot="16200000">
            <a:off x="7227174" y="2292956"/>
            <a:ext cx="892920" cy="613118"/>
            <a:chOff x="2750095" y="3134145"/>
            <a:chExt cx="382735" cy="613118"/>
          </a:xfrm>
        </p:grpSpPr>
        <p:sp>
          <p:nvSpPr>
            <p:cNvPr id="9" name="8 Flecha derecha"/>
            <p:cNvSpPr/>
            <p:nvPr/>
          </p:nvSpPr>
          <p:spPr>
            <a:xfrm rot="10773378">
              <a:off x="2750095" y="3134145"/>
              <a:ext cx="382735" cy="61311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echa derecha 4"/>
            <p:cNvSpPr/>
            <p:nvPr/>
          </p:nvSpPr>
          <p:spPr>
            <a:xfrm rot="21573378">
              <a:off x="2864913" y="3256324"/>
              <a:ext cx="267915" cy="36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555776" y="1242685"/>
            <a:ext cx="2602869" cy="1803290"/>
            <a:chOff x="6339354" y="2466633"/>
            <a:chExt cx="2602869" cy="1803290"/>
          </a:xfrm>
        </p:grpSpPr>
        <p:sp>
          <p:nvSpPr>
            <p:cNvPr id="12" name="11 Elipse"/>
            <p:cNvSpPr/>
            <p:nvPr/>
          </p:nvSpPr>
          <p:spPr>
            <a:xfrm>
              <a:off x="6339354" y="2466633"/>
              <a:ext cx="2602869" cy="180329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6720535" y="2730719"/>
              <a:ext cx="1840507" cy="1275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>
                  <a:solidFill>
                    <a:srgbClr val="FFFF00"/>
                  </a:solidFill>
                </a:rPr>
                <a:t>Mercado Interno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491127" y="3284984"/>
            <a:ext cx="2602869" cy="1803290"/>
            <a:chOff x="6339354" y="2466633"/>
            <a:chExt cx="2602869" cy="1803290"/>
          </a:xfrm>
        </p:grpSpPr>
        <p:sp>
          <p:nvSpPr>
            <p:cNvPr id="15" name="14 Elipse"/>
            <p:cNvSpPr/>
            <p:nvPr/>
          </p:nvSpPr>
          <p:spPr>
            <a:xfrm>
              <a:off x="6339354" y="2466633"/>
              <a:ext cx="2602869" cy="180329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4"/>
            <p:cNvSpPr/>
            <p:nvPr/>
          </p:nvSpPr>
          <p:spPr>
            <a:xfrm>
              <a:off x="6720535" y="2730719"/>
              <a:ext cx="1840507" cy="1275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2400" b="1" kern="1200" dirty="0">
                <a:solidFill>
                  <a:srgbClr val="FFFF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>
                  <a:solidFill>
                    <a:srgbClr val="FFFF00"/>
                  </a:solidFill>
                </a:rPr>
                <a:t>Mercado Externo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 rot="20324158">
            <a:off x="5498198" y="4301423"/>
            <a:ext cx="892920" cy="613118"/>
            <a:chOff x="2750095" y="3134145"/>
            <a:chExt cx="382735" cy="613118"/>
          </a:xfrm>
        </p:grpSpPr>
        <p:sp>
          <p:nvSpPr>
            <p:cNvPr id="19" name="18 Flecha derecha"/>
            <p:cNvSpPr/>
            <p:nvPr/>
          </p:nvSpPr>
          <p:spPr>
            <a:xfrm rot="10773378">
              <a:off x="2750095" y="3134145"/>
              <a:ext cx="382735" cy="61311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lecha derecha 4"/>
            <p:cNvSpPr/>
            <p:nvPr/>
          </p:nvSpPr>
          <p:spPr>
            <a:xfrm rot="21573378">
              <a:off x="2864913" y="3256324"/>
              <a:ext cx="267915" cy="36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/>
            </a:p>
          </p:txBody>
        </p:sp>
      </p:grpSp>
      <p:grpSp>
        <p:nvGrpSpPr>
          <p:cNvPr id="21" name="20 Grupo"/>
          <p:cNvGrpSpPr/>
          <p:nvPr/>
        </p:nvGrpSpPr>
        <p:grpSpPr>
          <a:xfrm rot="16200000">
            <a:off x="7413079" y="5273716"/>
            <a:ext cx="892920" cy="613118"/>
            <a:chOff x="2750095" y="3134145"/>
            <a:chExt cx="382735" cy="613118"/>
          </a:xfrm>
        </p:grpSpPr>
        <p:sp>
          <p:nvSpPr>
            <p:cNvPr id="22" name="21 Flecha derecha"/>
            <p:cNvSpPr/>
            <p:nvPr/>
          </p:nvSpPr>
          <p:spPr>
            <a:xfrm rot="10773378">
              <a:off x="2750095" y="3134145"/>
              <a:ext cx="382735" cy="61311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echa derecha 4"/>
            <p:cNvSpPr/>
            <p:nvPr/>
          </p:nvSpPr>
          <p:spPr>
            <a:xfrm rot="21573378">
              <a:off x="2864913" y="3256324"/>
              <a:ext cx="267915" cy="36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kern="120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627784" y="4160377"/>
            <a:ext cx="2934281" cy="1285965"/>
            <a:chOff x="6339354" y="2466633"/>
            <a:chExt cx="2602869" cy="1803290"/>
          </a:xfrm>
        </p:grpSpPr>
        <p:sp>
          <p:nvSpPr>
            <p:cNvPr id="25" name="24 Elipse"/>
            <p:cNvSpPr/>
            <p:nvPr/>
          </p:nvSpPr>
          <p:spPr>
            <a:xfrm>
              <a:off x="6339354" y="2466633"/>
              <a:ext cx="2602869" cy="180329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6720535" y="2730719"/>
              <a:ext cx="1840507" cy="1275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>
                  <a:solidFill>
                    <a:srgbClr val="FFFF00"/>
                  </a:solidFill>
                </a:rPr>
                <a:t>Importaciones!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5511196" y="5963666"/>
            <a:ext cx="3610741" cy="909305"/>
            <a:chOff x="6339354" y="2466633"/>
            <a:chExt cx="2602869" cy="1803290"/>
          </a:xfrm>
        </p:grpSpPr>
        <p:sp>
          <p:nvSpPr>
            <p:cNvPr id="28" name="27 Elipse"/>
            <p:cNvSpPr/>
            <p:nvPr/>
          </p:nvSpPr>
          <p:spPr>
            <a:xfrm>
              <a:off x="6339354" y="2466633"/>
              <a:ext cx="2602869" cy="180329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6720535" y="2730719"/>
              <a:ext cx="1840507" cy="1275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dirty="0">
                  <a:solidFill>
                    <a:srgbClr val="FFFF00"/>
                  </a:solidFill>
                </a:rPr>
                <a:t>Exportaciones?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82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ED035B-D8E0-493D-A86A-A9049F8BC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1627"/>
            <a:ext cx="6984776" cy="67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10590"/>
      </p:ext>
    </p:extLst>
  </p:cSld>
  <p:clrMapOvr>
    <a:masterClrMapping/>
  </p:clrMapOvr>
</p:sld>
</file>

<file path=ppt/theme/theme1.xml><?xml version="1.0" encoding="utf-8"?>
<a:theme xmlns:a="http://schemas.openxmlformats.org/drawingml/2006/main" name="18_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951</Words>
  <Application>Microsoft Office PowerPoint</Application>
  <PresentationFormat>Presentación en pantalla (4:3)</PresentationFormat>
  <Paragraphs>209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18_Horizonte</vt:lpstr>
      <vt:lpstr>20_Horizonte</vt:lpstr>
      <vt:lpstr>3_Tema de Office</vt:lpstr>
      <vt:lpstr>19_Horizonte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Importaciones!!!!</vt:lpstr>
      <vt:lpstr>Exportaciones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Participación en la entrega de animales para faena por estrato productivo.                  Fuente: AAPP. En base a datos de la Dirección Nacional de Fiscalización y Matriculación. MAGPYA. Año 2015.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</dc:creator>
  <cp:lastModifiedBy>Porcino</cp:lastModifiedBy>
  <cp:revision>45</cp:revision>
  <dcterms:created xsi:type="dcterms:W3CDTF">2016-10-20T02:23:56Z</dcterms:created>
  <dcterms:modified xsi:type="dcterms:W3CDTF">2019-03-14T13:24:01Z</dcterms:modified>
</cp:coreProperties>
</file>