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73" r:id="rId2"/>
    <p:sldId id="256" r:id="rId3"/>
    <p:sldId id="268" r:id="rId4"/>
    <p:sldId id="272" r:id="rId5"/>
    <p:sldId id="271" r:id="rId6"/>
    <p:sldId id="280" r:id="rId7"/>
    <p:sldId id="277" r:id="rId8"/>
    <p:sldId id="274" r:id="rId9"/>
    <p:sldId id="275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5" r:id="rId18"/>
    <p:sldId id="286" r:id="rId19"/>
    <p:sldId id="288" r:id="rId20"/>
    <p:sldId id="290" r:id="rId21"/>
    <p:sldId id="269" r:id="rId22"/>
    <p:sldId id="287" r:id="rId23"/>
    <p:sldId id="306" r:id="rId24"/>
    <p:sldId id="289" r:id="rId25"/>
    <p:sldId id="291" r:id="rId26"/>
    <p:sldId id="292" r:id="rId27"/>
    <p:sldId id="293" r:id="rId28"/>
    <p:sldId id="296" r:id="rId29"/>
    <p:sldId id="294" r:id="rId30"/>
    <p:sldId id="295" r:id="rId31"/>
    <p:sldId id="298" r:id="rId32"/>
    <p:sldId id="299" r:id="rId33"/>
    <p:sldId id="300" r:id="rId34"/>
    <p:sldId id="302" r:id="rId35"/>
    <p:sldId id="301" r:id="rId36"/>
    <p:sldId id="303" r:id="rId37"/>
    <p:sldId id="304" r:id="rId38"/>
    <p:sldId id="270" r:id="rId39"/>
    <p:sldId id="257" r:id="rId40"/>
    <p:sldId id="305" r:id="rId4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C1B16-345F-4D92-9343-7D37C213AC8C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340E3-BA57-4BA8-B224-BAAB62C57A4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3774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340E3-BA57-4BA8-B224-BAAB62C57A49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55807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918105-5027-4843-86AC-0DFA028D6817}" type="datetimeFigureOut">
              <a:rPr lang="es-AR" smtClean="0"/>
              <a:t>18/9/2019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056EE9-99FC-4F13-BF56-4F1EA41A6BA3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milianoJuan\Downloads\índic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8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" y="1568"/>
            <a:ext cx="9153951" cy="58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-621117" y="2333685"/>
            <a:ext cx="1044116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6300" dirty="0">
                <a:latin typeface="Bodoni MT" panose="02070603080606020203" pitchFamily="18" charset="0"/>
              </a:rPr>
              <a:t>AMBIENTE CLIMATICO EN PRODUCCIÓN</a:t>
            </a:r>
            <a:r>
              <a:rPr lang="es-AR" sz="6300" dirty="0">
                <a:solidFill>
                  <a:schemeClr val="bg1"/>
                </a:solidFill>
                <a:latin typeface="Bodoni MT" panose="02070603080606020203" pitchFamily="18" charset="0"/>
              </a:rPr>
              <a:t> </a:t>
            </a:r>
            <a:r>
              <a:rPr lang="es-AR" sz="6300" dirty="0">
                <a:latin typeface="Bodoni MT" panose="02070603080606020203" pitchFamily="18" charset="0"/>
              </a:rPr>
              <a:t>PORCINA</a:t>
            </a:r>
          </a:p>
          <a:p>
            <a:pPr algn="ctr"/>
            <a:r>
              <a:rPr lang="es-AR" dirty="0">
                <a:latin typeface="Book Antiqua" panose="02040602050305030304" pitchFamily="18" charset="0"/>
              </a:rPr>
              <a:t>M.V. MORALES CAMILA</a:t>
            </a:r>
          </a:p>
          <a:p>
            <a:pPr algn="ctr"/>
            <a:r>
              <a:rPr lang="es-AR" dirty="0">
                <a:latin typeface="Book Antiqua" panose="02040602050305030304" pitchFamily="18" charset="0"/>
              </a:rPr>
              <a:t>CATEDRA PROD.PORCINA</a:t>
            </a:r>
          </a:p>
          <a:p>
            <a:pPr algn="ctr"/>
            <a:r>
              <a:rPr lang="es-AR">
                <a:latin typeface="Book Antiqua" panose="02040602050305030304" pitchFamily="18" charset="0"/>
              </a:rPr>
              <a:t>FAV-UNRC</a:t>
            </a:r>
            <a:endParaRPr lang="es-AR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06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1143036"/>
            <a:ext cx="6678516" cy="3078051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Reducción de la pérdida de calor mediante</a:t>
            </a:r>
            <a:br>
              <a:rPr lang="es-ES" sz="4800" dirty="0">
                <a:solidFill>
                  <a:srgbClr val="FFFF00"/>
                </a:solidFill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-Vasoconstricción periférica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-Incrementando la aislación corporal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-Búsqueda de protección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-Reducción del área superficial</a:t>
            </a:r>
            <a:br>
              <a:rPr lang="es-AR" sz="2800" dirty="0">
                <a:solidFill>
                  <a:srgbClr val="FFFF00"/>
                </a:solidFill>
              </a:rPr>
            </a:b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964488" cy="6480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FISIOLOGIA ANTE TEMPERATURAS AMBIENTALES EN DESCENSO</a:t>
            </a:r>
            <a:endParaRPr lang="es-AR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8" y="1268760"/>
            <a:ext cx="2310316" cy="3078051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 rot="10800000" flipV="1">
            <a:off x="184096" y="4221088"/>
            <a:ext cx="84249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</a:t>
            </a: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Incremento en la producción de calor mediante</a:t>
            </a:r>
          </a:p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-Incrementando el consumo del alimento</a:t>
            </a:r>
          </a:p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-Incrementando la actividad física</a:t>
            </a:r>
          </a:p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-Buscando la exposición a fuentes de calor</a:t>
            </a:r>
            <a:endParaRPr lang="es-AR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2809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836712"/>
            <a:ext cx="9252520" cy="2808312"/>
          </a:xfrm>
        </p:spPr>
        <p:txBody>
          <a:bodyPr/>
          <a:lstStyle/>
          <a:p>
            <a:pPr marL="0" indent="0" algn="l">
              <a:buNone/>
            </a:pPr>
            <a: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+Incremento de la pérdida de calor mediante</a:t>
            </a:r>
            <a:b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Vasodilatación periférica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Disminución de la aislación corporal 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Incrementando la superficie corporal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Incrementando el enfriamiento </a:t>
            </a:r>
            <a:r>
              <a:rPr lang="es-ES" sz="2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evaporativo</a:t>
            </a:r>
            <a:b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ES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Evitando la exposición a fuentes de calor</a:t>
            </a:r>
            <a:endParaRPr lang="es-AR" sz="2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008" y="0"/>
            <a:ext cx="9036496" cy="6480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ES" sz="3200" b="1" dirty="0">
                <a:solidFill>
                  <a:schemeClr val="accent6"/>
                </a:solidFill>
                <a:latin typeface="Comic Sans MS" panose="030F0702030302020204" pitchFamily="66" charset="0"/>
              </a:rPr>
              <a:t>ANTE TEMPERATURAS AMBIENTALES EN INCREMENTO</a:t>
            </a:r>
            <a:endParaRPr lang="es-AR" sz="32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4365286"/>
            <a:ext cx="63598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+Reduciendo la producción de calor mediante</a:t>
            </a:r>
          </a:p>
          <a:p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s-A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Reduciendo el consumo de alimento</a:t>
            </a:r>
          </a:p>
          <a:p>
            <a:r>
              <a:rPr lang="es-AR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-Reducción de la actividad física</a:t>
            </a:r>
          </a:p>
        </p:txBody>
      </p:sp>
      <p:pic>
        <p:nvPicPr>
          <p:cNvPr id="3076" name="Picture 4" descr="C:\Users\EmilianoJuan\Downloads\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r="20000" b="14623"/>
          <a:stretch/>
        </p:blipFill>
        <p:spPr bwMode="auto">
          <a:xfrm>
            <a:off x="6783680" y="4302572"/>
            <a:ext cx="2356832" cy="254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68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-19824"/>
            <a:ext cx="9144000" cy="4206240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es-A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PÉRDIDAS O GANANCIAS DE CALOR NO-EVAPORATIVAS</a:t>
            </a:r>
          </a:p>
          <a:p>
            <a:pPr marL="45720" indent="0" algn="ctr">
              <a:buNone/>
            </a:pPr>
            <a:r>
              <a:rPr lang="es-ES" sz="4000" dirty="0"/>
              <a:t>Las perdidas de calor no-</a:t>
            </a:r>
            <a:r>
              <a:rPr lang="es-ES" sz="4000" dirty="0" err="1"/>
              <a:t>evaporativas</a:t>
            </a:r>
            <a:r>
              <a:rPr lang="es-ES" sz="4000" dirty="0"/>
              <a:t> se denominan también </a:t>
            </a:r>
            <a:r>
              <a:rPr lang="es-ES" sz="4000" b="1" dirty="0"/>
              <a:t>Calor Sensible o Calor Perceptible. Y estas contribuyen a elevar las temperaturas de los alojamientos.</a:t>
            </a:r>
          </a:p>
          <a:p>
            <a:pPr marL="45720" indent="0">
              <a:buNone/>
            </a:pPr>
            <a:r>
              <a:rPr lang="es-AR" sz="4400" b="1" dirty="0">
                <a:solidFill>
                  <a:schemeClr val="accent6"/>
                </a:solidFill>
              </a:rPr>
              <a:t>-RADIACIÓN</a:t>
            </a:r>
            <a:r>
              <a:rPr lang="es-AR" sz="4400" dirty="0">
                <a:solidFill>
                  <a:schemeClr val="accent6"/>
                </a:solidFill>
              </a:rPr>
              <a:t>: </a:t>
            </a:r>
            <a:r>
              <a:rPr lang="es-ES" sz="4400" dirty="0"/>
              <a:t>intercambio de calor entre dos objetos que no están en contacto.</a:t>
            </a:r>
          </a:p>
          <a:p>
            <a:pPr marL="45720" indent="0">
              <a:buNone/>
            </a:pPr>
            <a:r>
              <a:rPr lang="es-ES" sz="4400" dirty="0"/>
              <a:t>Las velocidades del aire deben ser bajas, para que el calentamiento infrarrojo sea efectivo.</a:t>
            </a:r>
            <a:endParaRPr lang="es-AR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AutoShape 2" descr="Resultado de imagen para lamparas infrarrojas lech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Resultado de imagen para lamparas infrarrojas lechon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6" descr="Resultado de imagen para lamparas infrarrojas lechon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95" y="4221088"/>
            <a:ext cx="2627764" cy="2457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11" y="4221087"/>
            <a:ext cx="3250069" cy="24578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3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7683"/>
            <a:ext cx="2481263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992" y="3429000"/>
            <a:ext cx="9073008" cy="1143000"/>
          </a:xfrm>
        </p:spPr>
        <p:txBody>
          <a:bodyPr/>
          <a:lstStyle/>
          <a:p>
            <a:pPr marL="0" indent="0" algn="l">
              <a:buNone/>
            </a:pPr>
            <a:r>
              <a:rPr lang="es-AR" sz="3600" dirty="0">
                <a:solidFill>
                  <a:srgbClr val="FF0000"/>
                </a:solidFill>
                <a:effectLst/>
              </a:rPr>
              <a:t>CONDUCCIÓN: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8776" y="12616"/>
            <a:ext cx="5283304" cy="3906768"/>
          </a:xfrm>
        </p:spPr>
        <p:txBody>
          <a:bodyPr/>
          <a:lstStyle/>
          <a:p>
            <a:pPr marL="45720" indent="0">
              <a:buNone/>
            </a:pPr>
            <a:r>
              <a:rPr lang="es-AR" sz="3700" b="1" dirty="0">
                <a:solidFill>
                  <a:schemeClr val="accent6"/>
                </a:solidFill>
              </a:rPr>
              <a:t>CONVECCIÓN</a:t>
            </a:r>
            <a:r>
              <a:rPr lang="es-AR" dirty="0"/>
              <a:t>: </a:t>
            </a:r>
            <a:r>
              <a:rPr lang="es-AR" sz="3600" dirty="0"/>
              <a:t>Es el flujo o transferencia de calor mediante el movimiento del aire o del agua sobre la piel del animal.</a:t>
            </a:r>
          </a:p>
          <a:p>
            <a:pPr marL="45720" indent="0">
              <a:buNone/>
            </a:pPr>
            <a:endParaRPr lang="es-AR" sz="3700" dirty="0"/>
          </a:p>
          <a:p>
            <a:endParaRPr lang="es-A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4" r="13351"/>
          <a:stretch/>
        </p:blipFill>
        <p:spPr bwMode="auto">
          <a:xfrm>
            <a:off x="5288279" y="260648"/>
            <a:ext cx="3855721" cy="263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EmilianoJuan\Downloads\images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21125" r="15369"/>
          <a:stretch/>
        </p:blipFill>
        <p:spPr bwMode="auto">
          <a:xfrm>
            <a:off x="5958840" y="3501008"/>
            <a:ext cx="3185160" cy="24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96" y="3933056"/>
            <a:ext cx="5004048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/>
              <a:t>Es el flujo o transferencia de calor entre un animal y cualquier superficie EN CONTACTO.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2670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963" y="27029"/>
            <a:ext cx="2820277" cy="272388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-1" y="1124744"/>
            <a:ext cx="8976453" cy="4104456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Calor latente de vaporización del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agua ,es un cambio de estado que implica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el intercambio de calor, dando como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resultando el enfriamiento de la superficie.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-Los cerdos parecen NO transpirar, ya que poseen glándulas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sudoríparas atrofiadas.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-Con una frecuencia respiratoria superior a 50/minuto,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indica estrés por calor </a:t>
            </a:r>
          </a:p>
          <a:p>
            <a:pPr marL="45720" indent="0">
              <a:buNone/>
            </a:pP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 los porcinos.</a:t>
            </a:r>
          </a:p>
          <a:p>
            <a:pPr marL="45720" indent="0">
              <a:buNone/>
            </a:pPr>
            <a:endParaRPr lang="es-AR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23527" y="48029"/>
            <a:ext cx="650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es-AR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PÉRDIDAS DE CALOR POR EVAPORACION</a:t>
            </a:r>
          </a:p>
        </p:txBody>
      </p:sp>
      <p:pic>
        <p:nvPicPr>
          <p:cNvPr id="8194" name="Picture 2" descr="C:\Users\EmilianoJuan\Downloads\depositphotos_94430014-stock-video-a-pig-sleeping-in-mud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85" y="4348502"/>
            <a:ext cx="4407768" cy="24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5111133"/>
            <a:ext cx="4568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es-ES" sz="2800" b="1" dirty="0"/>
              <a:t>Importancia del barro y la frecuencia respiratoria. </a:t>
            </a:r>
          </a:p>
        </p:txBody>
      </p:sp>
    </p:spTree>
    <p:extLst>
      <p:ext uri="{BB962C8B-B14F-4D97-AF65-F5344CB8AC3E}">
        <p14:creationId xmlns:p14="http://schemas.microsoft.com/office/powerpoint/2010/main" val="1660550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964488" cy="39455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" sz="3200" b="1" dirty="0">
                <a:solidFill>
                  <a:schemeClr val="accent1"/>
                </a:solidFill>
              </a:rPr>
              <a:t>IMPORTANCIA RELATIVA DE LAS DISTINTAS FORMAS DE INTERCAMBIO CALORICO</a:t>
            </a:r>
            <a:endParaRPr lang="es-AR" sz="2800" dirty="0">
              <a:solidFill>
                <a:schemeClr val="accent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8813"/>
            <a:ext cx="9144001" cy="344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 rot="10800000" flipV="1">
            <a:off x="742763" y="5427673"/>
            <a:ext cx="765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/>
              <a:t>AL AUMENTAR LA TEMPERATURA AMBIENTE HAY UN INCREMENTO DE LAS PÉRDIDAS EVAPORATIVAS</a:t>
            </a:r>
          </a:p>
        </p:txBody>
      </p:sp>
    </p:spTree>
    <p:extLst>
      <p:ext uri="{BB962C8B-B14F-4D97-AF65-F5344CB8AC3E}">
        <p14:creationId xmlns:p14="http://schemas.microsoft.com/office/powerpoint/2010/main" val="2894072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39" y="1077003"/>
            <a:ext cx="7562811" cy="57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8092" y="6085"/>
            <a:ext cx="9115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>
                <a:solidFill>
                  <a:schemeClr val="tx2"/>
                </a:solidFill>
              </a:rPr>
              <a:t>DIAGRAMA METABOLICO, </a:t>
            </a:r>
            <a:r>
              <a:rPr lang="es-AR" sz="2000" b="1" dirty="0">
                <a:solidFill>
                  <a:schemeClr val="tx2"/>
                </a:solidFill>
              </a:rPr>
              <a:t>REPRESENTACIÓN DE LA RELACIÓN ENTRE LA TEMPERATURA DEL AIRE, LA PRODUCCIÓN DE CALOR DE UN CERDO DE 60kg CON UN CONSUMO DE E.M. DOS VECES MANTENIMIENTO.</a:t>
            </a:r>
          </a:p>
        </p:txBody>
      </p:sp>
    </p:spTree>
    <p:extLst>
      <p:ext uri="{BB962C8B-B14F-4D97-AF65-F5344CB8AC3E}">
        <p14:creationId xmlns:p14="http://schemas.microsoft.com/office/powerpoint/2010/main" val="380331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260648"/>
            <a:ext cx="9144000" cy="659735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chemeClr val="accent6"/>
                </a:solidFill>
              </a:rPr>
              <a:t>Zona </a:t>
            </a:r>
            <a:r>
              <a:rPr lang="es-AR" sz="3200" b="1" dirty="0" err="1">
                <a:solidFill>
                  <a:schemeClr val="accent6"/>
                </a:solidFill>
              </a:rPr>
              <a:t>Termoneutral</a:t>
            </a:r>
            <a:r>
              <a:rPr lang="es-AR" sz="2800" b="1" dirty="0">
                <a:solidFill>
                  <a:schemeClr val="accent6"/>
                </a:solidFill>
              </a:rPr>
              <a:t>: </a:t>
            </a:r>
            <a:r>
              <a:rPr lang="es-AR" sz="3200" dirty="0"/>
              <a:t>La tasa de producción metabólica de calor es mínima e independiente de la temperatura del aire.</a:t>
            </a:r>
          </a:p>
          <a:p>
            <a:pPr marL="45720" indent="0">
              <a:buNone/>
            </a:pPr>
            <a:r>
              <a:rPr lang="es-AR" sz="2400" dirty="0"/>
              <a:t>                     Este nivel de producción de calor, </a:t>
            </a:r>
          </a:p>
          <a:p>
            <a:pPr marL="45720" indent="0">
              <a:buNone/>
            </a:pPr>
            <a:r>
              <a:rPr lang="es-AR" sz="2400" dirty="0"/>
              <a:t>            es denominado Tasa Metabólica en Reposo (</a:t>
            </a:r>
            <a:r>
              <a:rPr lang="es-AR" sz="2400" dirty="0" err="1"/>
              <a:t>Mtn</a:t>
            </a:r>
            <a:r>
              <a:rPr lang="es-AR" sz="2400" dirty="0"/>
              <a:t>), </a:t>
            </a:r>
          </a:p>
          <a:p>
            <a:r>
              <a:rPr lang="es-AR" sz="3200" b="1" dirty="0">
                <a:solidFill>
                  <a:schemeClr val="accent6"/>
                </a:solidFill>
              </a:rPr>
              <a:t>Temperatura Crítica Inferior (</a:t>
            </a:r>
            <a:r>
              <a:rPr lang="es-AR" sz="3200" b="1" dirty="0" err="1">
                <a:solidFill>
                  <a:schemeClr val="accent6"/>
                </a:solidFill>
              </a:rPr>
              <a:t>Tci</a:t>
            </a:r>
            <a:r>
              <a:rPr lang="es-AR" sz="3200" b="1" dirty="0">
                <a:solidFill>
                  <a:schemeClr val="accent6"/>
                </a:solidFill>
              </a:rPr>
              <a:t>): </a:t>
            </a:r>
            <a:r>
              <a:rPr lang="es-AR" sz="3200" b="1" dirty="0">
                <a:solidFill>
                  <a:schemeClr val="tx1"/>
                </a:solidFill>
              </a:rPr>
              <a:t>E</a:t>
            </a:r>
            <a:r>
              <a:rPr lang="es-AR" sz="3200" dirty="0"/>
              <a:t>s el limite inferior de la zona termoneutral</a:t>
            </a:r>
          </a:p>
          <a:p>
            <a:r>
              <a:rPr lang="es-AR" sz="3200" b="1" dirty="0">
                <a:solidFill>
                  <a:schemeClr val="accent6"/>
                </a:solidFill>
              </a:rPr>
              <a:t>Temperatura Crítica Superior  (</a:t>
            </a:r>
            <a:r>
              <a:rPr lang="es-AR" sz="3200" b="1" dirty="0" err="1">
                <a:solidFill>
                  <a:schemeClr val="accent6"/>
                </a:solidFill>
              </a:rPr>
              <a:t>Tcs</a:t>
            </a:r>
            <a:r>
              <a:rPr lang="es-AR" sz="3200" b="1" dirty="0">
                <a:solidFill>
                  <a:schemeClr val="accent6"/>
                </a:solidFill>
              </a:rPr>
              <a:t>): </a:t>
            </a:r>
            <a:r>
              <a:rPr lang="es-AR" sz="3200" b="1" dirty="0">
                <a:solidFill>
                  <a:schemeClr val="tx1"/>
                </a:solidFill>
              </a:rPr>
              <a:t>E</a:t>
            </a:r>
            <a:r>
              <a:rPr lang="es-AR" sz="3200" dirty="0"/>
              <a:t>s el límite superior de la zona termoneutral.</a:t>
            </a:r>
            <a:endParaRPr lang="es-AR" sz="2800" dirty="0"/>
          </a:p>
          <a:p>
            <a:pPr marL="45720" indent="0">
              <a:buNone/>
            </a:pPr>
            <a:r>
              <a:rPr lang="es-AR" sz="2400" dirty="0"/>
              <a:t>                Su magnitud depende de la tasa metabólica, </a:t>
            </a:r>
          </a:p>
          <a:p>
            <a:pPr marL="45720" indent="0">
              <a:buNone/>
            </a:pPr>
            <a:r>
              <a:rPr lang="es-AR" sz="2400" dirty="0"/>
              <a:t>                aislación térmica y de la habilidad del animal</a:t>
            </a:r>
          </a:p>
          <a:p>
            <a:pPr marL="45720" indent="0">
              <a:buNone/>
            </a:pPr>
            <a:r>
              <a:rPr lang="es-AR" sz="2400" dirty="0"/>
              <a:t>                     para disipar calor por evaporación</a:t>
            </a:r>
            <a:r>
              <a:rPr lang="es-AR" dirty="0"/>
              <a:t>. </a:t>
            </a:r>
          </a:p>
          <a:p>
            <a:pPr marL="45720" indent="0">
              <a:buNone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62365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5589241"/>
            <a:ext cx="8889752" cy="1512167"/>
          </a:xfrm>
        </p:spPr>
        <p:txBody>
          <a:bodyPr/>
          <a:lstStyle/>
          <a:p>
            <a:pPr algn="l"/>
            <a:r>
              <a:rPr lang="es-AR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AL NACIMIENTO LA </a:t>
            </a:r>
            <a:r>
              <a:rPr lang="es-AR" sz="28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Tci</a:t>
            </a:r>
            <a:r>
              <a:rPr lang="es-AR" sz="2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 ES CERCANA A LOS 34ºC, APROX. A LAS 48 HS ES DE 30,1ºC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6224" cy="13681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3600" b="1" dirty="0">
                <a:solidFill>
                  <a:schemeClr val="accent6"/>
                </a:solidFill>
              </a:rPr>
              <a:t>TEMPERATURAS OPTIMAS </a:t>
            </a:r>
            <a:r>
              <a:rPr lang="es-AR" sz="2800" b="1" dirty="0">
                <a:solidFill>
                  <a:schemeClr val="accent6"/>
                </a:solidFill>
              </a:rPr>
              <a:t>O</a:t>
            </a:r>
            <a:r>
              <a:rPr lang="es-AR" sz="3600" b="1" dirty="0">
                <a:solidFill>
                  <a:schemeClr val="accent6"/>
                </a:solidFill>
              </a:rPr>
              <a:t> de CONFORT PARA LOS CERDOS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8233"/>
            <a:ext cx="8782248" cy="398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851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52" y="5265901"/>
            <a:ext cx="8526288" cy="395347"/>
          </a:xfrm>
        </p:spPr>
        <p:txBody>
          <a:bodyPr/>
          <a:lstStyle/>
          <a:p>
            <a:pPr marL="0" indent="0" algn="ctr">
              <a:buNone/>
            </a:pPr>
            <a:r>
              <a:rPr lang="es-AR" sz="2400" b="0" dirty="0">
                <a:solidFill>
                  <a:schemeClr val="tx1"/>
                </a:solidFill>
                <a:effectLst/>
              </a:rPr>
              <a:t>El aumento de la temperatura ambiental hace que la transferencia de calor sea menos eficiente debido a la reducción del gradiente térmico necesario entre la piel y la temperatura del aire (</a:t>
            </a:r>
            <a:r>
              <a:rPr lang="es-AR" sz="2400" b="0" dirty="0" err="1">
                <a:solidFill>
                  <a:schemeClr val="tx1"/>
                </a:solidFill>
                <a:effectLst/>
              </a:rPr>
              <a:t>Hillman</a:t>
            </a:r>
            <a:r>
              <a:rPr lang="es-AR" sz="2400" b="0" dirty="0">
                <a:solidFill>
                  <a:schemeClr val="tx1"/>
                </a:solidFill>
                <a:effectLst/>
              </a:rPr>
              <a:t> et al., 1985)</a:t>
            </a:r>
            <a:br>
              <a:rPr lang="es-AR" sz="2400" dirty="0"/>
            </a:br>
            <a:br>
              <a:rPr lang="es-AR" sz="2400" dirty="0"/>
            </a:br>
            <a:br>
              <a:rPr lang="es-AR" sz="2400" dirty="0"/>
            </a:br>
            <a:br>
              <a:rPr lang="es-AR" sz="2400" dirty="0"/>
            </a:br>
            <a:br>
              <a:rPr lang="es-AR" sz="2400" dirty="0"/>
            </a:br>
            <a:br>
              <a:rPr lang="es-AR" sz="3200" dirty="0"/>
            </a:br>
            <a:br>
              <a:rPr lang="es-AR" sz="3200" dirty="0"/>
            </a:br>
            <a:endParaRPr lang="es-AR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856984" cy="82527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s-AR" sz="2800" b="1" dirty="0">
                <a:solidFill>
                  <a:schemeClr val="accent6"/>
                </a:solidFill>
              </a:rPr>
              <a:t>PROBLEMAS CON LAS ALTAS TEMPERATURAS. CONTROL DEL ESTRÉS POR CALOR</a:t>
            </a:r>
          </a:p>
        </p:txBody>
      </p:sp>
      <p:pic>
        <p:nvPicPr>
          <p:cNvPr id="13314" name="Picture 2" descr="C:\Users\EmilianoJuan\Downloads\mecanismos-de-perdida-de-calor-a-24-y-a-34c_1008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6" y="1196752"/>
            <a:ext cx="9125664" cy="40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967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2000"/>
                    </a14:imgEffect>
                    <a14:imgEffect>
                      <a14:colorTemperature colorTemp="3600"/>
                    </a14:imgEffect>
                    <a14:imgEffect>
                      <a14:saturation sat="72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84784"/>
            <a:ext cx="3185675" cy="3212976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1707" y="5805264"/>
            <a:ext cx="5637010" cy="882119"/>
          </a:xfrm>
        </p:spPr>
        <p:txBody>
          <a:bodyPr>
            <a:normAutofit/>
          </a:bodyPr>
          <a:lstStyle/>
          <a:p>
            <a:r>
              <a:rPr lang="es-AR" sz="4000" dirty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MICROCLIMA</a:t>
            </a: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188640"/>
            <a:ext cx="8173461" cy="4248472"/>
          </a:xfrm>
        </p:spPr>
        <p:txBody>
          <a:bodyPr/>
          <a:lstStyle/>
          <a:p>
            <a:pPr marL="182880" indent="0">
              <a:buNone/>
            </a:pPr>
            <a:r>
              <a:rPr lang="es-AR" sz="720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AMBIENTE</a:t>
            </a:r>
            <a:br>
              <a:rPr lang="es-AR" dirty="0"/>
            </a:br>
            <a:r>
              <a:rPr lang="es-AR" dirty="0"/>
              <a:t>   </a:t>
            </a:r>
            <a:r>
              <a:rPr lang="es-AR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FACTORES</a:t>
            </a:r>
            <a:br>
              <a:rPr lang="es-AR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es-AR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-</a:t>
            </a:r>
            <a: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FISICOS</a:t>
            </a:r>
            <a:b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-SOCIALES</a:t>
            </a:r>
            <a:b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-TERMALES</a:t>
            </a:r>
            <a:br>
              <a:rPr lang="es-AR" sz="4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es-ES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Bond y Kelly, 1960</a:t>
            </a:r>
            <a:endParaRPr lang="es-AR" sz="1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EmilianoJuan\Downloads\clim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10" b="16660"/>
          <a:stretch/>
        </p:blipFill>
        <p:spPr bwMode="auto">
          <a:xfrm>
            <a:off x="6359593" y="188640"/>
            <a:ext cx="2651530" cy="1584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glow rad="127000">
              <a:schemeClr val="bg2"/>
            </a:glow>
          </a:effectLst>
        </p:spPr>
      </p:pic>
      <p:pic>
        <p:nvPicPr>
          <p:cNvPr id="7" name="Picture 4" descr="Galpon terminacion pasillo Carnerillo PEQUEÑA Dic 2005 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747" y="4124921"/>
            <a:ext cx="4081692" cy="2720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113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55568" y="1493495"/>
            <a:ext cx="3888432" cy="2007513"/>
          </a:xfrm>
        </p:spPr>
        <p:txBody>
          <a:bodyPr/>
          <a:lstStyle/>
          <a:p>
            <a:pPr marL="0" indent="0" algn="l">
              <a:buNone/>
            </a:pPr>
            <a:r>
              <a:rPr lang="es-AR" sz="3600" b="0" dirty="0">
                <a:solidFill>
                  <a:schemeClr val="tx1"/>
                </a:solidFill>
                <a:effectLst/>
              </a:rPr>
              <a:t>-Reducción en el consumo de alimento.</a:t>
            </a:r>
            <a:br>
              <a:rPr lang="es-AR" b="0" dirty="0">
                <a:solidFill>
                  <a:schemeClr val="tx1"/>
                </a:solidFill>
                <a:effectLst/>
              </a:rPr>
            </a:br>
            <a:br>
              <a:rPr lang="es-AR" b="0" dirty="0">
                <a:solidFill>
                  <a:schemeClr val="tx1"/>
                </a:solidFill>
                <a:effectLst/>
              </a:rPr>
            </a:br>
            <a:endParaRPr lang="es-AR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6386" name="Picture 2" descr="C:\Users\EmilianoJuan\Downloads\índiceHGF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7335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255568" y="332656"/>
            <a:ext cx="3492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-</a:t>
            </a:r>
            <a:r>
              <a:rPr lang="es-AR" sz="3200" dirty="0"/>
              <a:t>Afecta la espermatogénesis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422108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/>
              <a:t>Entre 20 y 30ºC es de 9, 32 y 55 gr/día/</a:t>
            </a:r>
            <a:r>
              <a:rPr lang="es-AR" sz="2800" dirty="0" err="1"/>
              <a:t>ºC</a:t>
            </a:r>
            <a:r>
              <a:rPr lang="es-AR" sz="2800" dirty="0"/>
              <a:t>, para cerdos de 25, 50 y 75 kg de peso vivo, respectivamente.</a:t>
            </a:r>
          </a:p>
          <a:p>
            <a:r>
              <a:rPr lang="es-AR" sz="2800" dirty="0"/>
              <a:t>Hembras adultas hasta -75gr/</a:t>
            </a:r>
            <a:r>
              <a:rPr lang="es-AR" sz="2800" dirty="0" err="1"/>
              <a:t>ºC</a:t>
            </a:r>
            <a:r>
              <a:rPr lang="es-AR" sz="2800" dirty="0"/>
              <a:t> por encima de los 19°C</a:t>
            </a:r>
          </a:p>
          <a:p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val="193860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148064" y="548680"/>
            <a:ext cx="3600400" cy="1440160"/>
          </a:xfrm>
        </p:spPr>
        <p:txBody>
          <a:bodyPr>
            <a:normAutofit fontScale="62500" lnSpcReduction="20000"/>
          </a:bodyPr>
          <a:lstStyle/>
          <a:p>
            <a:pPr marL="45720" indent="0">
              <a:buNone/>
            </a:pPr>
            <a:r>
              <a:rPr lang="es-AR" sz="9600" dirty="0">
                <a:solidFill>
                  <a:schemeClr val="accent6">
                    <a:lumMod val="75000"/>
                  </a:schemeClr>
                </a:solidFill>
              </a:rPr>
              <a:t>SOMBRAS</a:t>
            </a:r>
          </a:p>
          <a:p>
            <a:pPr marL="45720" indent="0">
              <a:buNone/>
            </a:pPr>
            <a:endParaRPr lang="es-AR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>
              <a:buNone/>
            </a:pPr>
            <a:endParaRPr lang="es-A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4" descr="Sombreadero sobre charco Carnerillo Dic 2005 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3500" cy="3429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7"/>
          <a:stretch/>
        </p:blipFill>
        <p:spPr bwMode="auto">
          <a:xfrm>
            <a:off x="3254375" y="3566160"/>
            <a:ext cx="5889625" cy="33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7505" y="3717032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dirty="0" err="1"/>
              <a:t>Sombreaderos</a:t>
            </a:r>
            <a:r>
              <a:rPr lang="es-AR" sz="3200" dirty="0"/>
              <a:t>: 1,8 a 2,3 M2 por animal </a:t>
            </a:r>
          </a:p>
        </p:txBody>
      </p:sp>
    </p:spTree>
    <p:extLst>
      <p:ext uri="{BB962C8B-B14F-4D97-AF65-F5344CB8AC3E}">
        <p14:creationId xmlns:p14="http://schemas.microsoft.com/office/powerpoint/2010/main" val="2207311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1266" name="Picture 2" descr="C:\CAMILA\Mis archivos FACU\produccion Cerdos\FOTOS CERDOS\Fotos Varias\DSC0397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09" y="731838"/>
            <a:ext cx="4633382" cy="34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CAMILA\Mis archivos FACU\produccion Cerdos\FOTOS CERDOS\Fotos Varias\DSC03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662"/>
            <a:ext cx="8820472" cy="66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36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16762" cy="587727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306103" y="6021288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Reparos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4000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50" b="21736"/>
          <a:stretch/>
        </p:blipFill>
        <p:spPr bwMode="auto">
          <a:xfrm>
            <a:off x="55943" y="-171400"/>
            <a:ext cx="442778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0"/>
            <a:ext cx="4176112" cy="399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CAMILA\Mis archivos FACU\produccion Cerdos\FOTOS CERDOS\otras\IMG_20160617_17530487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8"/>
          <a:stretch/>
        </p:blipFill>
        <p:spPr bwMode="auto">
          <a:xfrm>
            <a:off x="55943" y="3517414"/>
            <a:ext cx="4780345" cy="31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milianoJuan\Downloads\imagesG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r="6937"/>
          <a:stretch/>
        </p:blipFill>
        <p:spPr bwMode="auto">
          <a:xfrm>
            <a:off x="5171647" y="4072051"/>
            <a:ext cx="3810001" cy="26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88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179512" y="260648"/>
            <a:ext cx="4235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ENFRIAMIENTO </a:t>
            </a:r>
            <a:r>
              <a:rPr lang="es-AR" sz="3200" dirty="0"/>
              <a:t>EVAPORATIVO</a:t>
            </a:r>
            <a:endParaRPr lang="es-A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0" y="1412776"/>
            <a:ext cx="346868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79512" y="795154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Aspersores: 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4" y="4472077"/>
            <a:ext cx="37560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29146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06714"/>
            <a:ext cx="5081420" cy="381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672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332656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Nebulizadores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346868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r="23020"/>
          <a:stretch/>
        </p:blipFill>
        <p:spPr bwMode="auto">
          <a:xfrm>
            <a:off x="502920" y="1032669"/>
            <a:ext cx="185928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2" y="3933056"/>
            <a:ext cx="38100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68960"/>
            <a:ext cx="350520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362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260648"/>
            <a:ext cx="4689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Paneles de enfriamiento: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5710"/>
            <a:ext cx="3816424" cy="319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53" y="248679"/>
            <a:ext cx="4723607" cy="35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2792"/>
            <a:ext cx="32797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pan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12332"/>
            <a:ext cx="45529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011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9036496" cy="10801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EFECTOS DEL ENFRIAMIENTO EVAPORATIVO EN LOS PORCINOS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06061" cy="468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30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404664"/>
            <a:ext cx="2108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600" dirty="0"/>
              <a:t>Charcos: </a:t>
            </a:r>
          </a:p>
        </p:txBody>
      </p:sp>
      <p:pic>
        <p:nvPicPr>
          <p:cNvPr id="21506" name="Picture 2" descr="C:\Users\EmilianoJuan\Downloads\índic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54178" cy="254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" y="1178644"/>
            <a:ext cx="47307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19" y="3298219"/>
            <a:ext cx="5724525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78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3744" y="188640"/>
            <a:ext cx="5548376" cy="2232248"/>
          </a:xfrm>
        </p:spPr>
        <p:txBody>
          <a:bodyPr/>
          <a:lstStyle/>
          <a:p>
            <a:pPr algn="l"/>
            <a:r>
              <a:rPr lang="es-A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PROPORCIONAR</a:t>
            </a:r>
            <a:br>
              <a:rPr lang="es-A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s-A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CONFORT</a:t>
            </a:r>
            <a:endParaRPr lang="es-AR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 descr="C:\CAMILA\Mis archivos FACU\produccion Cerdos\FOTOS CERDOS\Fprograma\FOTOS CRIDEROS PRESENTACION SISTEMAS DE PROD\CONFINAMIENTO\Maternidad\P112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2534"/>
            <a:ext cx="3367568" cy="44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CAMILA\Mis archivos FACU\produccion Cerdos\FOTOS CERDOS\otras\IMG_20160617_17530487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2"/>
          <a:stretch/>
        </p:blipFill>
        <p:spPr bwMode="auto">
          <a:xfrm>
            <a:off x="3851920" y="980728"/>
            <a:ext cx="518869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cerdos con ca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264" y="4394060"/>
            <a:ext cx="3527014" cy="23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02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5472608" cy="1080120"/>
          </a:xfrm>
        </p:spPr>
        <p:txBody>
          <a:bodyPr>
            <a:normAutofit fontScale="32500" lnSpcReduction="20000"/>
          </a:bodyPr>
          <a:lstStyle/>
          <a:p>
            <a:pPr marL="45720" indent="0">
              <a:buNone/>
            </a:pPr>
            <a:r>
              <a:rPr lang="es-AR" sz="9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Pasturas o Cobertura Vegetal </a:t>
            </a:r>
          </a:p>
          <a:p>
            <a:pPr marL="45720" indent="0">
              <a:buNone/>
            </a:pPr>
            <a:endParaRPr lang="es-A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88" y="0"/>
            <a:ext cx="4297363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 descr="C:\Users\EmilianoJuan\Downloads\imagesLJG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4"/>
          <a:stretch/>
        </p:blipFill>
        <p:spPr bwMode="auto">
          <a:xfrm>
            <a:off x="-1" y="1255325"/>
            <a:ext cx="4716016" cy="278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CAMILA\Mis archivos FACU\produccion Cerdos\FOTOS CERDOS\Lucas\Porcino blanco aire l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" t="53304"/>
          <a:stretch/>
        </p:blipFill>
        <p:spPr bwMode="auto">
          <a:xfrm>
            <a:off x="4716015" y="2335957"/>
            <a:ext cx="4461135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/>
          <a:stretch/>
        </p:blipFill>
        <p:spPr bwMode="auto">
          <a:xfrm>
            <a:off x="251520" y="4045808"/>
            <a:ext cx="2377781" cy="287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915815" y="5877271"/>
            <a:ext cx="1410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Goteo</a:t>
            </a:r>
          </a:p>
        </p:txBody>
      </p:sp>
    </p:spTree>
    <p:extLst>
      <p:ext uri="{BB962C8B-B14F-4D97-AF65-F5344CB8AC3E}">
        <p14:creationId xmlns:p14="http://schemas.microsoft.com/office/powerpoint/2010/main" val="4086600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7504" y="69056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EXIGENCIAS DE AGUA </a:t>
            </a:r>
            <a:r>
              <a:rPr lang="es-A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(LITROS/ANIMAL/DÍA) </a:t>
            </a:r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FLUJO DE LOS BEBEROS </a:t>
            </a:r>
            <a:r>
              <a:rPr lang="es-A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(LITROS/MINUTO)</a:t>
            </a:r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CERDAS Y CERDOS EN CRECIMIENTO Y TERMINACIÓN 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(BODMAN, 1994)</a:t>
            </a:r>
            <a:endParaRPr lang="es-A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425"/>
            <a:ext cx="91440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95536" y="5373216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dirty="0"/>
              <a:t>La Temperatura del agua debe estar entre 12°-18°</a:t>
            </a:r>
          </a:p>
        </p:txBody>
      </p:sp>
    </p:spTree>
    <p:extLst>
      <p:ext uri="{BB962C8B-B14F-4D97-AF65-F5344CB8AC3E}">
        <p14:creationId xmlns:p14="http://schemas.microsoft.com/office/powerpoint/2010/main" val="189261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1" y="3259780"/>
            <a:ext cx="2304256" cy="34554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0"/>
            <a:ext cx="4287614" cy="3213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19991" r="4609" b="30526"/>
          <a:stretch/>
        </p:blipFill>
        <p:spPr bwMode="auto">
          <a:xfrm>
            <a:off x="0" y="0"/>
            <a:ext cx="4098805" cy="29870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" t="6681" r="4847" b="8957"/>
          <a:stretch/>
        </p:blipFill>
        <p:spPr bwMode="auto">
          <a:xfrm>
            <a:off x="5087849" y="3738855"/>
            <a:ext cx="4055367" cy="3119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508877" y="3645023"/>
            <a:ext cx="29209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PROTECCIÓN</a:t>
            </a:r>
          </a:p>
          <a:p>
            <a:endParaRPr lang="es-A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AISLACION</a:t>
            </a:r>
          </a:p>
          <a:p>
            <a:endParaRPr lang="es-AR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ENTERRAMIENTO</a:t>
            </a:r>
          </a:p>
        </p:txBody>
      </p:sp>
    </p:spTree>
    <p:extLst>
      <p:ext uri="{BB962C8B-B14F-4D97-AF65-F5344CB8AC3E}">
        <p14:creationId xmlns:p14="http://schemas.microsoft.com/office/powerpoint/2010/main" val="289389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7004248" cy="372956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Alimentos =  Ingesta diaria e incremento calórico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8554" r="7410" b="8528"/>
          <a:stretch/>
        </p:blipFill>
        <p:spPr bwMode="auto">
          <a:xfrm>
            <a:off x="323528" y="1770398"/>
            <a:ext cx="3468583" cy="22193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r="12503"/>
          <a:stretch/>
        </p:blipFill>
        <p:spPr bwMode="auto">
          <a:xfrm>
            <a:off x="6025083" y="4075242"/>
            <a:ext cx="288036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118"/>
            <a:ext cx="4311748" cy="272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4293096"/>
            <a:ext cx="3420214" cy="2561859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46894" y="4417516"/>
            <a:ext cx="27092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AC.GRASOS POLIINSATURADOS</a:t>
            </a:r>
          </a:p>
          <a:p>
            <a:endParaRPr lang="es-A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A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AR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AC.GRASOS </a:t>
            </a:r>
          </a:p>
          <a:p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SATURADOS</a:t>
            </a:r>
          </a:p>
        </p:txBody>
      </p:sp>
    </p:spTree>
    <p:extLst>
      <p:ext uri="{BB962C8B-B14F-4D97-AF65-F5344CB8AC3E}">
        <p14:creationId xmlns:p14="http://schemas.microsoft.com/office/powerpoint/2010/main" val="218739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712968" cy="100811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AR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 FACTORES AMBIENTALES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1520" y="1052736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Humedad Relativa</a:t>
            </a:r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cantidad de agua que puede contener el aire depende directamente de su temperatura</a:t>
            </a:r>
          </a:p>
          <a:p>
            <a:pPr algn="ctr"/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*confort entre 60-75%</a:t>
            </a:r>
          </a:p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Luz y Sonidos</a:t>
            </a:r>
          </a:p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Radiación solar</a:t>
            </a:r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Rayos infrarrojos, luz visible y rayos </a:t>
            </a:r>
            <a:r>
              <a:rPr lang="es-AR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UV</a:t>
            </a:r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gran importancia el color pelaje y pigmentación de la piel.</a:t>
            </a:r>
          </a:p>
          <a:p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Contaminantes </a:t>
            </a:r>
            <a:r>
              <a:rPr lang="es-AR" sz="3200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ambienales</a:t>
            </a: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5796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1340768"/>
            <a:ext cx="9144000" cy="1296144"/>
          </a:xfrm>
        </p:spPr>
        <p:txBody>
          <a:bodyPr/>
          <a:lstStyle/>
          <a:p>
            <a:pPr marL="0" indent="0" algn="ctr">
              <a:buNone/>
            </a:pPr>
            <a:r>
              <a:rPr lang="es-AR" sz="2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Composición del aire</a:t>
            </a:r>
            <a:r>
              <a:rPr lang="es-AR" sz="28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AR" sz="24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78% </a:t>
            </a:r>
            <a:r>
              <a:rPr lang="es-AR" sz="20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nitrógeno</a:t>
            </a:r>
            <a:r>
              <a:rPr lang="es-AR" sz="24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21% </a:t>
            </a:r>
            <a:r>
              <a:rPr lang="es-AR" sz="20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oxigeno</a:t>
            </a:r>
            <a:r>
              <a:rPr lang="es-AR" sz="24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0,9% </a:t>
            </a:r>
            <a:r>
              <a:rPr lang="es-AR" sz="20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argón</a:t>
            </a:r>
            <a:r>
              <a:rPr lang="es-AR" sz="24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0,03% </a:t>
            </a:r>
            <a:r>
              <a:rPr lang="es-AR" sz="20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dióxido de carbono</a:t>
            </a:r>
            <a:r>
              <a:rPr lang="es-AR" sz="24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AR" sz="2400" b="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br>
              <a:rPr lang="es-AR" sz="32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s-AR" sz="3200" b="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AR" sz="3200" b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16632"/>
            <a:ext cx="9144000" cy="122413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CONTAMINANTES AMBIENTALES O </a:t>
            </a:r>
          </a:p>
          <a:p>
            <a:pPr marL="45720" indent="0" algn="ctr">
              <a:buNone/>
            </a:pPr>
            <a:r>
              <a:rPr lang="es-AR" sz="32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GASES NOCIVOS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132856"/>
            <a:ext cx="93245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Más de 150 gases diferentes se producen como subproductos en instalaciones porcinas</a:t>
            </a:r>
            <a:endParaRPr lang="es-AR" sz="32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Amoniaco (NH3): </a:t>
            </a:r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Estiércol y descomposición. Umbral de detección para el olfato humano es de 5 ppm. A partir de 30 ppm produce lesiones respiratorias y 50 ppm irritación mucosas. Max recomendable 11ppm </a:t>
            </a:r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A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Donhan</a:t>
            </a:r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al.2006)</a:t>
            </a:r>
          </a:p>
          <a:p>
            <a:endParaRPr lang="es-AR" sz="24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AR" sz="2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Dióxido de Carbono (CO2): </a:t>
            </a:r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respiración de los animales, estiércol y quemado estufas. Inoloro. Muy difícil que genere problemas.  Niveles máx. 1.500 ppm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(</a:t>
            </a:r>
            <a:r>
              <a:rPr lang="es-A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Donhan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al.2006)</a:t>
            </a:r>
          </a:p>
          <a:p>
            <a:endParaRPr lang="es-A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s-AR" sz="2400" b="1" dirty="0"/>
          </a:p>
        </p:txBody>
      </p:sp>
    </p:spTree>
    <p:extLst>
      <p:ext uri="{BB962C8B-B14F-4D97-AF65-F5344CB8AC3E}">
        <p14:creationId xmlns:p14="http://schemas.microsoft.com/office/powerpoint/2010/main" val="1540833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0"/>
            <a:ext cx="9324528" cy="386104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AR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Monóxido de Carbono (CO): 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 quemado de las estufas. Inoloro, toxico. Actúa compitiendo con la fijación de oxigeno. Mas afinidad por la hemoglobina. Hipoxia.</a:t>
            </a:r>
          </a:p>
          <a:p>
            <a:pPr marL="45720" indent="0">
              <a:buNone/>
            </a:pPr>
            <a:r>
              <a:rPr lang="es-AR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Sulfuro de hidrogeno 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 más toxico proveniente del almacenamiento de estiércol líquido.</a:t>
            </a:r>
            <a:r>
              <a:rPr lang="es-A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Niveles máximos es de 5 ppm para cerdos como personal.</a:t>
            </a:r>
            <a:r>
              <a:rPr lang="es-A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s-AR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Donhan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s-A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al.2006</a:t>
            </a:r>
            <a:r>
              <a:rPr lang="es-A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s-A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r>
              <a:rPr lang="es-AR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Metano (CH4): </a:t>
            </a:r>
            <a:r>
              <a:rPr lang="es-A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Inflamable y explosivo. Inoloro</a:t>
            </a:r>
          </a:p>
          <a:p>
            <a:pPr marL="45720" indent="0">
              <a:buNone/>
            </a:pPr>
            <a:r>
              <a:rPr lang="es-AR" sz="28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Polvos </a:t>
            </a:r>
            <a:r>
              <a:rPr lang="es-AR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Riesgo potencial</a:t>
            </a:r>
          </a:p>
          <a:p>
            <a:endParaRPr lang="es-AR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" y="4410504"/>
            <a:ext cx="4342615" cy="243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9" y="4339568"/>
            <a:ext cx="4473331" cy="250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817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milianoJuan\Downloads\images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8"/>
          <a:stretch/>
        </p:blipFill>
        <p:spPr bwMode="auto">
          <a:xfrm>
            <a:off x="3297093" y="4509120"/>
            <a:ext cx="5846907" cy="234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-17472" y="99958"/>
            <a:ext cx="9433048" cy="73675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LECHONES. IMPORTANCIA DE LA TEMPERATURA</a:t>
            </a:r>
            <a:endParaRPr lang="es-AR" sz="2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83671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Tci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nacimiento esta cercana a los  34 ° C. A las 48 Hs. es de 30,1 ° C aprox.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-17472" y="1667709"/>
            <a:ext cx="8964488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Factores relacionados con la susceptibilidad al frío de los lechones recién nacidos:</a:t>
            </a:r>
          </a:p>
          <a:p>
            <a:endParaRPr lang="es-ES" sz="11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-Tienen pocas reservas de glucógeno y de grasa. En condiciones ambientales normales al nacimiento, utilizan el 75 % del glucógeno hepático y el 41 % del glucógeno muscular, dentro de las 12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pos parto. 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-No tienen grasa subcutánea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-Tienen poco pelo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-Nacen mojados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-Genotipo</a:t>
            </a:r>
          </a:p>
          <a:p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-Estado sanitario</a:t>
            </a:r>
          </a:p>
        </p:txBody>
      </p:sp>
    </p:spTree>
    <p:extLst>
      <p:ext uri="{BB962C8B-B14F-4D97-AF65-F5344CB8AC3E}">
        <p14:creationId xmlns:p14="http://schemas.microsoft.com/office/powerpoint/2010/main" val="913119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195" y="4979590"/>
            <a:ext cx="3995937" cy="569000"/>
          </a:xfrm>
        </p:spPr>
        <p:txBody>
          <a:bodyPr/>
          <a:lstStyle/>
          <a:p>
            <a:pPr marL="0" indent="0" algn="ctr">
              <a:buNone/>
            </a:pPr>
            <a:r>
              <a:rPr lang="es-AR" sz="2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Reducción de consumo de calostro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28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Complejo </a:t>
            </a:r>
          </a:p>
          <a:p>
            <a:pPr marL="45720" indent="0" algn="ctr">
              <a:buNone/>
            </a:pPr>
            <a:r>
              <a:rPr lang="es-AR" sz="28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Enfriamiento-Inanición-Aplastamiento</a:t>
            </a:r>
            <a:endParaRPr lang="es-AR" sz="2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16183" y="1224334"/>
            <a:ext cx="5723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Temperatura ambiental Sub Optima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11228" y="1916832"/>
            <a:ext cx="6327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Disminución de la temperatura corporal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19186" y="2502714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Enfriamiento</a:t>
            </a:r>
            <a:endParaRPr lang="es-AR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844423" y="3191892"/>
            <a:ext cx="5466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Aletargamiento (adormecimiento)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979712" y="3861048"/>
            <a:ext cx="56886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Inanición </a:t>
            </a:r>
          </a:p>
          <a:p>
            <a:pPr algn="ctr"/>
            <a:r>
              <a:rPr lang="es-A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(extrema debilidad por la falta de alimento</a:t>
            </a:r>
            <a:r>
              <a:rPr lang="es-AR" b="1" dirty="0"/>
              <a:t>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74047" y="6189513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Enfermedad</a:t>
            </a:r>
            <a:r>
              <a:rPr lang="es-AR" sz="2400" b="1" dirty="0"/>
              <a:t> </a:t>
            </a:r>
            <a:endParaRPr lang="es-AR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421046" y="5086925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Aplastamiento</a:t>
            </a:r>
            <a:r>
              <a:rPr lang="es-A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380119" y="6237312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MUERTE</a:t>
            </a:r>
            <a:r>
              <a:rPr lang="es-AR" dirty="0"/>
              <a:t> </a:t>
            </a:r>
          </a:p>
        </p:txBody>
      </p:sp>
      <p:sp>
        <p:nvSpPr>
          <p:cNvPr id="13" name="12 Flecha abajo"/>
          <p:cNvSpPr/>
          <p:nvPr/>
        </p:nvSpPr>
        <p:spPr>
          <a:xfrm>
            <a:off x="4283968" y="1685999"/>
            <a:ext cx="293735" cy="374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Flecha abajo"/>
          <p:cNvSpPr/>
          <p:nvPr/>
        </p:nvSpPr>
        <p:spPr>
          <a:xfrm>
            <a:off x="4283968" y="2378497"/>
            <a:ext cx="293736" cy="25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Flecha abajo"/>
          <p:cNvSpPr/>
          <p:nvPr/>
        </p:nvSpPr>
        <p:spPr>
          <a:xfrm>
            <a:off x="4213780" y="2964379"/>
            <a:ext cx="363923" cy="227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Flecha abajo"/>
          <p:cNvSpPr/>
          <p:nvPr/>
        </p:nvSpPr>
        <p:spPr>
          <a:xfrm>
            <a:off x="4283968" y="3653557"/>
            <a:ext cx="379173" cy="3515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Flecha abajo"/>
          <p:cNvSpPr/>
          <p:nvPr/>
        </p:nvSpPr>
        <p:spPr>
          <a:xfrm>
            <a:off x="2287140" y="4599712"/>
            <a:ext cx="266904" cy="4154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Flecha abajo"/>
          <p:cNvSpPr/>
          <p:nvPr/>
        </p:nvSpPr>
        <p:spPr>
          <a:xfrm>
            <a:off x="6554366" y="4599712"/>
            <a:ext cx="311194" cy="602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Flecha abajo"/>
          <p:cNvSpPr/>
          <p:nvPr/>
        </p:nvSpPr>
        <p:spPr>
          <a:xfrm>
            <a:off x="1979712" y="5805264"/>
            <a:ext cx="26690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Flecha derecha"/>
          <p:cNvSpPr/>
          <p:nvPr/>
        </p:nvSpPr>
        <p:spPr>
          <a:xfrm>
            <a:off x="3319186" y="6237312"/>
            <a:ext cx="894594" cy="413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Flecha derecha"/>
          <p:cNvSpPr/>
          <p:nvPr/>
        </p:nvSpPr>
        <p:spPr>
          <a:xfrm rot="8209459">
            <a:off x="5925735" y="5805264"/>
            <a:ext cx="950521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3304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55576" y="116632"/>
            <a:ext cx="27703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4000" b="1" dirty="0">
                <a:solidFill>
                  <a:schemeClr val="accent6"/>
                </a:solidFill>
              </a:rPr>
              <a:t>Microclima</a:t>
            </a: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40220"/>
            <a:ext cx="4860031" cy="331778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860032" y="4224576"/>
            <a:ext cx="373050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/>
              <a:t>-Fuentes de calor</a:t>
            </a:r>
          </a:p>
          <a:p>
            <a:r>
              <a:rPr lang="es-AR" sz="2800" dirty="0"/>
              <a:t> suplementario.</a:t>
            </a:r>
          </a:p>
          <a:p>
            <a:r>
              <a:rPr lang="es-AR" sz="2800" dirty="0"/>
              <a:t>-Atención de partos</a:t>
            </a:r>
          </a:p>
          <a:p>
            <a:r>
              <a:rPr lang="es-AR" sz="2800" dirty="0"/>
              <a:t> manejo del lechón </a:t>
            </a:r>
          </a:p>
          <a:p>
            <a:r>
              <a:rPr lang="es-AR" sz="2800" dirty="0"/>
              <a:t> recién nacido</a:t>
            </a:r>
          </a:p>
          <a:p>
            <a:r>
              <a:rPr lang="es-AR" sz="2800" dirty="0"/>
              <a:t>-evitar corrientes aire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212032" y="847623"/>
            <a:ext cx="36343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/>
              <a:t>-Aporte adecuado de </a:t>
            </a:r>
          </a:p>
          <a:p>
            <a:r>
              <a:rPr lang="es-AR" sz="2800" dirty="0"/>
              <a:t> cama de paja.</a:t>
            </a:r>
          </a:p>
          <a:p>
            <a:r>
              <a:rPr lang="es-AR" sz="2800" dirty="0"/>
              <a:t>-Aislación térmica.</a:t>
            </a:r>
          </a:p>
          <a:p>
            <a:r>
              <a:rPr lang="es-AR" sz="2800" dirty="0"/>
              <a:t>-Orientación puertas </a:t>
            </a:r>
          </a:p>
          <a:p>
            <a:r>
              <a:rPr lang="es-AR" sz="2800" dirty="0"/>
              <a:t> noreste o norte.</a:t>
            </a:r>
          </a:p>
        </p:txBody>
      </p:sp>
      <p:pic>
        <p:nvPicPr>
          <p:cNvPr id="10" name="Imagen 3"/>
          <p:cNvPicPr>
            <a:picLocks noChangeAspect="1"/>
          </p:cNvPicPr>
          <p:nvPr/>
        </p:nvPicPr>
        <p:blipFill rotWithShape="1">
          <a:blip r:embed="rId3"/>
          <a:srcRect t="19842" b="21051"/>
          <a:stretch/>
        </p:blipFill>
        <p:spPr>
          <a:xfrm>
            <a:off x="4860032" y="13712"/>
            <a:ext cx="4305632" cy="38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0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000" y="4509120"/>
            <a:ext cx="9001000" cy="2348880"/>
          </a:xfrm>
        </p:spPr>
        <p:txBody>
          <a:bodyPr/>
          <a:lstStyle/>
          <a:p>
            <a:pPr algn="l"/>
            <a:r>
              <a:rPr lang="es-AR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NECESIDADES FISICAS Y PRODUCTIVAS</a:t>
            </a:r>
            <a:br>
              <a:rPr lang="es-AR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AR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ACUERDO A CADA CATEGORIA</a:t>
            </a:r>
            <a:endParaRPr lang="es-AR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323" y="836712"/>
            <a:ext cx="4954677" cy="3254897"/>
          </a:xfrm>
          <a:prstGeom prst="rect">
            <a:avLst/>
          </a:prstGeom>
        </p:spPr>
      </p:pic>
      <p:pic>
        <p:nvPicPr>
          <p:cNvPr id="4100" name="Picture 4" descr="Resultado de imagen para CER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5835"/>
            <a:ext cx="3790809" cy="28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858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5517232"/>
            <a:ext cx="7920880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s-AR" sz="66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MUCHAS GRACIAS!!</a:t>
            </a:r>
            <a:br>
              <a:rPr lang="es-AR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s-AR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170" name="Picture 2" descr="Resultado de imagen para cerdos tomando 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641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5589240"/>
            <a:ext cx="7694240" cy="1143000"/>
          </a:xfrm>
        </p:spPr>
        <p:txBody>
          <a:bodyPr/>
          <a:lstStyle/>
          <a:p>
            <a:pPr marL="0" indent="0">
              <a:buNone/>
            </a:pPr>
            <a:r>
              <a:rPr lang="es-AR" dirty="0"/>
              <a:t>MAXIMIZAR PRODUCCIÓN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188640"/>
            <a:ext cx="8784976" cy="4752528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es-ES" sz="3200" b="1" dirty="0">
                <a:solidFill>
                  <a:srgbClr val="FF0000"/>
                </a:solidFill>
              </a:rPr>
              <a:t>CAMBIO DE PARADIGMA</a:t>
            </a:r>
          </a:p>
          <a:p>
            <a:pPr marL="45720" indent="0" algn="ctr">
              <a:buNone/>
            </a:pPr>
            <a:r>
              <a:rPr lang="es-ES" sz="3200" b="1" dirty="0"/>
              <a:t>Niveles Máximos de Producción” a </a:t>
            </a:r>
          </a:p>
          <a:p>
            <a:pPr marL="45720" indent="0" algn="ctr">
              <a:buNone/>
            </a:pPr>
            <a:r>
              <a:rPr lang="es-ES" sz="3200" b="1" dirty="0"/>
              <a:t>“Niveles Más Económicos de Producción”</a:t>
            </a:r>
          </a:p>
          <a:p>
            <a:pPr marL="45720" indent="0" algn="ctr">
              <a:buNone/>
            </a:pPr>
            <a:r>
              <a:rPr lang="es-ES" sz="3200" b="1" dirty="0"/>
              <a:t>Evaluar COSTOS- BENEFICIOS EN INVERSIONES </a:t>
            </a:r>
          </a:p>
          <a:p>
            <a:pPr marL="45720" indent="0" algn="ctr">
              <a:buNone/>
            </a:pPr>
            <a:endParaRPr lang="es-ES" sz="3200" b="1" dirty="0"/>
          </a:p>
          <a:p>
            <a:pPr marL="45720" indent="0" algn="ctr">
              <a:buNone/>
            </a:pPr>
            <a:r>
              <a:rPr lang="es-ES" sz="3200" b="1" dirty="0"/>
              <a:t>HOMBRE </a:t>
            </a:r>
          </a:p>
          <a:p>
            <a:pPr marL="45720" indent="0" algn="ctr">
              <a:buNone/>
            </a:pPr>
            <a:r>
              <a:rPr lang="es-ES" sz="3200" b="1" dirty="0"/>
              <a:t>INFLUENCIA</a:t>
            </a:r>
          </a:p>
          <a:p>
            <a:pPr marL="45720" indent="0" algn="ctr">
              <a:buNone/>
            </a:pPr>
            <a:endParaRPr lang="es-ES" sz="3200" b="1" dirty="0"/>
          </a:p>
          <a:p>
            <a:pPr marL="45720" indent="0" algn="ctr">
              <a:buNone/>
            </a:pPr>
            <a:r>
              <a:rPr lang="es-ES" sz="3200" b="1" dirty="0"/>
              <a:t>GENOTIPO     AMBIENTE      MANEJO</a:t>
            </a:r>
          </a:p>
          <a:p>
            <a:endParaRPr lang="es-AR" dirty="0"/>
          </a:p>
        </p:txBody>
      </p:sp>
      <p:cxnSp>
        <p:nvCxnSpPr>
          <p:cNvPr id="8" name="7 Conector recto de flecha"/>
          <p:cNvCxnSpPr/>
          <p:nvPr/>
        </p:nvCxnSpPr>
        <p:spPr>
          <a:xfrm flipH="1">
            <a:off x="3203848" y="3675308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>
            <a:off x="4644008" y="364502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>
            <a:off x="5724128" y="3645024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Abrir llave"/>
          <p:cNvSpPr/>
          <p:nvPr/>
        </p:nvSpPr>
        <p:spPr>
          <a:xfrm rot="16200000">
            <a:off x="4318887" y="1593881"/>
            <a:ext cx="978398" cy="70969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8924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0" y="188640"/>
            <a:ext cx="8820472" cy="40176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AR" sz="3200" dirty="0"/>
              <a:t>las pérdidas económicas soportadas por la industria porcina de Estados Unidos debidas al estrés por calor se estimaron en alrededor de 300 millones de dólares por año (</a:t>
            </a:r>
            <a:r>
              <a:rPr lang="es-AR" sz="3200" dirty="0" err="1"/>
              <a:t>St</a:t>
            </a:r>
            <a:r>
              <a:rPr lang="es-AR" sz="3200" dirty="0"/>
              <a:t>-Pierre et al., 2003).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00" y="2852936"/>
            <a:ext cx="6408712" cy="358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650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568952" cy="3945592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es-E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CALOR</a:t>
            </a:r>
            <a:r>
              <a:rPr lang="es-ES" sz="4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 </a:t>
            </a:r>
            <a:r>
              <a:rPr lang="es-ES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</a:rPr>
              <a:t> </a:t>
            </a:r>
            <a:r>
              <a:rPr lang="es-ES" sz="38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s-AR" sz="3800" dirty="0">
                <a:latin typeface="Bookman Old Style" panose="02050604050505020204" pitchFamily="18" charset="0"/>
              </a:rPr>
              <a:t>los cuerpos no tienen calor, sino </a:t>
            </a:r>
            <a:r>
              <a:rPr lang="es-AR" sz="3800" b="1" dirty="0">
                <a:latin typeface="Bookman Old Style" panose="02050604050505020204" pitchFamily="18" charset="0"/>
              </a:rPr>
              <a:t>energía interna</a:t>
            </a:r>
            <a:r>
              <a:rPr lang="es-AR" sz="3800" dirty="0">
                <a:latin typeface="Bookman Old Style" panose="02050604050505020204" pitchFamily="18" charset="0"/>
              </a:rPr>
              <a:t>. Cuando una parte de esta energía se transfiere</a:t>
            </a:r>
            <a:r>
              <a:rPr lang="es-AR" sz="3800" b="1" dirty="0">
                <a:latin typeface="Bookman Old Style" panose="02050604050505020204" pitchFamily="18" charset="0"/>
              </a:rPr>
              <a:t> de un cuerpo </a:t>
            </a:r>
            <a:r>
              <a:rPr lang="es-AR" sz="3800" dirty="0">
                <a:latin typeface="Bookman Old Style" panose="02050604050505020204" pitchFamily="18" charset="0"/>
              </a:rPr>
              <a:t>a otro que se halla a distinta temperatura, se habla de calor. Esto sucede hasta que los dos sistemas alcancen el denominado </a:t>
            </a:r>
            <a:r>
              <a:rPr lang="es-AR" sz="3800" b="1" dirty="0">
                <a:latin typeface="Bookman Old Style" panose="02050604050505020204" pitchFamily="18" charset="0"/>
              </a:rPr>
              <a:t>equilibrio térmico.</a:t>
            </a:r>
            <a:endParaRPr lang="es-AR" sz="38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Resultado de imagen para cerdos con cal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/>
          <a:stretch/>
        </p:blipFill>
        <p:spPr bwMode="auto">
          <a:xfrm>
            <a:off x="133994" y="4161098"/>
            <a:ext cx="4633758" cy="19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mangalic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3"/>
          <a:stretch/>
        </p:blipFill>
        <p:spPr bwMode="auto">
          <a:xfrm>
            <a:off x="4932040" y="3645024"/>
            <a:ext cx="4038600" cy="300040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2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27784" y="1556792"/>
            <a:ext cx="6696744" cy="5301208"/>
          </a:xfrm>
        </p:spPr>
        <p:txBody>
          <a:bodyPr/>
          <a:lstStyle/>
          <a:p>
            <a:pPr algn="l"/>
            <a: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Animales de </a:t>
            </a:r>
            <a: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sangre   </a:t>
            </a:r>
            <a:b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fría u EXOTÉRMICOS</a:t>
            </a:r>
            <a:b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AR" sz="36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</a:t>
            </a:r>
            <a:r>
              <a:rPr lang="es-A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No mantienen una           </a:t>
            </a:r>
            <a:br>
              <a:rPr lang="es-A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A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          temperatura corporal constante, ésta cambia al variar la temperatura ambiental porque No poseen mecanismos termorreguladores y el calor metabólico producido</a:t>
            </a:r>
            <a:br>
              <a:rPr lang="es-A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es-AR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se disipa casi tan rápidamente como es producido.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8496944" cy="1296144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s-AR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PRODUCCIÓN Y PERDIDA DE CALOR</a:t>
            </a:r>
          </a:p>
          <a:p>
            <a:pPr marL="45720" indent="0" algn="ctr">
              <a:buNone/>
            </a:pPr>
            <a:r>
              <a:rPr lang="es-AR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POIKILOTERMOS</a:t>
            </a:r>
          </a:p>
          <a:p>
            <a:pPr marL="45720" indent="0">
              <a:buNone/>
            </a:pPr>
            <a:endParaRPr lang="es-AR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 descr="C:\Users\EmilianoJuan\Downloads\índice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12192" r="13035" b="10950"/>
          <a:stretch/>
        </p:blipFill>
        <p:spPr bwMode="auto">
          <a:xfrm>
            <a:off x="17512" y="1556792"/>
            <a:ext cx="420624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EmilianoJuan\Downloads\image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59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0569" y="2132856"/>
            <a:ext cx="8953431" cy="1512168"/>
          </a:xfrm>
        </p:spPr>
        <p:txBody>
          <a:bodyPr/>
          <a:lstStyle/>
          <a:p>
            <a:pPr marL="0" indent="0" algn="l">
              <a:buNone/>
            </a:pPr>
            <a:r>
              <a:rPr lang="es-AR" dirty="0"/>
              <a:t>                  </a:t>
            </a:r>
            <a:r>
              <a:rPr lang="es-A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Animales de sangre caliente o </a:t>
            </a:r>
            <a:r>
              <a:rPr lang="es-AR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endotérmos</a:t>
            </a:r>
            <a:r>
              <a:rPr lang="es-A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br>
              <a:rPr lang="es-AR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s-AR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7288" y="22136"/>
            <a:ext cx="6580936" cy="74256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AR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HOMEOTERMOS</a:t>
            </a:r>
          </a:p>
        </p:txBody>
      </p:sp>
      <p:pic>
        <p:nvPicPr>
          <p:cNvPr id="6146" name="Picture 2" descr="Resultado de imagen para mamifer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254049" cy="216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CERD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r="30908"/>
          <a:stretch/>
        </p:blipFill>
        <p:spPr bwMode="auto">
          <a:xfrm>
            <a:off x="169327" y="908720"/>
            <a:ext cx="2961456" cy="203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6816"/>
            <a:ext cx="3275856" cy="21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3573016"/>
            <a:ext cx="86764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6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Poseen un sistema </a:t>
            </a:r>
            <a:r>
              <a:rPr lang="es-AR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TERMOREGULADOR</a:t>
            </a: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(Hipotálamo) pudiendo  a través de la  </a:t>
            </a:r>
            <a:b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oxidación  metabólica  de los </a:t>
            </a:r>
            <a:b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alimentos y su actividad                      </a:t>
            </a:r>
            <a:b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muscular generar  calor                          </a:t>
            </a:r>
            <a:b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                propio.</a:t>
            </a:r>
            <a:r>
              <a:rPr lang="es-AR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287845673"/>
      </p:ext>
    </p:extLst>
  </p:cSld>
  <p:clrMapOvr>
    <a:masterClrMapping/>
  </p:clrMapOvr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972</TotalTime>
  <Words>1235</Words>
  <Application>Microsoft Office PowerPoint</Application>
  <PresentationFormat>Presentación en pantalla (4:3)</PresentationFormat>
  <Paragraphs>152</Paragraphs>
  <Slides>40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Bodoni MT</vt:lpstr>
      <vt:lpstr>Book Antiqua</vt:lpstr>
      <vt:lpstr>Bookman Old Style</vt:lpstr>
      <vt:lpstr>Calibri</vt:lpstr>
      <vt:lpstr>Comic Sans MS</vt:lpstr>
      <vt:lpstr>Constantia</vt:lpstr>
      <vt:lpstr>Georgia</vt:lpstr>
      <vt:lpstr>Tahoma</vt:lpstr>
      <vt:lpstr>Trebuchet MS</vt:lpstr>
      <vt:lpstr>Transmisión de listas</vt:lpstr>
      <vt:lpstr>Presentación de PowerPoint</vt:lpstr>
      <vt:lpstr>AMBIENTE    FACTORES -FISICOS -SOCIALES -TERMALES Bond y Kelly, 1960</vt:lpstr>
      <vt:lpstr>PROPORCIONAR CONFORT</vt:lpstr>
      <vt:lpstr>NECESIDADES FISICAS Y PRODUCTIVAS DE ACUERDO A CADA CATEGORIA</vt:lpstr>
      <vt:lpstr>MAXIMIZAR PRODUCCIÓN</vt:lpstr>
      <vt:lpstr>Presentación de PowerPoint</vt:lpstr>
      <vt:lpstr>Presentación de PowerPoint</vt:lpstr>
      <vt:lpstr>          Animales de sangre              fría u EXOTÉRMICOS          No mantienen una                        temperatura corporal constante, ésta cambia al variar la temperatura ambiental porque No poseen mecanismos termorreguladores y el calor metabólico producido se disipa casi tan rápidamente como es producido.</vt:lpstr>
      <vt:lpstr>                  Animales de sangre caliente o endotérmos,  </vt:lpstr>
      <vt:lpstr>+Reducción de la pérdida de calor mediante -Vasoconstricción periférica -Incrementando la aislación corporal -Búsqueda de protección -Reducción del área superficial </vt:lpstr>
      <vt:lpstr>+Incremento de la pérdida de calor mediante - Vasodilatación periférica - Disminución de la aislación corporal  - Incrementando la superficie corporal - Incrementando el enfriamiento evaporativo - Evitando la exposición a fuentes de calor</vt:lpstr>
      <vt:lpstr>Presentación de PowerPoint</vt:lpstr>
      <vt:lpstr>CONDUCCIÓN: </vt:lpstr>
      <vt:lpstr>Presentación de PowerPoint</vt:lpstr>
      <vt:lpstr>Presentación de PowerPoint</vt:lpstr>
      <vt:lpstr>Presentación de PowerPoint</vt:lpstr>
      <vt:lpstr>Presentación de PowerPoint</vt:lpstr>
      <vt:lpstr>AL NACIMIENTO LA Tci ES CERCANA A LOS 34ºC, APROX. A LAS 48 HS ES DE 30,1ºC</vt:lpstr>
      <vt:lpstr>El aumento de la temperatura ambiental hace que la transferencia de calor sea menos eficiente debido a la reducción del gradiente térmico necesario entre la piel y la temperatura del aire (Hillman et al., 1985)       </vt:lpstr>
      <vt:lpstr>-Reducción en el consumo de alimento.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Composición del aire: 78% nitrógeno, 21% oxigeno, 0,9% argón, 0,03% dióxido de carbono, etc  </vt:lpstr>
      <vt:lpstr>Presentación de PowerPoint</vt:lpstr>
      <vt:lpstr>Presentación de PowerPoint</vt:lpstr>
      <vt:lpstr>Reducción de consumo de calostro</vt:lpstr>
      <vt:lpstr>Presentación de PowerPoint</vt:lpstr>
      <vt:lpstr>MUCHAS GRACIAS!!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Emiliano Juan Morales</dc:creator>
  <cp:lastModifiedBy>ProdPorcina</cp:lastModifiedBy>
  <cp:revision>66</cp:revision>
  <dcterms:created xsi:type="dcterms:W3CDTF">2019-08-29T01:29:04Z</dcterms:created>
  <dcterms:modified xsi:type="dcterms:W3CDTF">2019-09-18T16:41:34Z</dcterms:modified>
</cp:coreProperties>
</file>