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351" r:id="rId3"/>
    <p:sldId id="291" r:id="rId4"/>
    <p:sldId id="292" r:id="rId5"/>
    <p:sldId id="301" r:id="rId6"/>
    <p:sldId id="356" r:id="rId7"/>
    <p:sldId id="352" r:id="rId8"/>
    <p:sldId id="293" r:id="rId9"/>
    <p:sldId id="267" r:id="rId10"/>
    <p:sldId id="269" r:id="rId11"/>
    <p:sldId id="355" r:id="rId12"/>
    <p:sldId id="270" r:id="rId13"/>
    <p:sldId id="320" r:id="rId14"/>
    <p:sldId id="264" r:id="rId15"/>
    <p:sldId id="265" r:id="rId16"/>
    <p:sldId id="315" r:id="rId17"/>
    <p:sldId id="327" r:id="rId18"/>
    <p:sldId id="340" r:id="rId19"/>
    <p:sldId id="332" r:id="rId20"/>
    <p:sldId id="312" r:id="rId21"/>
    <p:sldId id="311" r:id="rId22"/>
    <p:sldId id="286" r:id="rId23"/>
    <p:sldId id="322" r:id="rId24"/>
    <p:sldId id="335" r:id="rId25"/>
    <p:sldId id="349" r:id="rId26"/>
    <p:sldId id="353" r:id="rId27"/>
    <p:sldId id="348" r:id="rId28"/>
    <p:sldId id="326" r:id="rId29"/>
    <p:sldId id="325" r:id="rId30"/>
    <p:sldId id="262" r:id="rId31"/>
    <p:sldId id="303" r:id="rId32"/>
    <p:sldId id="274" r:id="rId33"/>
    <p:sldId id="258" r:id="rId34"/>
    <p:sldId id="304" r:id="rId35"/>
    <p:sldId id="305" r:id="rId36"/>
    <p:sldId id="357" r:id="rId37"/>
    <p:sldId id="298" r:id="rId38"/>
    <p:sldId id="360" r:id="rId39"/>
    <p:sldId id="314" r:id="rId40"/>
    <p:sldId id="362" r:id="rId41"/>
    <p:sldId id="358" r:id="rId42"/>
    <p:sldId id="359" r:id="rId43"/>
    <p:sldId id="350" r:id="rId44"/>
    <p:sldId id="296" r:id="rId45"/>
    <p:sldId id="361" r:id="rId46"/>
    <p:sldId id="364" r:id="rId47"/>
    <p:sldId id="302" r:id="rId48"/>
    <p:sldId id="299" r:id="rId49"/>
    <p:sldId id="363" r:id="rId50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4624" autoAdjust="0"/>
  </p:normalViewPr>
  <p:slideViewPr>
    <p:cSldViewPr>
      <p:cViewPr varScale="1">
        <p:scale>
          <a:sx n="72" d="100"/>
          <a:sy n="72" d="100"/>
        </p:scale>
        <p:origin x="132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92FC-6EFA-476C-AE4D-F2A2208891A5}" type="datetimeFigureOut">
              <a:rPr lang="es-AR" smtClean="0"/>
              <a:pPr/>
              <a:t>12/03/2019</a:t>
            </a:fld>
            <a:endParaRPr lang="es-AR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32" name="31 Rectángulo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38 Rectángulo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39 Rectángulo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40 Rectángulo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41 Rectángulo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56" name="55 Rectángulo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64 Rectángulo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65 Rectángulo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66 Rectángulo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92FC-6EFA-476C-AE4D-F2A2208891A5}" type="datetimeFigureOut">
              <a:rPr lang="es-AR" smtClean="0"/>
              <a:pPr/>
              <a:t>12/03/2019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92FC-6EFA-476C-AE4D-F2A2208891A5}" type="datetimeFigureOut">
              <a:rPr lang="es-AR" smtClean="0"/>
              <a:pPr/>
              <a:t>12/03/2019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92FC-6EFA-476C-AE4D-F2A2208891A5}" type="datetimeFigureOut">
              <a:rPr lang="es-AR" smtClean="0"/>
              <a:pPr/>
              <a:t>12/03/2019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Forma libre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Forma libre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Forma libre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Forma libre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Forma libre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Forma libre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Forma libre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20 Forma libre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Forma libre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22 Forma libre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23 Forma libre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24 Forma libre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25 Forma libre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Forma libre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92FC-6EFA-476C-AE4D-F2A2208891A5}" type="datetimeFigureOut">
              <a:rPr lang="es-AR" smtClean="0"/>
              <a:pPr/>
              <a:t>12/03/2019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8 Rectángulo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9 Rectángulo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92FC-6EFA-476C-AE4D-F2A2208891A5}" type="datetimeFigureOut">
              <a:rPr lang="es-AR" smtClean="0"/>
              <a:pPr/>
              <a:t>12/03/2019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Rectángulo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92FC-6EFA-476C-AE4D-F2A2208891A5}" type="datetimeFigureOut">
              <a:rPr lang="es-AR" smtClean="0"/>
              <a:pPr/>
              <a:t>12/03/2019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16 Rectángulo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Rectángulo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Rectángulo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Rectángulo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Rectángulo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Rectángulo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29 Rectángulo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92FC-6EFA-476C-AE4D-F2A2208891A5}" type="datetimeFigureOut">
              <a:rPr lang="es-AR" smtClean="0"/>
              <a:pPr/>
              <a:t>12/03/2019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92FC-6EFA-476C-AE4D-F2A2208891A5}" type="datetimeFigureOut">
              <a:rPr lang="es-AR" smtClean="0"/>
              <a:pPr/>
              <a:t>12/03/2019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92FC-6EFA-476C-AE4D-F2A2208891A5}" type="datetimeFigureOut">
              <a:rPr lang="es-AR" smtClean="0"/>
              <a:pPr/>
              <a:t>12/03/2019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8 Conector recto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9 Grupo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14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/>
              <a:t>Haga clic en el icono para agregar una imagen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grpSp>
        <p:nvGrpSpPr>
          <p:cNvPr id="14" name="13 Grupo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10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17 Grupo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18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7BEB92FC-6EFA-476C-AE4D-F2A2208891A5}" type="datetimeFigureOut">
              <a:rPr lang="es-AR" smtClean="0"/>
              <a:pPr/>
              <a:t>12/03/2019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14 Rectángulo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15 Rectángulo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16 Rectángulo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BEB92FC-6EFA-476C-AE4D-F2A2208891A5}" type="datetimeFigureOut">
              <a:rPr lang="es-AR" smtClean="0"/>
              <a:pPr/>
              <a:t>12/03/2019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s-AR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file:///E:\curso%20engorde%20a%20corral%202019\inta_nro8_10ene_2019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file:///E:\curso%20engorde%20a%20corral%202019\inta_pronostico_estres_calorico_06-01-2016.xlsx" TargetMode="Externa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285992"/>
            <a:ext cx="6143636" cy="4300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CuadroTexto"/>
          <p:cNvSpPr txBox="1"/>
          <p:nvPr/>
        </p:nvSpPr>
        <p:spPr>
          <a:xfrm>
            <a:off x="2143108" y="500042"/>
            <a:ext cx="44510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400" b="1" dirty="0"/>
              <a:t>Bienestar Animal </a:t>
            </a:r>
          </a:p>
          <a:p>
            <a:pPr algn="ctr"/>
            <a:r>
              <a:rPr lang="es-AR" sz="4400" b="1" dirty="0"/>
              <a:t>en el </a:t>
            </a:r>
            <a:r>
              <a:rPr lang="es-AR" sz="4400" b="1" dirty="0" err="1"/>
              <a:t>Feedlot</a:t>
            </a:r>
            <a:endParaRPr lang="es-AR" sz="4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42910" y="116632"/>
            <a:ext cx="7415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AR" sz="3200" dirty="0">
                <a:latin typeface="Tahoma" pitchFamily="34" charset="0"/>
              </a:rPr>
              <a:t>INDICE DE TEMPERATURA Y HUMEDAD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0C6672-645A-46F9-9C23-C208CB8EB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15544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0880B9D-4368-4511-A068-6FD267B63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3200"/>
            <a:ext cx="4039338" cy="4580433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841E2E32-EDEB-454B-8664-D46DA82EA83E}"/>
              </a:ext>
            </a:extLst>
          </p:cNvPr>
          <p:cNvSpPr/>
          <p:nvPr/>
        </p:nvSpPr>
        <p:spPr>
          <a:xfrm>
            <a:off x="1634274" y="3873664"/>
            <a:ext cx="360040" cy="288032"/>
          </a:xfrm>
          <a:prstGeom prst="ellipse">
            <a:avLst/>
          </a:prstGeom>
          <a:noFill/>
          <a:ln w="57150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5FE96467-D31E-47FB-8FE5-C7B28E8960E4}"/>
              </a:ext>
            </a:extLst>
          </p:cNvPr>
          <p:cNvSpPr/>
          <p:nvPr/>
        </p:nvSpPr>
        <p:spPr>
          <a:xfrm>
            <a:off x="2987824" y="5157192"/>
            <a:ext cx="360040" cy="288032"/>
          </a:xfrm>
          <a:prstGeom prst="ellipse">
            <a:avLst/>
          </a:prstGeom>
          <a:noFill/>
          <a:ln w="57150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0325DB0-8BF9-420A-8AEC-05DC93F6A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925" y="2847647"/>
            <a:ext cx="4485781" cy="3811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nta.gob.ar/sites/default/files/imagenes/tabla2.jpg">
            <a:extLst>
              <a:ext uri="{FF2B5EF4-FFF2-40B4-BE49-F238E27FC236}">
                <a16:creationId xmlns:a16="http://schemas.microsoft.com/office/drawing/2014/main" id="{14A6AF0F-2B99-4961-A3C7-5B7D77C71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17775"/>
            <a:ext cx="9144000" cy="182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282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Tablas-p5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300" y="858345"/>
            <a:ext cx="3324225" cy="4953000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323046" y="3888141"/>
            <a:ext cx="881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83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169459" y="4661163"/>
            <a:ext cx="1040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&gt;90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118193" y="3060460"/>
            <a:ext cx="114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b="1" dirty="0">
                <a:ln w="24500" cmpd="dbl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79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1701" y="6298508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i="1" dirty="0">
                <a:solidFill>
                  <a:srgbClr val="CCFFFF"/>
                </a:solidFill>
                <a:latin typeface="Tahoma" pitchFamily="34" charset="0"/>
              </a:rPr>
              <a:t>Armstrong., 1994</a:t>
            </a:r>
          </a:p>
        </p:txBody>
      </p:sp>
      <p:pic>
        <p:nvPicPr>
          <p:cNvPr id="10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7288" y="163918"/>
            <a:ext cx="3505192" cy="308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Flecha curvada hacia abajo"/>
          <p:cNvSpPr/>
          <p:nvPr/>
        </p:nvSpPr>
        <p:spPr>
          <a:xfrm rot="20885553">
            <a:off x="2499062" y="195626"/>
            <a:ext cx="3147616" cy="1411668"/>
          </a:xfrm>
          <a:prstGeom prst="curvedDownArrow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7325" y="3391280"/>
            <a:ext cx="3876675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1783876" y="4679955"/>
            <a:ext cx="718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89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098891" y="1556792"/>
            <a:ext cx="1449188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rgbClr val="00CC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&lt; 72</a:t>
            </a:r>
          </a:p>
        </p:txBody>
      </p:sp>
      <p:sp>
        <p:nvSpPr>
          <p:cNvPr id="8" name="7 CuadroTexto"/>
          <p:cNvSpPr txBox="1"/>
          <p:nvPr/>
        </p:nvSpPr>
        <p:spPr>
          <a:xfrm rot="19126924">
            <a:off x="2035029" y="4507940"/>
            <a:ext cx="2389521" cy="3847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1900" b="1" dirty="0">
                <a:solidFill>
                  <a:srgbClr val="000000"/>
                </a:solidFill>
              </a:rPr>
              <a:t>    </a:t>
            </a:r>
            <a:r>
              <a:rPr lang="es-ES" sz="19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Riesgo de Muerte</a:t>
            </a:r>
          </a:p>
        </p:txBody>
      </p:sp>
      <p:sp>
        <p:nvSpPr>
          <p:cNvPr id="15" name="14 Flecha curvada hacia arriba"/>
          <p:cNvSpPr/>
          <p:nvPr/>
        </p:nvSpPr>
        <p:spPr>
          <a:xfrm rot="21268320">
            <a:off x="2228878" y="5167573"/>
            <a:ext cx="3227597" cy="1287545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 rot="19489366">
            <a:off x="1678527" y="2421398"/>
            <a:ext cx="2090307" cy="366983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b="1" dirty="0">
                <a:ln w="50800"/>
                <a:solidFill>
                  <a:schemeClr val="bg1">
                    <a:shade val="50000"/>
                  </a:schemeClr>
                </a:solidFill>
              </a:rPr>
              <a:t>Estrés Moderado</a:t>
            </a:r>
          </a:p>
        </p:txBody>
      </p:sp>
      <p:sp>
        <p:nvSpPr>
          <p:cNvPr id="12" name="11 Rectángulo"/>
          <p:cNvSpPr/>
          <p:nvPr/>
        </p:nvSpPr>
        <p:spPr>
          <a:xfrm rot="19582804">
            <a:off x="1576331" y="1945690"/>
            <a:ext cx="113947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b="1" dirty="0">
                <a:ln w="50800"/>
                <a:solidFill>
                  <a:schemeClr val="bg1">
                    <a:shade val="50000"/>
                  </a:schemeClr>
                </a:solidFill>
              </a:rPr>
              <a:t>No estrés</a:t>
            </a:r>
          </a:p>
        </p:txBody>
      </p:sp>
      <p:sp>
        <p:nvSpPr>
          <p:cNvPr id="16" name="15 Rectángulo"/>
          <p:cNvSpPr/>
          <p:nvPr/>
        </p:nvSpPr>
        <p:spPr>
          <a:xfrm rot="19467859">
            <a:off x="1937051" y="3214348"/>
            <a:ext cx="1748145" cy="40011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Estrés Severo</a:t>
            </a:r>
          </a:p>
        </p:txBody>
      </p:sp>
      <p:sp>
        <p:nvSpPr>
          <p:cNvPr id="17" name="16 Rectángulo"/>
          <p:cNvSpPr/>
          <p:nvPr/>
        </p:nvSpPr>
        <p:spPr>
          <a:xfrm rot="19302409">
            <a:off x="2180763" y="3830551"/>
            <a:ext cx="1726171" cy="40011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Muy severo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071538" y="1928802"/>
          <a:ext cx="6786609" cy="2928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62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2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5792">
                <a:tc>
                  <a:txBody>
                    <a:bodyPr/>
                    <a:lstStyle/>
                    <a:p>
                      <a:pPr algn="ctr"/>
                      <a:r>
                        <a:rPr lang="es-AR" dirty="0"/>
                        <a:t>Clasificación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/>
                        <a:t>THI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/>
                        <a:t>Rpm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792">
                <a:tc>
                  <a:txBody>
                    <a:bodyPr/>
                    <a:lstStyle/>
                    <a:p>
                      <a:r>
                        <a:rPr lang="es-AR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/>
                        <a:t>&lt;90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792">
                <a:tc>
                  <a:txBody>
                    <a:bodyPr/>
                    <a:lstStyle/>
                    <a:p>
                      <a:r>
                        <a:rPr lang="es-AR" dirty="0"/>
                        <a:t>Alerta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/>
                        <a:t>74 a 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/>
                        <a:t>90 a 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792">
                <a:tc>
                  <a:txBody>
                    <a:bodyPr/>
                    <a:lstStyle/>
                    <a:p>
                      <a:r>
                        <a:rPr lang="es-AR" dirty="0"/>
                        <a:t>Peligro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/>
                        <a:t>79 a 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/>
                        <a:t>110 a 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792">
                <a:tc>
                  <a:txBody>
                    <a:bodyPr/>
                    <a:lstStyle/>
                    <a:p>
                      <a:r>
                        <a:rPr lang="es-AR" dirty="0"/>
                        <a:t>Emergencia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/>
                        <a:t>84 a más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/>
                        <a:t>&gt;130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6215074" y="5214950"/>
            <a:ext cx="221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err="1"/>
              <a:t>Eigenberg</a:t>
            </a:r>
            <a:r>
              <a:rPr lang="es-AR" dirty="0"/>
              <a:t> el al., 2005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57224" y="571480"/>
            <a:ext cx="7772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/>
              <a:t>Relación entre THI y frecuencia respiratoria</a:t>
            </a:r>
          </a:p>
        </p:txBody>
      </p:sp>
    </p:spTree>
    <p:extLst>
      <p:ext uri="{BB962C8B-B14F-4D97-AF65-F5344CB8AC3E}">
        <p14:creationId xmlns:p14="http://schemas.microsoft.com/office/powerpoint/2010/main" val="3653581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28596" y="428604"/>
            <a:ext cx="842968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buClr>
                <a:srgbClr val="000000"/>
              </a:buClr>
              <a:buSzPct val="8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Los </a:t>
            </a:r>
            <a:r>
              <a:rPr lang="en-GB" sz="3200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síntomas</a:t>
            </a:r>
            <a:r>
              <a:rPr lang="en-GB" sz="32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 de </a:t>
            </a:r>
            <a:r>
              <a:rPr lang="en-GB" sz="3200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calor</a:t>
            </a:r>
            <a:r>
              <a:rPr lang="en-GB" sz="32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 </a:t>
            </a:r>
            <a:r>
              <a:rPr lang="en-GB" sz="3200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excesivo</a:t>
            </a:r>
            <a:r>
              <a:rPr lang="en-GB" sz="32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, </a:t>
            </a:r>
            <a:r>
              <a:rPr lang="en-GB" sz="3200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listados</a:t>
            </a:r>
            <a:r>
              <a:rPr lang="en-GB" sz="32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 en </a:t>
            </a:r>
            <a:r>
              <a:rPr lang="en-GB" sz="3200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orden</a:t>
            </a:r>
            <a:r>
              <a:rPr lang="en-GB" sz="32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 </a:t>
            </a:r>
            <a:r>
              <a:rPr lang="en-GB" sz="3200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creciente</a:t>
            </a:r>
            <a:r>
              <a:rPr lang="en-GB" sz="32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 de </a:t>
            </a:r>
            <a:r>
              <a:rPr lang="en-GB" sz="3200" b="1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severidad</a:t>
            </a:r>
            <a:r>
              <a:rPr lang="en-GB" sz="32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, son:</a:t>
            </a:r>
          </a:p>
          <a:p>
            <a:pPr algn="just" hangingPunct="0">
              <a:buClr>
                <a:srgbClr val="000000"/>
              </a:buClr>
              <a:buSzPct val="8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800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71472" y="1928802"/>
            <a:ext cx="7858180" cy="4402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150000"/>
              </a:lnSpc>
              <a:buClr>
                <a:srgbClr val="000000"/>
              </a:buClr>
              <a:buSzPct val="4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latin typeface="Tahoma" pitchFamily="34" charset="0"/>
              </a:rPr>
              <a:t>* </a:t>
            </a:r>
            <a:r>
              <a:rPr lang="en-GB" sz="2400" b="1" dirty="0" err="1">
                <a:latin typeface="Tahoma" pitchFamily="34" charset="0"/>
              </a:rPr>
              <a:t>Cuerpo</a:t>
            </a:r>
            <a:r>
              <a:rPr lang="en-GB" sz="2400" b="1" dirty="0">
                <a:latin typeface="Tahoma" pitchFamily="34" charset="0"/>
              </a:rPr>
              <a:t> </a:t>
            </a:r>
            <a:r>
              <a:rPr lang="en-GB" sz="2400" b="1" dirty="0" err="1">
                <a:latin typeface="Tahoma" pitchFamily="34" charset="0"/>
              </a:rPr>
              <a:t>alineado</a:t>
            </a:r>
            <a:r>
              <a:rPr lang="en-GB" sz="2400" b="1" dirty="0">
                <a:latin typeface="Tahoma" pitchFamily="34" charset="0"/>
              </a:rPr>
              <a:t> con la </a:t>
            </a:r>
            <a:r>
              <a:rPr lang="en-GB" sz="2400" b="1" dirty="0" err="1">
                <a:latin typeface="Tahoma" pitchFamily="34" charset="0"/>
              </a:rPr>
              <a:t>dirección</a:t>
            </a:r>
            <a:r>
              <a:rPr lang="en-GB" sz="2400" b="1" dirty="0">
                <a:latin typeface="Tahoma" pitchFamily="34" charset="0"/>
              </a:rPr>
              <a:t> de la </a:t>
            </a:r>
            <a:r>
              <a:rPr lang="en-GB" sz="2400" b="1" dirty="0" err="1">
                <a:latin typeface="Tahoma" pitchFamily="34" charset="0"/>
              </a:rPr>
              <a:t>radiación</a:t>
            </a:r>
            <a:endParaRPr lang="en-GB" sz="2400" b="1" dirty="0">
              <a:latin typeface="Tahoma" pitchFamily="34" charset="0"/>
            </a:endParaRP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latin typeface="Tahoma" pitchFamily="34" charset="0"/>
              </a:rPr>
              <a:t>* </a:t>
            </a:r>
            <a:r>
              <a:rPr lang="en-GB" sz="2400" b="1" dirty="0" err="1">
                <a:latin typeface="Tahoma" pitchFamily="34" charset="0"/>
              </a:rPr>
              <a:t>Búsqueda</a:t>
            </a:r>
            <a:r>
              <a:rPr lang="en-GB" sz="2400" b="1" dirty="0">
                <a:latin typeface="Tahoma" pitchFamily="34" charset="0"/>
              </a:rPr>
              <a:t> de </a:t>
            </a:r>
            <a:r>
              <a:rPr lang="en-GB" sz="2400" b="1" dirty="0" err="1">
                <a:latin typeface="Tahoma" pitchFamily="34" charset="0"/>
              </a:rPr>
              <a:t>sombra</a:t>
            </a:r>
            <a:endParaRPr lang="en-GB" sz="2400" b="1" dirty="0">
              <a:latin typeface="Tahoma" pitchFamily="34" charset="0"/>
            </a:endParaRP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latin typeface="Tahoma" pitchFamily="34" charset="0"/>
              </a:rPr>
              <a:t>* </a:t>
            </a:r>
            <a:r>
              <a:rPr lang="en-GB" sz="2400" b="1" dirty="0" err="1">
                <a:latin typeface="Tahoma" pitchFamily="34" charset="0"/>
              </a:rPr>
              <a:t>Rechazo</a:t>
            </a:r>
            <a:r>
              <a:rPr lang="en-GB" sz="2400" b="1" dirty="0">
                <a:latin typeface="Tahoma" pitchFamily="34" charset="0"/>
              </a:rPr>
              <a:t> a </a:t>
            </a:r>
            <a:r>
              <a:rPr lang="en-GB" sz="2400" b="1" dirty="0" err="1">
                <a:latin typeface="Tahoma" pitchFamily="34" charset="0"/>
              </a:rPr>
              <a:t>echarse</a:t>
            </a:r>
            <a:endParaRPr lang="en-GB" sz="2400" b="1" dirty="0">
              <a:latin typeface="Tahoma" pitchFamily="34" charset="0"/>
            </a:endParaRP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latin typeface="Tahoma" pitchFamily="34" charset="0"/>
              </a:rPr>
              <a:t>* </a:t>
            </a:r>
            <a:r>
              <a:rPr lang="en-GB" sz="2400" b="1" dirty="0" err="1">
                <a:latin typeface="Tahoma" pitchFamily="34" charset="0"/>
              </a:rPr>
              <a:t>Reducción</a:t>
            </a:r>
            <a:r>
              <a:rPr lang="en-GB" sz="2400" b="1" dirty="0">
                <a:latin typeface="Tahoma" pitchFamily="34" charset="0"/>
              </a:rPr>
              <a:t> del </a:t>
            </a:r>
            <a:r>
              <a:rPr lang="en-GB" sz="2400" b="1" dirty="0" err="1">
                <a:latin typeface="Tahoma" pitchFamily="34" charset="0"/>
              </a:rPr>
              <a:t>consumo</a:t>
            </a:r>
            <a:endParaRPr lang="en-GB" sz="2400" b="1" dirty="0">
              <a:latin typeface="Tahoma" pitchFamily="34" charset="0"/>
            </a:endParaRP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latin typeface="Tahoma" pitchFamily="34" charset="0"/>
              </a:rPr>
              <a:t>* </a:t>
            </a:r>
            <a:r>
              <a:rPr lang="en-GB" sz="2400" b="1" dirty="0" err="1">
                <a:latin typeface="Tahoma" pitchFamily="34" charset="0"/>
              </a:rPr>
              <a:t>Amontonamiento</a:t>
            </a:r>
            <a:r>
              <a:rPr lang="en-GB" sz="2400" b="1" dirty="0">
                <a:latin typeface="Tahoma" pitchFamily="34" charset="0"/>
              </a:rPr>
              <a:t> </a:t>
            </a:r>
            <a:r>
              <a:rPr lang="en-GB" sz="2400" b="1" dirty="0" err="1">
                <a:latin typeface="Tahoma" pitchFamily="34" charset="0"/>
              </a:rPr>
              <a:t>alrededor</a:t>
            </a:r>
            <a:r>
              <a:rPr lang="en-GB" sz="2400" b="1" dirty="0">
                <a:latin typeface="Tahoma" pitchFamily="34" charset="0"/>
              </a:rPr>
              <a:t> de </a:t>
            </a:r>
            <a:r>
              <a:rPr lang="en-GB" sz="2400" b="1" dirty="0" err="1">
                <a:latin typeface="Tahoma" pitchFamily="34" charset="0"/>
              </a:rPr>
              <a:t>las</a:t>
            </a:r>
            <a:r>
              <a:rPr lang="en-GB" sz="2400" b="1" dirty="0">
                <a:latin typeface="Tahoma" pitchFamily="34" charset="0"/>
              </a:rPr>
              <a:t> </a:t>
            </a:r>
            <a:r>
              <a:rPr lang="en-GB" sz="2400" b="1" dirty="0" err="1">
                <a:latin typeface="Tahoma" pitchFamily="34" charset="0"/>
              </a:rPr>
              <a:t>aguadas</a:t>
            </a:r>
            <a:endParaRPr lang="en-GB" sz="2400" b="1" dirty="0">
              <a:latin typeface="Tahoma" pitchFamily="34" charset="0"/>
            </a:endParaRP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latin typeface="Tahoma" pitchFamily="34" charset="0"/>
              </a:rPr>
              <a:t>* </a:t>
            </a:r>
            <a:r>
              <a:rPr lang="en-GB" sz="2400" b="1" dirty="0" err="1">
                <a:latin typeface="Tahoma" pitchFamily="34" charset="0"/>
              </a:rPr>
              <a:t>Salpicado</a:t>
            </a:r>
            <a:r>
              <a:rPr lang="en-GB" sz="2400" b="1" dirty="0">
                <a:latin typeface="Tahoma" pitchFamily="34" charset="0"/>
              </a:rPr>
              <a:t> del </a:t>
            </a:r>
            <a:r>
              <a:rPr lang="en-GB" sz="2400" b="1" dirty="0" err="1">
                <a:latin typeface="Tahoma" pitchFamily="34" charset="0"/>
              </a:rPr>
              <a:t>cuerpo</a:t>
            </a:r>
            <a:endParaRPr lang="en-GB" sz="2400" b="1" dirty="0">
              <a:latin typeface="Tahoma" pitchFamily="34" charset="0"/>
            </a:endParaRP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latin typeface="Tahoma" pitchFamily="34" charset="0"/>
              </a:rPr>
              <a:t>* </a:t>
            </a:r>
            <a:r>
              <a:rPr lang="en-GB" sz="2400" b="1" dirty="0" err="1">
                <a:latin typeface="Tahoma" pitchFamily="34" charset="0"/>
              </a:rPr>
              <a:t>Agitación</a:t>
            </a:r>
            <a:r>
              <a:rPr lang="en-GB" sz="2400" b="1" dirty="0">
                <a:latin typeface="Tahoma" pitchFamily="34" charset="0"/>
              </a:rPr>
              <a:t> e </a:t>
            </a:r>
            <a:r>
              <a:rPr lang="en-GB" sz="2400" b="1" dirty="0" err="1">
                <a:latin typeface="Tahoma" pitchFamily="34" charset="0"/>
              </a:rPr>
              <a:t>intranquilidad</a:t>
            </a:r>
            <a:endParaRPr lang="en-GB" sz="2400" b="1" dirty="0">
              <a:latin typeface="Tahoma" pitchFamily="34" charset="0"/>
            </a:endParaRPr>
          </a:p>
          <a:p>
            <a:pPr hangingPunct="0">
              <a:lnSpc>
                <a:spcPct val="117000"/>
              </a:lnSpc>
              <a:buClr>
                <a:srgbClr val="000000"/>
              </a:buClr>
              <a:buSzPct val="4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dirty="0"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00034" y="571480"/>
            <a:ext cx="807249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lnSpc>
                <a:spcPct val="150000"/>
              </a:lnSpc>
              <a:tabLst>
                <a:tab pos="623888" algn="l"/>
              </a:tabLst>
            </a:pPr>
            <a:r>
              <a:rPr lang="en-GB" sz="2400" b="1" dirty="0">
                <a:latin typeface="Tahoma" pitchFamily="34" charset="0"/>
              </a:rPr>
              <a:t>Y </a:t>
            </a:r>
            <a:r>
              <a:rPr lang="en-GB" sz="2400" b="1" dirty="0" err="1">
                <a:latin typeface="Tahoma" pitchFamily="34" charset="0"/>
              </a:rPr>
              <a:t>además</a:t>
            </a:r>
            <a:r>
              <a:rPr lang="en-GB" sz="2400" b="1" dirty="0">
                <a:latin typeface="Tahoma" pitchFamily="34" charset="0"/>
              </a:rPr>
              <a:t>…</a:t>
            </a:r>
            <a:br>
              <a:rPr lang="en-GB" sz="2400" b="1" dirty="0">
                <a:latin typeface="Tahoma" pitchFamily="34" charset="0"/>
              </a:rPr>
            </a:br>
            <a:br>
              <a:rPr lang="en-GB" sz="2400" b="1" dirty="0">
                <a:latin typeface="Tahoma" pitchFamily="34" charset="0"/>
              </a:rPr>
            </a:br>
            <a:r>
              <a:rPr lang="en-GB" sz="2400" b="1" dirty="0">
                <a:latin typeface="Tahoma" pitchFamily="34" charset="0"/>
              </a:rPr>
              <a:t>* </a:t>
            </a:r>
            <a:r>
              <a:rPr lang="en-GB" sz="2400" b="1" dirty="0" err="1">
                <a:latin typeface="Tahoma" pitchFamily="34" charset="0"/>
              </a:rPr>
              <a:t>Disminución</a:t>
            </a:r>
            <a:r>
              <a:rPr lang="en-GB" sz="2400" b="1" dirty="0">
                <a:latin typeface="Tahoma" pitchFamily="34" charset="0"/>
              </a:rPr>
              <a:t> o </a:t>
            </a:r>
            <a:r>
              <a:rPr lang="en-GB" sz="2400" b="1" dirty="0" err="1">
                <a:latin typeface="Tahoma" pitchFamily="34" charset="0"/>
              </a:rPr>
              <a:t>supresión</a:t>
            </a:r>
            <a:r>
              <a:rPr lang="en-GB" sz="2400" b="1" dirty="0">
                <a:latin typeface="Tahoma" pitchFamily="34" charset="0"/>
              </a:rPr>
              <a:t> de la </a:t>
            </a:r>
            <a:r>
              <a:rPr lang="en-GB" sz="2400" b="1" dirty="0" err="1">
                <a:latin typeface="Tahoma" pitchFamily="34" charset="0"/>
              </a:rPr>
              <a:t>rumiación</a:t>
            </a:r>
            <a:br>
              <a:rPr lang="en-GB" sz="2400" b="1" dirty="0">
                <a:latin typeface="Tahoma" pitchFamily="34" charset="0"/>
              </a:rPr>
            </a:br>
            <a:r>
              <a:rPr lang="en-GB" sz="2400" b="1" dirty="0">
                <a:latin typeface="Tahoma" pitchFamily="34" charset="0"/>
              </a:rPr>
              <a:t>* </a:t>
            </a:r>
            <a:r>
              <a:rPr lang="en-GB" sz="2400" b="1" dirty="0" err="1">
                <a:latin typeface="Tahoma" pitchFamily="34" charset="0"/>
              </a:rPr>
              <a:t>Búsqueda</a:t>
            </a:r>
            <a:r>
              <a:rPr lang="en-GB" sz="2400" b="1" dirty="0">
                <a:latin typeface="Tahoma" pitchFamily="34" charset="0"/>
              </a:rPr>
              <a:t> de </a:t>
            </a:r>
            <a:r>
              <a:rPr lang="en-GB" sz="2400" b="1" dirty="0" err="1">
                <a:latin typeface="Tahoma" pitchFamily="34" charset="0"/>
              </a:rPr>
              <a:t>sombra</a:t>
            </a:r>
            <a:r>
              <a:rPr lang="en-GB" sz="2400" b="1" dirty="0">
                <a:latin typeface="Tahoma" pitchFamily="34" charset="0"/>
              </a:rPr>
              <a:t> de </a:t>
            </a:r>
            <a:r>
              <a:rPr lang="en-GB" sz="2400" b="1" dirty="0" err="1">
                <a:latin typeface="Tahoma" pitchFamily="34" charset="0"/>
              </a:rPr>
              <a:t>otros</a:t>
            </a:r>
            <a:r>
              <a:rPr lang="en-GB" sz="2400" b="1" dirty="0">
                <a:latin typeface="Tahoma" pitchFamily="34" charset="0"/>
              </a:rPr>
              <a:t> </a:t>
            </a:r>
            <a:r>
              <a:rPr lang="en-GB" sz="2400" b="1" dirty="0" err="1">
                <a:latin typeface="Tahoma" pitchFamily="34" charset="0"/>
              </a:rPr>
              <a:t>animales</a:t>
            </a:r>
            <a:r>
              <a:rPr lang="en-GB" sz="2400" b="1" dirty="0">
                <a:latin typeface="Tahoma" pitchFamily="34" charset="0"/>
              </a:rPr>
              <a:t> </a:t>
            </a:r>
            <a:br>
              <a:rPr lang="en-GB" sz="2400" b="1" dirty="0">
                <a:latin typeface="Tahoma" pitchFamily="34" charset="0"/>
              </a:rPr>
            </a:br>
            <a:r>
              <a:rPr lang="en-GB" sz="2400" b="1" dirty="0">
                <a:latin typeface="Tahoma" pitchFamily="34" charset="0"/>
              </a:rPr>
              <a:t>* Boca </a:t>
            </a:r>
            <a:r>
              <a:rPr lang="en-GB" sz="2400" b="1" dirty="0" err="1">
                <a:latin typeface="Tahoma" pitchFamily="34" charset="0"/>
              </a:rPr>
              <a:t>abierta</a:t>
            </a:r>
            <a:r>
              <a:rPr lang="en-GB" sz="2400" b="1" dirty="0">
                <a:latin typeface="Tahoma" pitchFamily="34" charset="0"/>
              </a:rPr>
              <a:t> y </a:t>
            </a:r>
            <a:r>
              <a:rPr lang="en-GB" sz="2400" b="1" dirty="0" err="1">
                <a:latin typeface="Tahoma" pitchFamily="34" charset="0"/>
              </a:rPr>
              <a:t>respiración</a:t>
            </a:r>
            <a:r>
              <a:rPr lang="en-GB" sz="2400" b="1" dirty="0">
                <a:latin typeface="Tahoma" pitchFamily="34" charset="0"/>
              </a:rPr>
              <a:t> </a:t>
            </a:r>
            <a:r>
              <a:rPr lang="en-GB" sz="2400" b="1" dirty="0" err="1">
                <a:latin typeface="Tahoma" pitchFamily="34" charset="0"/>
              </a:rPr>
              <a:t>trabajosa</a:t>
            </a:r>
            <a:br>
              <a:rPr lang="en-GB" sz="2400" b="1" dirty="0">
                <a:latin typeface="Tahoma" pitchFamily="34" charset="0"/>
              </a:rPr>
            </a:br>
            <a:r>
              <a:rPr lang="en-GB" sz="2400" b="1" dirty="0">
                <a:latin typeface="Tahoma" pitchFamily="34" charset="0"/>
              </a:rPr>
              <a:t>* </a:t>
            </a:r>
            <a:r>
              <a:rPr lang="en-GB" sz="2400" b="1" dirty="0" err="1">
                <a:latin typeface="Tahoma" pitchFamily="34" charset="0"/>
              </a:rPr>
              <a:t>Salivación</a:t>
            </a:r>
            <a:r>
              <a:rPr lang="en-GB" sz="2400" b="1" dirty="0">
                <a:latin typeface="Tahoma" pitchFamily="34" charset="0"/>
              </a:rPr>
              <a:t> </a:t>
            </a:r>
            <a:r>
              <a:rPr lang="en-GB" sz="2400" b="1" dirty="0" err="1">
                <a:latin typeface="Tahoma" pitchFamily="34" charset="0"/>
              </a:rPr>
              <a:t>excesiva</a:t>
            </a:r>
            <a:br>
              <a:rPr lang="en-GB" sz="2400" b="1" dirty="0">
                <a:latin typeface="Tahoma" pitchFamily="34" charset="0"/>
              </a:rPr>
            </a:br>
            <a:r>
              <a:rPr lang="en-GB" sz="2400" b="1" dirty="0">
                <a:latin typeface="Tahoma" pitchFamily="34" charset="0"/>
              </a:rPr>
              <a:t>* </a:t>
            </a:r>
            <a:r>
              <a:rPr lang="en-GB" sz="2400" b="1" dirty="0" err="1">
                <a:latin typeface="Tahoma" pitchFamily="34" charset="0"/>
              </a:rPr>
              <a:t>Inhabilidad</a:t>
            </a:r>
            <a:r>
              <a:rPr lang="en-GB" sz="2400" b="1" dirty="0">
                <a:latin typeface="Tahoma" pitchFamily="34" charset="0"/>
              </a:rPr>
              <a:t> </a:t>
            </a:r>
            <a:r>
              <a:rPr lang="en-GB" sz="2400" b="1" dirty="0" err="1">
                <a:latin typeface="Tahoma" pitchFamily="34" charset="0"/>
              </a:rPr>
              <a:t>para</a:t>
            </a:r>
            <a:r>
              <a:rPr lang="en-GB" sz="2400" b="1" dirty="0">
                <a:latin typeface="Tahoma" pitchFamily="34" charset="0"/>
              </a:rPr>
              <a:t> </a:t>
            </a:r>
            <a:r>
              <a:rPr lang="en-GB" sz="2400" b="1" dirty="0" err="1">
                <a:latin typeface="Tahoma" pitchFamily="34" charset="0"/>
              </a:rPr>
              <a:t>moverse</a:t>
            </a:r>
            <a:br>
              <a:rPr lang="en-GB" sz="2400" b="1" dirty="0">
                <a:latin typeface="Tahoma" pitchFamily="34" charset="0"/>
              </a:rPr>
            </a:br>
            <a:r>
              <a:rPr lang="en-GB" sz="2400" b="1" dirty="0">
                <a:latin typeface="Tahoma" pitchFamily="34" charset="0"/>
              </a:rPr>
              <a:t>* </a:t>
            </a:r>
            <a:r>
              <a:rPr lang="en-GB" sz="2400" b="1" dirty="0" err="1">
                <a:latin typeface="Tahoma" pitchFamily="34" charset="0"/>
              </a:rPr>
              <a:t>Colapso</a:t>
            </a:r>
            <a:r>
              <a:rPr lang="en-GB" sz="2400" b="1" dirty="0">
                <a:latin typeface="Tahoma" pitchFamily="34" charset="0"/>
              </a:rPr>
              <a:t>, </a:t>
            </a:r>
            <a:r>
              <a:rPr lang="en-GB" sz="2400" b="1" dirty="0" err="1">
                <a:latin typeface="Tahoma" pitchFamily="34" charset="0"/>
              </a:rPr>
              <a:t>convulsiones</a:t>
            </a:r>
            <a:r>
              <a:rPr lang="en-GB" sz="2400" b="1" dirty="0">
                <a:latin typeface="Tahoma" pitchFamily="34" charset="0"/>
              </a:rPr>
              <a:t>, coma, </a:t>
            </a:r>
            <a:r>
              <a:rPr lang="en-GB" sz="2400" b="1" dirty="0" err="1">
                <a:latin typeface="Tahoma" pitchFamily="34" charset="0"/>
              </a:rPr>
              <a:t>fallo</a:t>
            </a:r>
            <a:r>
              <a:rPr lang="en-GB" sz="2400" b="1" dirty="0">
                <a:latin typeface="Tahoma" pitchFamily="34" charset="0"/>
              </a:rPr>
              <a:t> </a:t>
            </a:r>
            <a:r>
              <a:rPr lang="en-GB" sz="2400" b="1" dirty="0" err="1">
                <a:latin typeface="Tahoma" pitchFamily="34" charset="0"/>
              </a:rPr>
              <a:t>fisiológico</a:t>
            </a:r>
            <a:r>
              <a:rPr lang="en-GB" sz="2400" b="1" dirty="0">
                <a:latin typeface="Tahoma" pitchFamily="34" charset="0"/>
              </a:rPr>
              <a:t> y              	</a:t>
            </a:r>
            <a:r>
              <a:rPr lang="en-GB" sz="2400" b="1" dirty="0" err="1">
                <a:latin typeface="Tahoma" pitchFamily="34" charset="0"/>
              </a:rPr>
              <a:t>muerte</a:t>
            </a:r>
            <a:r>
              <a:rPr lang="en-GB" sz="2400" b="1" dirty="0">
                <a:latin typeface="Tahoma" pitchFamily="34" charset="0"/>
              </a:rPr>
              <a:t>	</a:t>
            </a:r>
            <a:endParaRPr lang="es-AR" sz="2400" b="1" dirty="0"/>
          </a:p>
        </p:txBody>
      </p:sp>
      <p:sp>
        <p:nvSpPr>
          <p:cNvPr id="3" name="2 Rectángulo"/>
          <p:cNvSpPr/>
          <p:nvPr/>
        </p:nvSpPr>
        <p:spPr>
          <a:xfrm>
            <a:off x="5796136" y="5816102"/>
            <a:ext cx="2208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>
                <a:latin typeface="Tahoma" pitchFamily="34" charset="0"/>
              </a:rPr>
              <a:t>Davison</a:t>
            </a:r>
            <a:r>
              <a:rPr lang="es-ES" dirty="0">
                <a:latin typeface="Tahoma" pitchFamily="34" charset="0"/>
              </a:rPr>
              <a:t> et al., 1996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428596" y="1071546"/>
          <a:ext cx="8072494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6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6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s-ES" sz="1800" b="1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REDUCCIÓN DEL CONSUMO DE MATERIA SECA</a:t>
                      </a:r>
                    </a:p>
                    <a:p>
                      <a:endParaRPr kumimoji="0" lang="es-ES" sz="1800" b="1" kern="1200" baseline="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1800" b="1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MENOR DISPONIBILIDAD GENERAL DE NUTRIENTES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1" kern="1200" baseline="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1" kern="1200" baseline="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1" kern="1200" baseline="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JADEO</a:t>
                      </a:r>
                    </a:p>
                    <a:p>
                      <a:endParaRPr lang="es-E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1800" b="1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AUMENTO DEL GASTO ENERGÉTICO DE MANTENIMIENTO</a:t>
                      </a:r>
                    </a:p>
                    <a:p>
                      <a:endParaRPr lang="es-E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ES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1800" b="1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ALCALOSIS RESPIRATORIA Y ACIDOSIS METABÓLICA COMPENSATORIA</a:t>
                      </a:r>
                    </a:p>
                    <a:p>
                      <a:endParaRPr lang="es-ES" dirty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s-E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s-ES" sz="1800" b="1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SUDORACIÓN Y POLIRREA </a:t>
                      </a:r>
                      <a:endParaRPr lang="es-E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PÉRDIDA DE MINERALES</a:t>
                      </a:r>
                    </a:p>
                    <a:p>
                      <a:endParaRPr lang="es-E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s-ES" sz="1800" b="1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VASODILATACIÓN PERIFÉRICA </a:t>
                      </a:r>
                      <a:endParaRPr lang="es-E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MENOR FLUJO DE SANGRE A VÍSCERAS</a:t>
                      </a:r>
                    </a:p>
                    <a:p>
                      <a:endParaRPr lang="es-E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s-ES" sz="1800" b="1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CAMBIOS HORMONALES </a:t>
                      </a:r>
                      <a:endParaRPr lang="es-E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MENOR PRODUCTIVIDAD</a:t>
                      </a:r>
                      <a:endParaRPr lang="es-ES" dirty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s-E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500034" y="214290"/>
            <a:ext cx="8215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i="1" dirty="0"/>
              <a:t>Efectos de los Cambios Ocasionados por el Estrés por Calor 			Sobre la Producción</a:t>
            </a:r>
            <a:endParaRPr lang="es-ES" sz="2400" i="1" dirty="0"/>
          </a:p>
        </p:txBody>
      </p:sp>
      <p:sp>
        <p:nvSpPr>
          <p:cNvPr id="6" name="5 Rectángulo"/>
          <p:cNvSpPr/>
          <p:nvPr/>
        </p:nvSpPr>
        <p:spPr>
          <a:xfrm>
            <a:off x="6929932" y="655794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>
                <a:solidFill>
                  <a:schemeClr val="bg1"/>
                </a:solidFill>
              </a:rPr>
              <a:t>Martínez </a:t>
            </a:r>
            <a:r>
              <a:rPr lang="es-ES" b="1" i="1" dirty="0" err="1">
                <a:solidFill>
                  <a:schemeClr val="bg1"/>
                </a:solidFill>
              </a:rPr>
              <a:t>Marin,A.L</a:t>
            </a:r>
            <a:r>
              <a:rPr lang="es-ES" b="1" i="1" dirty="0">
                <a:solidFill>
                  <a:schemeClr val="bg1"/>
                </a:solidFill>
              </a:rPr>
              <a:t>. </a:t>
            </a:r>
            <a:endParaRPr lang="es-ES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00034" y="428604"/>
            <a:ext cx="442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Severidad del estrés: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28596" y="1571612"/>
            <a:ext cx="8143932" cy="440120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prstClr val="white"/>
                </a:solidFill>
              </a:rPr>
              <a:t>0- Normal , 40 a 60  r.p.m. </a:t>
            </a:r>
          </a:p>
          <a:p>
            <a:r>
              <a:rPr lang="es-ES" sz="2800" b="1" dirty="0">
                <a:solidFill>
                  <a:prstClr val="white"/>
                </a:solidFill>
              </a:rPr>
              <a:t>1- Ligeramente elevada, 60 a 90  r.p.m.</a:t>
            </a:r>
          </a:p>
          <a:p>
            <a:pPr marL="360363" indent="-360363"/>
            <a:r>
              <a:rPr lang="es-ES" sz="2800" b="1" dirty="0">
                <a:solidFill>
                  <a:prstClr val="white"/>
                </a:solidFill>
              </a:rPr>
              <a:t>2- Jadeo moderado y/o  presencia de baba  con poca   cantidad de saliva  , 90 a   120  r.p.m.</a:t>
            </a:r>
          </a:p>
          <a:p>
            <a:pPr marL="360363" indent="-360363"/>
            <a:r>
              <a:rPr lang="es-ES" sz="2800" b="1" dirty="0">
                <a:solidFill>
                  <a:prstClr val="white"/>
                </a:solidFill>
              </a:rPr>
              <a:t>3-Jadeo grave con boca abierta, saliva presente, 120-150  r.p.m.</a:t>
            </a:r>
          </a:p>
          <a:p>
            <a:pPr marL="360363" indent="-360363"/>
            <a:r>
              <a:rPr lang="es-ES" sz="2800" b="1" dirty="0">
                <a:solidFill>
                  <a:prstClr val="white"/>
                </a:solidFill>
              </a:rPr>
              <a:t>4-Jadeo severo con boca abierta con proyección de lengua y excesiva salivación, cabeza y cuello extendidos.</a:t>
            </a:r>
            <a:endParaRPr lang="es-ES" sz="2800" dirty="0">
              <a:solidFill>
                <a:prstClr val="white"/>
              </a:solidFill>
            </a:endParaRPr>
          </a:p>
          <a:p>
            <a:r>
              <a:rPr lang="es-ES" sz="1100" dirty="0">
                <a:solidFill>
                  <a:prstClr val="white"/>
                </a:solidFill>
              </a:rPr>
              <a:t>							</a:t>
            </a:r>
            <a:r>
              <a:rPr lang="es-ES" sz="1400" dirty="0" err="1">
                <a:solidFill>
                  <a:prstClr val="white"/>
                </a:solidFill>
              </a:rPr>
              <a:t>Mader</a:t>
            </a:r>
            <a:r>
              <a:rPr lang="es-ES" sz="1400" dirty="0">
                <a:solidFill>
                  <a:prstClr val="white"/>
                </a:solidFill>
              </a:rPr>
              <a:t> y col 2002/6</a:t>
            </a:r>
          </a:p>
          <a:p>
            <a:r>
              <a:rPr lang="es-ES" sz="1400" dirty="0">
                <a:solidFill>
                  <a:prstClr val="white"/>
                </a:solidFill>
              </a:rPr>
              <a:t>		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648196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85786" y="1214422"/>
            <a:ext cx="7429552" cy="147732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/>
            <a:r>
              <a:rPr lang="es-ES" sz="2400" b="1" dirty="0">
                <a:solidFill>
                  <a:prstClr val="white"/>
                </a:solidFill>
              </a:rPr>
              <a:t>Para vacas lecheras con una frecuencia respiratoria de 70 a 80 r.p.m. ya es necesario tomar alguna medida de mitigación del estrés</a:t>
            </a:r>
            <a:r>
              <a:rPr lang="es-ES" sz="2400" b="1" dirty="0"/>
              <a:t>	</a:t>
            </a:r>
          </a:p>
          <a:p>
            <a:pPr algn="just"/>
            <a:r>
              <a:rPr lang="es-ES" b="1" dirty="0"/>
              <a:t>					 </a:t>
            </a:r>
            <a:r>
              <a:rPr lang="es-ES" sz="1100" dirty="0"/>
              <a:t>Stevens, 1981, citado por Berman, 2005</a:t>
            </a:r>
          </a:p>
        </p:txBody>
      </p:sp>
      <p:sp>
        <p:nvSpPr>
          <p:cNvPr id="3" name="2 Rectángulo"/>
          <p:cNvSpPr/>
          <p:nvPr/>
        </p:nvSpPr>
        <p:spPr>
          <a:xfrm>
            <a:off x="928662" y="4000504"/>
            <a:ext cx="7358114" cy="1754326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s-ES" sz="2400" b="1" dirty="0">
                <a:solidFill>
                  <a:prstClr val="white"/>
                </a:solidFill>
              </a:rPr>
              <a:t>En engorde frecuencias respiratorias que de 20 a 60 r.p.m. indican </a:t>
            </a:r>
            <a:r>
              <a:rPr lang="es-ES" sz="2400" b="1" dirty="0" err="1">
                <a:solidFill>
                  <a:prstClr val="white"/>
                </a:solidFill>
              </a:rPr>
              <a:t>termoneutralidad</a:t>
            </a:r>
            <a:r>
              <a:rPr lang="es-ES" sz="2400" b="1" dirty="0">
                <a:solidFill>
                  <a:prstClr val="white"/>
                </a:solidFill>
              </a:rPr>
              <a:t>, de 80 a 120 r.p.m. indica moderado estrés calórico y mayores a 120 r.p.m. indican excesiva carga calórica </a:t>
            </a:r>
            <a:r>
              <a:rPr lang="es-ES" sz="1200" dirty="0">
                <a:solidFill>
                  <a:prstClr val="white"/>
                </a:solidFill>
              </a:rPr>
              <a:t>							</a:t>
            </a:r>
            <a:r>
              <a:rPr lang="es-ES" sz="1200" dirty="0" err="1">
                <a:solidFill>
                  <a:prstClr val="white"/>
                </a:solidFill>
              </a:rPr>
              <a:t>Gaughan</a:t>
            </a:r>
            <a:r>
              <a:rPr lang="es-ES" sz="1200" dirty="0">
                <a:solidFill>
                  <a:prstClr val="white"/>
                </a:solidFill>
              </a:rPr>
              <a:t> et al., 1999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0"/>
            <a:ext cx="8001056" cy="595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57224" y="6072206"/>
            <a:ext cx="7000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/>
              <a:t>Grado 2,5:Ganado con  boca ligeramente abierta, tasa respiratoria moderada (100) y babeo.</a:t>
            </a:r>
          </a:p>
        </p:txBody>
      </p:sp>
    </p:spTree>
    <p:extLst>
      <p:ext uri="{BB962C8B-B14F-4D97-AF65-F5344CB8AC3E}">
        <p14:creationId xmlns:p14="http://schemas.microsoft.com/office/powerpoint/2010/main" val="1211343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65428" y="776898"/>
            <a:ext cx="3704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4000" i="1" dirty="0"/>
              <a:t>Bienestar animal</a:t>
            </a:r>
          </a:p>
        </p:txBody>
      </p:sp>
      <p:sp>
        <p:nvSpPr>
          <p:cNvPr id="3" name="2 Rectángulo"/>
          <p:cNvSpPr/>
          <p:nvPr/>
        </p:nvSpPr>
        <p:spPr>
          <a:xfrm>
            <a:off x="790235" y="2132856"/>
            <a:ext cx="76129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4000" dirty="0"/>
              <a:t> </a:t>
            </a:r>
            <a:r>
              <a:rPr lang="es-AR" sz="4000" i="1" dirty="0"/>
              <a:t>“el estado en el cual el animal es capaz de enfrentar y adaptarse al medio ambiente y a los cambios que en él se producen”</a:t>
            </a:r>
            <a:r>
              <a:rPr lang="es-AR" sz="4000" dirty="0"/>
              <a:t>.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id="{0C43C926-0E98-4268-AE34-44A43574D3C2}"/>
              </a:ext>
            </a:extLst>
          </p:cNvPr>
          <p:cNvSpPr/>
          <p:nvPr/>
        </p:nvSpPr>
        <p:spPr>
          <a:xfrm>
            <a:off x="6516216" y="5180424"/>
            <a:ext cx="1526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i="1" dirty="0"/>
              <a:t>Donald </a:t>
            </a:r>
            <a:r>
              <a:rPr lang="es-AR" i="1" dirty="0" err="1"/>
              <a:t>Broom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83273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igura 2. Un animal de carne de vacuno de someterse a estrés por calor severo exhibe la boca abierta para respirar con la lengua fuera, cabeza extendida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3721" y="451464"/>
            <a:ext cx="6782989" cy="4906362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500002" y="5429265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Grado 3:vacuno sometido a estrés por calor severo exhibe la boca abierta jadeando y babeando , cuello y cabeza parcialmente extendido, aún sin lengua. 120 rpm</a:t>
            </a:r>
            <a:endParaRPr lang="es-ES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igura 1. Ganado sometidos moderada a estrés por calor severo presentan respiración boca abierta y el exceso de salivación.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57166"/>
            <a:ext cx="7756123" cy="5429288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663319" y="5657671"/>
            <a:ext cx="8143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Grado 4: Ganado sometidos a estrés por calor severo presentan respiración boca abierta y el exceso de salivación. 150rpm</a:t>
            </a:r>
            <a:endParaRPr lang="es-ES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57224" y="142852"/>
            <a:ext cx="7345363" cy="6273800"/>
          </a:xfrm>
          <a:prstGeom prst="rect">
            <a:avLst/>
          </a:prstGeom>
          <a:noFill/>
          <a:ln/>
        </p:spPr>
      </p:pic>
      <p:sp>
        <p:nvSpPr>
          <p:cNvPr id="3" name="2 CuadroTexto"/>
          <p:cNvSpPr txBox="1"/>
          <p:nvPr/>
        </p:nvSpPr>
        <p:spPr>
          <a:xfrm>
            <a:off x="1928794" y="6286520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/>
              <a:t>Grado 4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38" y="319088"/>
            <a:ext cx="8059737" cy="622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560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138" y="188640"/>
            <a:ext cx="7770573" cy="5426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96464" y="5600673"/>
            <a:ext cx="80341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Ganancia de peso de novillos pastoreando </a:t>
            </a:r>
            <a:r>
              <a:rPr lang="es-ES" sz="2400" b="1" dirty="0" err="1"/>
              <a:t>sudangras</a:t>
            </a:r>
            <a:r>
              <a:rPr lang="es-ES" sz="2400" b="1" dirty="0"/>
              <a:t> con y sin acceso a sombra durante dos veranos</a:t>
            </a:r>
          </a:p>
          <a:p>
            <a:r>
              <a:rPr lang="es-ES" sz="2400" b="1" dirty="0"/>
              <a:t>				</a:t>
            </a:r>
            <a:r>
              <a:rPr lang="es-ES" dirty="0"/>
              <a:t>	Rovira, 2002; Esquivel et al. 2007</a:t>
            </a:r>
          </a:p>
        </p:txBody>
      </p:sp>
    </p:spTree>
    <p:extLst>
      <p:ext uri="{BB962C8B-B14F-4D97-AF65-F5344CB8AC3E}">
        <p14:creationId xmlns:p14="http://schemas.microsoft.com/office/powerpoint/2010/main" val="2464029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14348" y="2000240"/>
            <a:ext cx="7858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/>
              <a:t>Como mitigar el estrés calórico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hlinkClick r:id="rId2" action="ppaction://hlinkfile"/>
            <a:extLst>
              <a:ext uri="{FF2B5EF4-FFF2-40B4-BE49-F238E27FC236}">
                <a16:creationId xmlns:a16="http://schemas.microsoft.com/office/drawing/2014/main" id="{1700FA64-24CA-4086-8A13-725BB46B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196752"/>
            <a:ext cx="4291956" cy="96325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060ED42-5985-4618-93BD-562A7FB53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541" y="2646214"/>
            <a:ext cx="5764917" cy="787451"/>
          </a:xfrm>
          <a:prstGeom prst="rect">
            <a:avLst/>
          </a:prstGeom>
        </p:spPr>
      </p:pic>
      <p:pic>
        <p:nvPicPr>
          <p:cNvPr id="5" name="Imagen 4">
            <a:hlinkClick r:id="rId5" action="ppaction://hlinkfile"/>
            <a:extLst>
              <a:ext uri="{FF2B5EF4-FFF2-40B4-BE49-F238E27FC236}">
                <a16:creationId xmlns:a16="http://schemas.microsoft.com/office/drawing/2014/main" id="{1CF26C24-E12C-4633-B3ED-1171690DC6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1" y="4509120"/>
            <a:ext cx="8784976" cy="72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13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7158" y="285728"/>
            <a:ext cx="8643998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  <a:p>
            <a:pPr>
              <a:buFont typeface="Wingdings" pitchFamily="2" charset="2"/>
              <a:buChar char="ü"/>
            </a:pPr>
            <a:r>
              <a:rPr lang="es-AR" sz="2800" b="1" dirty="0"/>
              <a:t>Acceso al agua de bebida (caudal y presión-8hs-)</a:t>
            </a:r>
          </a:p>
          <a:p>
            <a:pPr>
              <a:buFont typeface="Wingdings" pitchFamily="2" charset="2"/>
              <a:buChar char="ü"/>
            </a:pPr>
            <a:r>
              <a:rPr lang="es-AR" sz="2800" b="1" dirty="0"/>
              <a:t>Evitar movimientos de animales</a:t>
            </a:r>
          </a:p>
          <a:p>
            <a:pPr>
              <a:buFont typeface="Wingdings" pitchFamily="2" charset="2"/>
              <a:buChar char="ü"/>
            </a:pPr>
            <a:r>
              <a:rPr lang="es-AR" sz="2800" b="1" dirty="0"/>
              <a:t>Uso de sombra y aspersores (en pico de calor cuidado)</a:t>
            </a:r>
          </a:p>
          <a:p>
            <a:pPr>
              <a:buFont typeface="Wingdings" pitchFamily="2" charset="2"/>
              <a:buChar char="ü"/>
            </a:pPr>
            <a:r>
              <a:rPr lang="es-ES" sz="2800" b="1" dirty="0"/>
              <a:t>Genética adecuada</a:t>
            </a:r>
          </a:p>
          <a:p>
            <a:pPr>
              <a:buFont typeface="Wingdings" pitchFamily="2" charset="2"/>
              <a:buChar char="ü"/>
            </a:pPr>
            <a:r>
              <a:rPr lang="es-AR" sz="2800" b="1" dirty="0"/>
              <a:t>Alimentación adecuada y horarios adecuados</a:t>
            </a:r>
          </a:p>
          <a:p>
            <a:pPr>
              <a:buFont typeface="Wingdings" pitchFamily="2" charset="2"/>
              <a:buChar char="ü"/>
            </a:pPr>
            <a:r>
              <a:rPr lang="es-AR" sz="2800" b="1" dirty="0"/>
              <a:t>Evitar movimientos, </a:t>
            </a:r>
            <a:r>
              <a:rPr lang="es-AR" sz="2800" b="1" dirty="0" err="1"/>
              <a:t>mña</a:t>
            </a:r>
            <a:r>
              <a:rPr lang="es-AR" sz="2800" b="1" dirty="0"/>
              <a:t> es preferible.</a:t>
            </a:r>
            <a:endParaRPr lang="es-ES" sz="2800" dirty="0"/>
          </a:p>
          <a:p>
            <a:endParaRPr lang="es-AR" sz="2800" dirty="0"/>
          </a:p>
          <a:p>
            <a:pPr marL="179388" indent="-179388">
              <a:buFont typeface="Wingdings" pitchFamily="2" charset="2"/>
              <a:buChar char="ü"/>
            </a:pPr>
            <a:r>
              <a:rPr lang="es-ES" sz="2400" b="1" dirty="0"/>
              <a:t>Balancear adecuadamente las dietas, proporcionando la energía necesaria, para compensar la disminución de ingesta que se presenta.¡?</a:t>
            </a:r>
          </a:p>
          <a:p>
            <a:pPr>
              <a:buFont typeface="Wingdings" pitchFamily="2" charset="2"/>
              <a:buChar char="ü"/>
            </a:pPr>
            <a:r>
              <a:rPr lang="es-ES" sz="2400" b="1" dirty="0"/>
              <a:t>Reducir la ingesta de fibra y aumentar la de proteína y energía</a:t>
            </a:r>
          </a:p>
          <a:p>
            <a:pPr marL="179388" indent="-179388">
              <a:buFont typeface="Wingdings" pitchFamily="2" charset="2"/>
              <a:buChar char="ü"/>
            </a:pPr>
            <a:r>
              <a:rPr lang="es-ES" sz="2400" b="1" dirty="0"/>
              <a:t>Proporcionar sombra en comederos y bebederos, para aumentar el consumo de  alimento en animales con estrés calórico.</a:t>
            </a:r>
          </a:p>
          <a:p>
            <a:pPr marL="179388" indent="-179388"/>
            <a:endParaRPr lang="es-ES" dirty="0"/>
          </a:p>
          <a:p>
            <a:pPr>
              <a:buFont typeface="Wingdings" pitchFamily="2" charset="2"/>
              <a:buChar char="ü"/>
            </a:pPr>
            <a:endParaRPr lang="es-A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26454"/>
            <a:ext cx="8453065" cy="664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743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857488" y="5572140"/>
            <a:ext cx="2375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Superficie; 1,5 a 4 m</a:t>
            </a:r>
            <a:r>
              <a:rPr lang="es-AR" baseline="30000" dirty="0"/>
              <a:t>2</a:t>
            </a:r>
            <a:r>
              <a:rPr lang="es-AR" dirty="0"/>
              <a:t>/A</a:t>
            </a:r>
          </a:p>
          <a:p>
            <a:r>
              <a:rPr lang="es-AR" dirty="0"/>
              <a:t>Altura: 4 m</a:t>
            </a:r>
          </a:p>
          <a:p>
            <a:r>
              <a:rPr lang="es-AR" dirty="0"/>
              <a:t>Sombra: 80%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143240" y="428604"/>
            <a:ext cx="205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/>
              <a:t>SOMBRA</a:t>
            </a:r>
          </a:p>
        </p:txBody>
      </p:sp>
    </p:spTree>
    <p:extLst>
      <p:ext uri="{BB962C8B-B14F-4D97-AF65-F5344CB8AC3E}">
        <p14:creationId xmlns:p14="http://schemas.microsoft.com/office/powerpoint/2010/main" val="3452263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14348" y="1857364"/>
            <a:ext cx="74295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800" dirty="0"/>
              <a:t>Qué idea nos hacemos cuando pensamos en un    </a:t>
            </a:r>
            <a:r>
              <a:rPr lang="es-ES" sz="4800" b="1" dirty="0" err="1"/>
              <a:t>Feedlot</a:t>
            </a:r>
            <a:r>
              <a:rPr lang="es-ES" sz="4800" b="1" dirty="0"/>
              <a:t> </a:t>
            </a:r>
            <a:r>
              <a:rPr lang="es-ES" sz="4800" dirty="0"/>
              <a:t>???....</a:t>
            </a:r>
            <a:endParaRPr lang="es-AR" sz="4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strando P111039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447" y="0"/>
            <a:ext cx="4968553" cy="3680686"/>
          </a:xfrm>
          <a:prstGeom prst="rect">
            <a:avLst/>
          </a:prstGeom>
          <a:noFill/>
        </p:spPr>
      </p:pic>
      <p:pic>
        <p:nvPicPr>
          <p:cNvPr id="3" name="Picture 2" descr="Mostrando P11103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5024"/>
            <a:ext cx="4618652" cy="3212976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0" y="1500174"/>
            <a:ext cx="42148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dirty="0">
                <a:solidFill>
                  <a:srgbClr val="800000"/>
                </a:solidFill>
              </a:rPr>
              <a:t>A la vaca le viene bien</a:t>
            </a:r>
          </a:p>
          <a:p>
            <a:r>
              <a:rPr lang="es-AR" sz="3200" b="1" dirty="0">
                <a:solidFill>
                  <a:srgbClr val="800000"/>
                </a:solidFill>
              </a:rPr>
              <a:t> la media-sombra</a:t>
            </a:r>
            <a:endParaRPr lang="es-ES" sz="3200" b="1" dirty="0">
              <a:solidFill>
                <a:srgbClr val="80000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087440" y="4429132"/>
            <a:ext cx="405656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dirty="0">
                <a:solidFill>
                  <a:srgbClr val="800000"/>
                </a:solidFill>
              </a:rPr>
              <a:t>Pero lo que realmente </a:t>
            </a:r>
          </a:p>
          <a:p>
            <a:r>
              <a:rPr lang="es-AR" sz="3200" b="1" dirty="0">
                <a:solidFill>
                  <a:srgbClr val="800000"/>
                </a:solidFill>
              </a:rPr>
              <a:t>quiere es </a:t>
            </a:r>
            <a:r>
              <a:rPr lang="es-AR" sz="3200" b="1" dirty="0"/>
              <a:t>SOMBRA !!!</a:t>
            </a:r>
            <a:endParaRPr lang="es-AR" sz="3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todoagro.com.ar/Image/figura6fichatecnicamarzo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300661" cy="3443296"/>
          </a:xfrm>
          <a:prstGeom prst="rect">
            <a:avLst/>
          </a:prstGeom>
          <a:noFill/>
        </p:spPr>
      </p:pic>
      <p:pic>
        <p:nvPicPr>
          <p:cNvPr id="3" name="Picture 2" descr="http://todoagro.com.ar/Image/figura7fichatecnicamarzo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084" y="3286124"/>
            <a:ext cx="5857916" cy="373605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5857884" y="571480"/>
            <a:ext cx="1918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 Sombra tipo fleco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9372600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156520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2500306"/>
            <a:ext cx="2500298" cy="177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70012"/>
            <a:ext cx="4286248" cy="298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61820" y="4214842"/>
            <a:ext cx="4982212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0"/>
            <a:ext cx="2448273" cy="48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6143636" y="0"/>
            <a:ext cx="30003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caño para petróleo, con tornillos    y soldaduras, se desplaza por la parte más angosta</a:t>
            </a:r>
            <a:endParaRPr lang="es-AR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todoagro.com.ar/Image/figura8fichatecnicamarzo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221" y="1244658"/>
            <a:ext cx="2714644" cy="4368684"/>
          </a:xfrm>
          <a:prstGeom prst="rect">
            <a:avLst/>
          </a:prstGeom>
          <a:noFill/>
        </p:spPr>
      </p:pic>
      <p:pic>
        <p:nvPicPr>
          <p:cNvPr id="3" name="Picture 2" descr="http://todoagro.com.ar/Image/figura9fichatecnicamarzo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1665" y="2780928"/>
            <a:ext cx="4471998" cy="339700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3786182" y="10001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 Fajas de 0,5 m de ancho de silo bolsa dispuestas transversal y longitudinalmente a la estructura, </a:t>
            </a:r>
          </a:p>
        </p:txBody>
      </p:sp>
      <p:sp>
        <p:nvSpPr>
          <p:cNvPr id="5" name="4 Rectángulo"/>
          <p:cNvSpPr/>
          <p:nvPr/>
        </p:nvSpPr>
        <p:spPr>
          <a:xfrm>
            <a:off x="928662" y="500042"/>
            <a:ext cx="2257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Sombra tipo esterillas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www.perulactea.com/wp-content/uploads/2012/11/vacas_frescas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4762500" cy="421005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5857884" y="1714488"/>
            <a:ext cx="1574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 Techo de caña</a:t>
            </a:r>
          </a:p>
        </p:txBody>
      </p:sp>
      <p:pic>
        <p:nvPicPr>
          <p:cNvPr id="2" name="Picture 2" descr="http://todoagro.com.ar/Image/figura10y11fichatecnicamar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3929042"/>
            <a:ext cx="6645267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D62D86D-B4C0-4E7E-A17A-9F64F6E077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6"/>
          <a:stretch/>
        </p:blipFill>
        <p:spPr>
          <a:xfrm>
            <a:off x="407342" y="575992"/>
            <a:ext cx="8485138" cy="594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204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978217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Rectángulo"/>
          <p:cNvSpPr/>
          <p:nvPr/>
        </p:nvSpPr>
        <p:spPr>
          <a:xfrm>
            <a:off x="0" y="285728"/>
            <a:ext cx="85725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Niveles de incidencia del barro en un engorde a corral. </a:t>
            </a:r>
            <a:endParaRPr lang="es-ES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444837"/>
              </p:ext>
            </p:extLst>
          </p:nvPr>
        </p:nvGraphicFramePr>
        <p:xfrm>
          <a:off x="2786050" y="1000108"/>
          <a:ext cx="7215238" cy="4572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0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6324"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chemeClr val="bg1"/>
                          </a:solidFill>
                        </a:rPr>
                        <a:t>Niveles</a:t>
                      </a:r>
                    </a:p>
                    <a:p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s-ES" sz="18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3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/>
                        <a:t>Nivel</a:t>
                      </a:r>
                      <a:r>
                        <a:rPr lang="es-ES" sz="2000" b="1" baseline="0" dirty="0"/>
                        <a:t> 1</a:t>
                      </a:r>
                      <a:endParaRPr lang="es-ES" sz="2000" b="1" dirty="0"/>
                    </a:p>
                    <a:p>
                      <a:endParaRPr lang="es-ES" sz="2000" b="1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Piso seco</a:t>
                      </a:r>
                    </a:p>
                    <a:p>
                      <a:endParaRPr lang="es-ES" sz="20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73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/>
                        <a:t>Nivel 2</a:t>
                      </a:r>
                    </a:p>
                    <a:p>
                      <a:endParaRPr lang="es-ES" sz="2000" b="1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El animal entierra la pezuña</a:t>
                      </a:r>
                    </a:p>
                    <a:p>
                      <a:r>
                        <a:rPr lang="es-E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s-ES" sz="20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incrementa 50% el tiempo de engorde en ese período y el 18% su conversión</a:t>
                      </a:r>
                      <a:r>
                        <a:rPr lang="es-ES" sz="20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s-ES" sz="2000" dirty="0">
                        <a:solidFill>
                          <a:schemeClr val="bg1"/>
                        </a:solidFill>
                      </a:endParaRP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20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/>
                        <a:t>Nivel 3</a:t>
                      </a:r>
                    </a:p>
                    <a:p>
                      <a:endParaRPr lang="es-ES" sz="2000" b="1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El barro cubre parte de las patas y dificulta su desplazamiento </a:t>
                      </a:r>
                      <a:r>
                        <a:rPr lang="es-ES" sz="200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s-ES" sz="20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incrementan el período de engorde en un 100% y la conversión en un 39%)</a:t>
                      </a:r>
                      <a:endParaRPr lang="es-ES" sz="2000" b="1" dirty="0">
                        <a:solidFill>
                          <a:schemeClr val="bg1"/>
                        </a:solidFill>
                      </a:endParaRPr>
                    </a:p>
                    <a:p>
                      <a:endParaRPr lang="es-ES" sz="20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2143108" y="6215082"/>
            <a:ext cx="7000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Universidad de Nebraska (EE.UU.), citado por Barra, F., 2005.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A44DEB1-9613-416E-A710-FDA2D74B40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581" y="593685"/>
            <a:ext cx="7560838" cy="56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67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.slidesharecdn.com/feedlotunaalternativa-091130151155-phpapp02/95/feedlot-una-alternativa-41-1024.jpg?cb=1259616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38"/>
            <a:ext cx="9239251" cy="6929438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1142160-0740-4C82-8117-5579470B06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624" y="548680"/>
            <a:ext cx="7148557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eet+Lot+B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957760D-D42E-4E72-A2BE-9AFC01E213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0"/>
          <a:stretch/>
        </p:blipFill>
        <p:spPr>
          <a:xfrm>
            <a:off x="0" y="188640"/>
            <a:ext cx="9144000" cy="61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502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05673F3-7666-44A6-8092-949241AB25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6"/>
          <a:stretch/>
        </p:blipFill>
        <p:spPr>
          <a:xfrm>
            <a:off x="1259632" y="260648"/>
            <a:ext cx="6264696" cy="439248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AFD11E8-3CD2-4D28-A27E-C56ECF36E636}"/>
              </a:ext>
            </a:extLst>
          </p:cNvPr>
          <p:cNvSpPr txBox="1"/>
          <p:nvPr/>
        </p:nvSpPr>
        <p:spPr>
          <a:xfrm>
            <a:off x="6012160" y="488188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Ing. P. </a:t>
            </a:r>
            <a:r>
              <a:rPr lang="es-AR" dirty="0" err="1"/>
              <a:t>Russi</a:t>
            </a:r>
            <a:r>
              <a:rPr lang="es-AR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1200637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05E4CEA-867E-4F3A-8626-C76BF5A00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6"/>
          <a:stretch/>
        </p:blipFill>
        <p:spPr>
          <a:xfrm>
            <a:off x="1763688" y="332656"/>
            <a:ext cx="5616624" cy="410445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DC40696-4923-414F-81CB-97F081245DDD}"/>
              </a:ext>
            </a:extLst>
          </p:cNvPr>
          <p:cNvSpPr txBox="1"/>
          <p:nvPr/>
        </p:nvSpPr>
        <p:spPr>
          <a:xfrm>
            <a:off x="6012160" y="488188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Ing. P. </a:t>
            </a:r>
            <a:r>
              <a:rPr lang="es-AR" dirty="0" err="1"/>
              <a:t>Russi</a:t>
            </a:r>
            <a:r>
              <a:rPr lang="es-AR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5255184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14348" y="2000240"/>
            <a:ext cx="78581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/>
              <a:t>Como mitigar el estrés por Barro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571480"/>
            <a:ext cx="7870726" cy="295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3500438"/>
            <a:ext cx="7858180" cy="292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833BC01-996D-452F-B949-BBBD473A2E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921" y="2060848"/>
            <a:ext cx="8078158" cy="352839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6C213C1-3A90-43CF-943D-5991A5BADCF4}"/>
              </a:ext>
            </a:extLst>
          </p:cNvPr>
          <p:cNvSpPr txBox="1"/>
          <p:nvPr/>
        </p:nvSpPr>
        <p:spPr>
          <a:xfrm>
            <a:off x="2087724" y="683985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/>
              <a:t>Diseño pendientes corrales</a:t>
            </a:r>
          </a:p>
        </p:txBody>
      </p:sp>
    </p:spTree>
    <p:extLst>
      <p:ext uri="{BB962C8B-B14F-4D97-AF65-F5344CB8AC3E}">
        <p14:creationId xmlns:p14="http://schemas.microsoft.com/office/powerpoint/2010/main" val="7221721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B378F38-C2DA-4333-850E-0968F3AB42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38" t="10104" r="16925" b="1239"/>
          <a:stretch/>
        </p:blipFill>
        <p:spPr>
          <a:xfrm>
            <a:off x="393677" y="188640"/>
            <a:ext cx="8356646" cy="589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871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estrucplan.com.ar/Boletines/0798/feedlot_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571480"/>
            <a:ext cx="6587344" cy="5780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107504" y="-3699792"/>
            <a:ext cx="5344579" cy="3559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3685731" y="2845530"/>
            <a:ext cx="5467754" cy="398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11219"/>
            <a:ext cx="4377201" cy="329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6909" y="3406350"/>
            <a:ext cx="5496096" cy="359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5F69F3D-5163-4AAB-9AF0-134ACCE4B377}"/>
              </a:ext>
            </a:extLst>
          </p:cNvPr>
          <p:cNvSpPr txBox="1"/>
          <p:nvPr/>
        </p:nvSpPr>
        <p:spPr>
          <a:xfrm>
            <a:off x="4750438" y="119675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/>
              <a:t>MANTENIMIENTO DE PENDIENTES Y LIMPIEZA DE CORRALES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57B25B-2407-4FF2-9935-8408FFE0C4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86540"/>
            <a:ext cx="5467754" cy="216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199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CC4464D-1716-43B6-AB78-41B902BFC1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6"/>
          <a:stretch/>
        </p:blipFill>
        <p:spPr>
          <a:xfrm>
            <a:off x="0" y="0"/>
            <a:ext cx="3996444" cy="563601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970A791-276D-463D-9A36-7320DF0541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6444" y="0"/>
            <a:ext cx="5147556" cy="428963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81C5ADD-1417-4C62-8287-0D7B122845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991" y="4235539"/>
            <a:ext cx="4341169" cy="26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65428" y="776898"/>
            <a:ext cx="27863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/>
              <a:t>5 Libertades</a:t>
            </a:r>
            <a:endParaRPr lang="es-ES" sz="2000" dirty="0"/>
          </a:p>
        </p:txBody>
      </p:sp>
      <p:sp>
        <p:nvSpPr>
          <p:cNvPr id="3" name="2 Rectángulo"/>
          <p:cNvSpPr/>
          <p:nvPr/>
        </p:nvSpPr>
        <p:spPr>
          <a:xfrm>
            <a:off x="790235" y="2132856"/>
            <a:ext cx="761291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/>
              <a:t>Libres de hambre y sed</a:t>
            </a:r>
          </a:p>
          <a:p>
            <a:r>
              <a:rPr lang="es-ES" sz="3200" dirty="0"/>
              <a:t>Libres de incomodidades</a:t>
            </a:r>
          </a:p>
          <a:p>
            <a:r>
              <a:rPr lang="es-ES" sz="3200" dirty="0"/>
              <a:t>Libres de dolor</a:t>
            </a:r>
          </a:p>
          <a:p>
            <a:r>
              <a:rPr lang="es-ES" sz="3200" dirty="0"/>
              <a:t>Libres de miedo </a:t>
            </a:r>
          </a:p>
          <a:p>
            <a:r>
              <a:rPr lang="es-ES" sz="3200" dirty="0"/>
              <a:t>Libres para expresar su conducta normal</a:t>
            </a:r>
          </a:p>
          <a:p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6516216" y="5180424"/>
            <a:ext cx="1279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FAWC 1992</a:t>
            </a:r>
          </a:p>
        </p:txBody>
      </p:sp>
    </p:spTree>
    <p:extLst>
      <p:ext uri="{BB962C8B-B14F-4D97-AF65-F5344CB8AC3E}">
        <p14:creationId xmlns:p14="http://schemas.microsoft.com/office/powerpoint/2010/main" val="234422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8357260-4F17-47FE-9279-416B2F363B33}"/>
              </a:ext>
            </a:extLst>
          </p:cNvPr>
          <p:cNvSpPr/>
          <p:nvPr/>
        </p:nvSpPr>
        <p:spPr>
          <a:xfrm>
            <a:off x="2771800" y="1844824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b="1" dirty="0">
                <a:latin typeface="Times New Roman" panose="02020603050405020304" pitchFamily="18" charset="0"/>
              </a:rPr>
              <a:t>Corrales de engorde (</a:t>
            </a:r>
            <a:r>
              <a:rPr lang="es-AR" b="1" dirty="0" err="1">
                <a:latin typeface="Times New Roman" panose="02020603050405020304" pitchFamily="18" charset="0"/>
              </a:rPr>
              <a:t>Feedlot</a:t>
            </a:r>
            <a:r>
              <a:rPr lang="es-AR" b="1" dirty="0">
                <a:latin typeface="Times New Roman" panose="02020603050405020304" pitchFamily="18" charset="0"/>
              </a:rPr>
              <a:t>)</a:t>
            </a:r>
          </a:p>
          <a:p>
            <a:pPr>
              <a:buFont typeface="+mj-lt"/>
              <a:buAutoNum type="arabicPeriod"/>
            </a:pPr>
            <a:r>
              <a:rPr lang="es-AR" dirty="0">
                <a:latin typeface="Times New Roman" panose="02020603050405020304" pitchFamily="18" charset="0"/>
              </a:rPr>
              <a:t>Alivio del calor</a:t>
            </a:r>
          </a:p>
          <a:p>
            <a:pPr>
              <a:buFont typeface="+mj-lt"/>
              <a:buAutoNum type="arabicPeriod"/>
            </a:pPr>
            <a:r>
              <a:rPr lang="es-AR" dirty="0">
                <a:latin typeface="Times New Roman" panose="02020603050405020304" pitchFamily="18" charset="0"/>
              </a:rPr>
              <a:t>Control del barro</a:t>
            </a:r>
          </a:p>
          <a:p>
            <a:pPr>
              <a:buFont typeface="+mj-lt"/>
              <a:buAutoNum type="arabicPeriod"/>
            </a:pPr>
            <a:r>
              <a:rPr lang="es-AR" dirty="0">
                <a:latin typeface="Times New Roman" panose="02020603050405020304" pitchFamily="18" charset="0"/>
              </a:rPr>
              <a:t>Prácticas de manejo del ganado</a:t>
            </a:r>
          </a:p>
          <a:p>
            <a:pPr>
              <a:buFont typeface="+mj-lt"/>
              <a:buAutoNum type="arabicPeriod"/>
            </a:pPr>
            <a:r>
              <a:rPr lang="es-AR" dirty="0">
                <a:latin typeface="Times New Roman" panose="02020603050405020304" pitchFamily="18" charset="0"/>
              </a:rPr>
              <a:t>Limpieza del agua de bebida.</a:t>
            </a:r>
          </a:p>
          <a:p>
            <a:pPr>
              <a:buFont typeface="+mj-lt"/>
              <a:buAutoNum type="arabicPeriod"/>
            </a:pPr>
            <a:r>
              <a:rPr lang="es-AR" dirty="0">
                <a:latin typeface="Times New Roman" panose="02020603050405020304" pitchFamily="18" charset="0"/>
              </a:rPr>
              <a:t>Animales incapacitados.</a:t>
            </a:r>
          </a:p>
          <a:p>
            <a:pPr>
              <a:buFont typeface="+mj-lt"/>
              <a:buAutoNum type="arabicPeriod"/>
            </a:pPr>
            <a:r>
              <a:rPr lang="es-AR" dirty="0">
                <a:latin typeface="Times New Roman" panose="02020603050405020304" pitchFamily="18" charset="0"/>
              </a:rPr>
              <a:t>Cuernos.</a:t>
            </a:r>
          </a:p>
          <a:p>
            <a:pPr>
              <a:buFont typeface="+mj-lt"/>
              <a:buAutoNum type="arabicPeriod"/>
            </a:pPr>
            <a:r>
              <a:rPr lang="es-AR" dirty="0">
                <a:latin typeface="Times New Roman" panose="02020603050405020304" pitchFamily="18" charset="0"/>
              </a:rPr>
              <a:t>Castración.</a:t>
            </a:r>
          </a:p>
          <a:p>
            <a:pPr>
              <a:buFont typeface="+mj-lt"/>
              <a:buAutoNum type="arabicPeriod"/>
            </a:pPr>
            <a:r>
              <a:rPr lang="es-AR" dirty="0">
                <a:latin typeface="Times New Roman" panose="02020603050405020304" pitchFamily="18" charset="0"/>
              </a:rPr>
              <a:t>Pisos.</a:t>
            </a:r>
          </a:p>
          <a:p>
            <a:pPr>
              <a:buFont typeface="+mj-lt"/>
              <a:buAutoNum type="arabicPeriod"/>
            </a:pPr>
            <a:r>
              <a:rPr lang="es-AR" dirty="0">
                <a:latin typeface="Times New Roman" panose="02020603050405020304" pitchFamily="18" charset="0"/>
              </a:rPr>
              <a:t>Marcas.</a:t>
            </a:r>
          </a:p>
          <a:p>
            <a:pPr>
              <a:buFont typeface="+mj-lt"/>
              <a:buAutoNum type="arabicPeriod"/>
            </a:pPr>
            <a:r>
              <a:rPr lang="es-AR" dirty="0">
                <a:latin typeface="Times New Roman" panose="02020603050405020304" pitchFamily="18" charset="0"/>
              </a:rPr>
              <a:t>Deformación de las pezuñas.</a:t>
            </a:r>
          </a:p>
          <a:p>
            <a:pPr>
              <a:buFont typeface="+mj-lt"/>
              <a:buAutoNum type="arabicPeriod"/>
            </a:pPr>
            <a:r>
              <a:rPr lang="es-AR" dirty="0">
                <a:latin typeface="Times New Roman" panose="02020603050405020304" pitchFamily="18" charset="0"/>
              </a:rPr>
              <a:t>Abortos en vaquillonas.</a:t>
            </a:r>
          </a:p>
          <a:p>
            <a:pPr>
              <a:buFont typeface="+mj-lt"/>
              <a:buAutoNum type="arabicPeriod"/>
            </a:pPr>
            <a:r>
              <a:rPr lang="es-AR" dirty="0">
                <a:latin typeface="Times New Roman" panose="02020603050405020304" pitchFamily="18" charset="0"/>
              </a:rPr>
              <a:t>Antigüedad del destete.</a:t>
            </a:r>
          </a:p>
          <a:p>
            <a:pPr>
              <a:buFont typeface="+mj-lt"/>
              <a:buAutoNum type="arabicPeriod"/>
            </a:pPr>
            <a:r>
              <a:rPr lang="es-AR" dirty="0" err="1">
                <a:latin typeface="Times New Roman" panose="02020603050405020304" pitchFamily="18" charset="0"/>
              </a:rPr>
              <a:t>Preacondicionamiento</a:t>
            </a:r>
            <a:r>
              <a:rPr lang="es-AR" dirty="0">
                <a:latin typeface="Times New Roman" panose="02020603050405020304" pitchFamily="18" charset="0"/>
              </a:rPr>
              <a:t>.</a:t>
            </a:r>
            <a:endParaRPr lang="es-AR" b="0" i="0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FAAE442-5723-4CD0-91E5-B0117A4542C7}"/>
              </a:ext>
            </a:extLst>
          </p:cNvPr>
          <p:cNvSpPr/>
          <p:nvPr/>
        </p:nvSpPr>
        <p:spPr>
          <a:xfrm>
            <a:off x="611560" y="420867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2800" b="1" dirty="0">
                <a:latin typeface="Times New Roman" panose="02020603050405020304" pitchFamily="18" charset="0"/>
              </a:rPr>
              <a:t>Puntos críticos de control del bienestar animal en el corral de engorde y en el campo</a:t>
            </a:r>
            <a:endParaRPr lang="es-AR" sz="2800" b="1" i="0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355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BAACC20-26AC-4161-9C83-3CDD6991106A}"/>
              </a:ext>
            </a:extLst>
          </p:cNvPr>
          <p:cNvSpPr/>
          <p:nvPr/>
        </p:nvSpPr>
        <p:spPr>
          <a:xfrm>
            <a:off x="251520" y="474345"/>
            <a:ext cx="8640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600" dirty="0"/>
              <a:t>Puntos críticos de control/bienestar/</a:t>
            </a:r>
            <a:r>
              <a:rPr lang="es-AR" sz="3600" dirty="0" err="1"/>
              <a:t>feedlot</a:t>
            </a:r>
            <a:r>
              <a:rPr lang="es-AR" sz="3600" dirty="0"/>
              <a:t>:</a:t>
            </a:r>
          </a:p>
          <a:p>
            <a:endParaRPr lang="es-AR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dirty="0"/>
              <a:t>Tratamiento duro y uso excesivo de picanas eléctricas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dirty="0"/>
              <a:t>Estrés calórico y necesidad de alivio del calor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dirty="0"/>
              <a:t>Control del barro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3BCD8DE-ADEE-404A-8178-CB48835EAD28}"/>
              </a:ext>
            </a:extLst>
          </p:cNvPr>
          <p:cNvSpPr/>
          <p:nvPr/>
        </p:nvSpPr>
        <p:spPr>
          <a:xfrm>
            <a:off x="6084168" y="5733256"/>
            <a:ext cx="2208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Temple </a:t>
            </a:r>
            <a:r>
              <a:rPr lang="es-AR" dirty="0" err="1"/>
              <a:t>Grandin</a:t>
            </a:r>
            <a:r>
              <a:rPr lang="es-AR" dirty="0"/>
              <a:t> 2002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C39DC6BE-4747-4E4F-8F9F-5E444A5D6B21}"/>
              </a:ext>
            </a:extLst>
          </p:cNvPr>
          <p:cNvCxnSpPr>
            <a:cxnSpLocks/>
          </p:cNvCxnSpPr>
          <p:nvPr/>
        </p:nvCxnSpPr>
        <p:spPr>
          <a:xfrm flipH="1">
            <a:off x="6804248" y="2564904"/>
            <a:ext cx="10440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16183F99-AD20-4D2E-AC2E-4C8CA1C43977}"/>
              </a:ext>
            </a:extLst>
          </p:cNvPr>
          <p:cNvCxnSpPr>
            <a:cxnSpLocks/>
          </p:cNvCxnSpPr>
          <p:nvPr/>
        </p:nvCxnSpPr>
        <p:spPr>
          <a:xfrm flipH="1">
            <a:off x="3347864" y="3284984"/>
            <a:ext cx="10440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60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47372" y="-44939"/>
            <a:ext cx="8929718" cy="2620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b="1" i="1" dirty="0"/>
              <a:t>Estrés  por  calor</a:t>
            </a:r>
          </a:p>
          <a:p>
            <a:pPr algn="ctr"/>
            <a:endParaRPr lang="es-AR" sz="2400" i="1" dirty="0"/>
          </a:p>
          <a:p>
            <a:r>
              <a:rPr lang="es-AR" sz="2400" b="1" dirty="0"/>
              <a:t>Cuando para mantener la homeotermia el organismo debe eliminar calor de forma activa hablamos de una situación de estrés por calor</a:t>
            </a:r>
          </a:p>
          <a:p>
            <a:pPr>
              <a:lnSpc>
                <a:spcPct val="150000"/>
              </a:lnSpc>
            </a:pPr>
            <a:endParaRPr lang="es-AR" sz="2400" b="1" dirty="0"/>
          </a:p>
        </p:txBody>
      </p:sp>
      <p:cxnSp>
        <p:nvCxnSpPr>
          <p:cNvPr id="6" name="5 Conector recto"/>
          <p:cNvCxnSpPr/>
          <p:nvPr/>
        </p:nvCxnSpPr>
        <p:spPr>
          <a:xfrm>
            <a:off x="2107389" y="620688"/>
            <a:ext cx="49292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2 Rectángulo">
            <a:extLst>
              <a:ext uri="{FF2B5EF4-FFF2-40B4-BE49-F238E27FC236}">
                <a16:creationId xmlns:a16="http://schemas.microsoft.com/office/drawing/2014/main" id="{84AC51E8-017B-4383-8919-EE2AF501332E}"/>
              </a:ext>
            </a:extLst>
          </p:cNvPr>
          <p:cNvSpPr/>
          <p:nvPr/>
        </p:nvSpPr>
        <p:spPr>
          <a:xfrm>
            <a:off x="3705624" y="3970704"/>
            <a:ext cx="2428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>
                <a:solidFill>
                  <a:srgbClr val="FFFF00"/>
                </a:solidFill>
                <a:latin typeface="Tahoma" pitchFamily="34" charset="0"/>
              </a:rPr>
              <a:t>Radiación</a:t>
            </a: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>
                <a:solidFill>
                  <a:srgbClr val="FFFF00"/>
                </a:solidFill>
                <a:latin typeface="Tahoma" pitchFamily="34" charset="0"/>
              </a:rPr>
              <a:t>Temperatura</a:t>
            </a: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>
                <a:solidFill>
                  <a:srgbClr val="FFFF00"/>
                </a:solidFill>
                <a:latin typeface="Tahoma" pitchFamily="34" charset="0"/>
              </a:rPr>
              <a:t>Humedad</a:t>
            </a: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>
                <a:solidFill>
                  <a:srgbClr val="FFFF00"/>
                </a:solidFill>
                <a:latin typeface="Tahoma" pitchFamily="34" charset="0"/>
              </a:rPr>
              <a:t>Viento</a:t>
            </a: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4717FCA8-034B-40AF-B63F-F1EC49132748}"/>
              </a:ext>
            </a:extLst>
          </p:cNvPr>
          <p:cNvSpPr/>
          <p:nvPr/>
        </p:nvSpPr>
        <p:spPr>
          <a:xfrm>
            <a:off x="6491706" y="3356423"/>
            <a:ext cx="20002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dirty="0">
              <a:latin typeface="Tahoma" pitchFamily="34" charset="0"/>
            </a:endParaRP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dirty="0">
              <a:latin typeface="Tahoma" pitchFamily="34" charset="0"/>
            </a:endParaRP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>
                <a:latin typeface="Tahoma" pitchFamily="34" charset="0"/>
              </a:rPr>
              <a:t>Heces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>
                <a:latin typeface="Tahoma" pitchFamily="34" charset="0"/>
              </a:rPr>
              <a:t>Orina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>
                <a:latin typeface="Tahoma" pitchFamily="34" charset="0"/>
              </a:rPr>
              <a:t>Producto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>
                <a:latin typeface="Tahoma" pitchFamily="34" charset="0"/>
              </a:rPr>
              <a:t>Respiración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>
                <a:latin typeface="Tahoma" pitchFamily="34" charset="0"/>
              </a:rPr>
              <a:t>Sudor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dirty="0">
              <a:latin typeface="Tahoma" pitchFamily="34" charset="0"/>
            </a:endParaRP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>
                <a:latin typeface="Tahoma" pitchFamily="34" charset="0"/>
              </a:rPr>
              <a:t>Radiación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>
                <a:latin typeface="Tahoma" pitchFamily="34" charset="0"/>
              </a:rPr>
              <a:t>Conducción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>
                <a:latin typeface="Tahoma" pitchFamily="34" charset="0"/>
              </a:rPr>
              <a:t>Convección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>
                <a:latin typeface="Tahoma" pitchFamily="34" charset="0"/>
              </a:rPr>
              <a:t>Evaporación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dirty="0">
              <a:latin typeface="Tahoma" pitchFamily="34" charset="0"/>
            </a:endParaRPr>
          </a:p>
        </p:txBody>
      </p:sp>
      <p:pic>
        <p:nvPicPr>
          <p:cNvPr id="7" name="Picture 42">
            <a:extLst>
              <a:ext uri="{FF2B5EF4-FFF2-40B4-BE49-F238E27FC236}">
                <a16:creationId xmlns:a16="http://schemas.microsoft.com/office/drawing/2014/main" id="{A289D444-AFC8-4346-989E-3CE6A5048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6539" y="2016928"/>
            <a:ext cx="2111306" cy="142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8 Rectángulo">
            <a:extLst>
              <a:ext uri="{FF2B5EF4-FFF2-40B4-BE49-F238E27FC236}">
                <a16:creationId xmlns:a16="http://schemas.microsoft.com/office/drawing/2014/main" id="{5AB6FAFE-A194-4252-8881-4D13276D9D66}"/>
              </a:ext>
            </a:extLst>
          </p:cNvPr>
          <p:cNvSpPr/>
          <p:nvPr/>
        </p:nvSpPr>
        <p:spPr>
          <a:xfrm>
            <a:off x="6420268" y="3142108"/>
            <a:ext cx="2286016" cy="41434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9 Rectángulo">
            <a:extLst>
              <a:ext uri="{FF2B5EF4-FFF2-40B4-BE49-F238E27FC236}">
                <a16:creationId xmlns:a16="http://schemas.microsoft.com/office/drawing/2014/main" id="{E9B64140-53CD-4609-9F45-F6CEACDB3169}"/>
              </a:ext>
            </a:extLst>
          </p:cNvPr>
          <p:cNvSpPr/>
          <p:nvPr/>
        </p:nvSpPr>
        <p:spPr>
          <a:xfrm>
            <a:off x="419476" y="3284984"/>
            <a:ext cx="31432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u="sng" dirty="0">
              <a:solidFill>
                <a:srgbClr val="FF0000"/>
              </a:solidFill>
              <a:latin typeface="Tahoma" pitchFamily="34" charset="0"/>
            </a:endParaRP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u="sng" dirty="0">
                <a:solidFill>
                  <a:srgbClr val="FF0000"/>
                </a:solidFill>
                <a:latin typeface="Tahoma" pitchFamily="34" charset="0"/>
              </a:rPr>
              <a:t>GANANCIAS</a:t>
            </a: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u="sng" dirty="0">
              <a:solidFill>
                <a:srgbClr val="FF0000"/>
              </a:solidFill>
              <a:latin typeface="Tahoma" pitchFamily="34" charset="0"/>
            </a:endParaRP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>
                <a:solidFill>
                  <a:srgbClr val="FF0000"/>
                </a:solidFill>
                <a:latin typeface="Tahoma" pitchFamily="34" charset="0"/>
              </a:rPr>
              <a:t>Metabolismo basal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>
                <a:solidFill>
                  <a:srgbClr val="FF0000"/>
                </a:solidFill>
                <a:latin typeface="Tahoma" pitchFamily="34" charset="0"/>
              </a:rPr>
              <a:t>Fermentación digestiva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>
                <a:solidFill>
                  <a:srgbClr val="FF0000"/>
                </a:solidFill>
                <a:latin typeface="Tahoma" pitchFamily="34" charset="0"/>
              </a:rPr>
              <a:t>Incremento calórico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>
                <a:solidFill>
                  <a:srgbClr val="FF0000"/>
                </a:solidFill>
                <a:latin typeface="Tahoma" pitchFamily="34" charset="0"/>
              </a:rPr>
              <a:t>Actividad muscular</a:t>
            </a: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u="sng" dirty="0">
              <a:solidFill>
                <a:srgbClr val="FF0000"/>
              </a:solidFill>
              <a:latin typeface="Tahoma" pitchFamily="34" charset="0"/>
            </a:endParaRP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u="sng" dirty="0">
              <a:solidFill>
                <a:srgbClr val="FF0000"/>
              </a:solidFill>
              <a:latin typeface="Tahoma" pitchFamily="34" charset="0"/>
            </a:endParaRP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>
                <a:solidFill>
                  <a:srgbClr val="FF0000"/>
                </a:solidFill>
                <a:latin typeface="Tahoma" pitchFamily="34" charset="0"/>
              </a:rPr>
              <a:t>Radiación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>
                <a:solidFill>
                  <a:srgbClr val="FF0000"/>
                </a:solidFill>
                <a:latin typeface="Tahoma" pitchFamily="34" charset="0"/>
              </a:rPr>
              <a:t>Conducción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>
                <a:solidFill>
                  <a:srgbClr val="FF0000"/>
                </a:solidFill>
                <a:latin typeface="Tahoma" pitchFamily="34" charset="0"/>
              </a:rPr>
              <a:t>Convección</a:t>
            </a: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u="sng" dirty="0">
              <a:solidFill>
                <a:srgbClr val="FF0000"/>
              </a:solidFill>
              <a:latin typeface="Tahoma" pitchFamily="34" charset="0"/>
            </a:endParaRP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u="sng" dirty="0">
              <a:solidFill>
                <a:srgbClr val="FF0000"/>
              </a:solidFill>
              <a:latin typeface="Tahoma" pitchFamily="34" charset="0"/>
            </a:endParaRP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u="sng" dirty="0">
              <a:solidFill>
                <a:srgbClr val="FF0000"/>
              </a:solidFill>
              <a:latin typeface="Tahoma" pitchFamily="34" charset="0"/>
            </a:endParaRP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0" name="11 Rectángulo">
            <a:extLst>
              <a:ext uri="{FF2B5EF4-FFF2-40B4-BE49-F238E27FC236}">
                <a16:creationId xmlns:a16="http://schemas.microsoft.com/office/drawing/2014/main" id="{608F355A-35DB-4C74-A68C-E5798D011030}"/>
              </a:ext>
            </a:extLst>
          </p:cNvPr>
          <p:cNvSpPr/>
          <p:nvPr/>
        </p:nvSpPr>
        <p:spPr>
          <a:xfrm>
            <a:off x="6704521" y="3427860"/>
            <a:ext cx="1414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spcBef>
                <a:spcPct val="5000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u="sng" dirty="0">
                <a:latin typeface="Tahoma" pitchFamily="34" charset="0"/>
              </a:rPr>
              <a:t>PÉRDIDAS</a:t>
            </a:r>
          </a:p>
        </p:txBody>
      </p:sp>
      <p:pic>
        <p:nvPicPr>
          <p:cNvPr id="11" name="Picture 41">
            <a:extLst>
              <a:ext uri="{FF2B5EF4-FFF2-40B4-BE49-F238E27FC236}">
                <a16:creationId xmlns:a16="http://schemas.microsoft.com/office/drawing/2014/main" id="{BF5326B7-8CE3-4196-8B3C-A342C727A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0602" y="2039741"/>
            <a:ext cx="2284961" cy="147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4 Rectángulo">
            <a:extLst>
              <a:ext uri="{FF2B5EF4-FFF2-40B4-BE49-F238E27FC236}">
                <a16:creationId xmlns:a16="http://schemas.microsoft.com/office/drawing/2014/main" id="{8E8969E8-95EA-496E-A136-EBA5757C467B}"/>
              </a:ext>
            </a:extLst>
          </p:cNvPr>
          <p:cNvSpPr/>
          <p:nvPr/>
        </p:nvSpPr>
        <p:spPr>
          <a:xfrm>
            <a:off x="348038" y="3284984"/>
            <a:ext cx="2928958" cy="40005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5 Estrella de 7 puntas">
            <a:extLst>
              <a:ext uri="{FF2B5EF4-FFF2-40B4-BE49-F238E27FC236}">
                <a16:creationId xmlns:a16="http://schemas.microsoft.com/office/drawing/2014/main" id="{C60BAA82-47F8-4F78-B9A8-C9D7B19C494D}"/>
              </a:ext>
            </a:extLst>
          </p:cNvPr>
          <p:cNvSpPr/>
          <p:nvPr/>
        </p:nvSpPr>
        <p:spPr>
          <a:xfrm>
            <a:off x="3419872" y="3284984"/>
            <a:ext cx="2857520" cy="2571768"/>
          </a:xfrm>
          <a:prstGeom prst="star7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214546" y="571480"/>
            <a:ext cx="48670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3200" dirty="0">
                <a:latin typeface="Tahoma" pitchFamily="34" charset="0"/>
              </a:rPr>
              <a:t>Zona de </a:t>
            </a:r>
            <a:r>
              <a:rPr lang="es-ES_tradnl" sz="3200" dirty="0" err="1">
                <a:latin typeface="Tahoma" pitchFamily="34" charset="0"/>
              </a:rPr>
              <a:t>termoneutralidad</a:t>
            </a:r>
            <a:endParaRPr lang="es-ES_tradnl" sz="3200" dirty="0">
              <a:latin typeface="Tahoma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214414" y="1714488"/>
            <a:ext cx="1857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>
                <a:latin typeface="Tahoma" pitchFamily="34" charset="0"/>
              </a:rPr>
              <a:t>Temperatura</a:t>
            </a:r>
          </a:p>
          <a:p>
            <a:r>
              <a:rPr lang="es-ES" b="1" i="1" dirty="0">
                <a:latin typeface="Tahoma" pitchFamily="34" charset="0"/>
              </a:rPr>
              <a:t>crítica inferior</a:t>
            </a:r>
          </a:p>
        </p:txBody>
      </p:sp>
      <p:sp>
        <p:nvSpPr>
          <p:cNvPr id="4" name="3 Rectángulo"/>
          <p:cNvSpPr/>
          <p:nvPr/>
        </p:nvSpPr>
        <p:spPr>
          <a:xfrm>
            <a:off x="5788141" y="1714488"/>
            <a:ext cx="1927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>
                <a:solidFill>
                  <a:srgbClr val="FF6699"/>
                </a:solidFill>
                <a:latin typeface="Tahoma" pitchFamily="34" charset="0"/>
              </a:rPr>
              <a:t>Temperatura </a:t>
            </a:r>
          </a:p>
          <a:p>
            <a:r>
              <a:rPr lang="es-ES" b="1" i="1" dirty="0">
                <a:solidFill>
                  <a:srgbClr val="FF6699"/>
                </a:solidFill>
                <a:latin typeface="Tahoma" pitchFamily="34" charset="0"/>
              </a:rPr>
              <a:t>crítica superior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285852" y="3429000"/>
            <a:ext cx="10390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</a:rPr>
              <a:t>Estrés </a:t>
            </a:r>
          </a:p>
          <a:p>
            <a:pPr algn="ctr"/>
            <a:r>
              <a:rPr lang="es-ES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</a:rPr>
              <a:t>por frío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214678" y="2143116"/>
            <a:ext cx="27318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>
                <a:latin typeface="Tahoma" pitchFamily="34" charset="0"/>
              </a:rPr>
              <a:t>ZONA DE </a:t>
            </a:r>
          </a:p>
          <a:p>
            <a:pPr algn="ctr"/>
            <a:r>
              <a:rPr lang="es-ES" b="1" dirty="0">
                <a:latin typeface="Tahoma" pitchFamily="34" charset="0"/>
              </a:rPr>
              <a:t>TERMONEUTRALIDAD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285984" y="5929330"/>
            <a:ext cx="44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Tahoma" pitchFamily="34" charset="0"/>
              </a:rPr>
              <a:t>TEMPERATURA AMBIENTE EFECTIVA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1285852" y="5286388"/>
            <a:ext cx="628654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rot="5400000" flipH="1" flipV="1">
            <a:off x="1035819" y="3893347"/>
            <a:ext cx="2643206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rot="5400000" flipH="1" flipV="1">
            <a:off x="5393537" y="3893347"/>
            <a:ext cx="2643206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 rot="5400000" flipH="1" flipV="1">
            <a:off x="2607455" y="3964785"/>
            <a:ext cx="2500330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 rot="5400000" flipH="1" flipV="1">
            <a:off x="4000496" y="4000504"/>
            <a:ext cx="2571768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/>
        </p:nvSpPr>
        <p:spPr>
          <a:xfrm>
            <a:off x="2643174" y="3429000"/>
            <a:ext cx="939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</a:rPr>
              <a:t>Fresco</a:t>
            </a:r>
          </a:p>
        </p:txBody>
      </p:sp>
      <p:cxnSp>
        <p:nvCxnSpPr>
          <p:cNvPr id="23" name="22 Conector recto de flecha"/>
          <p:cNvCxnSpPr/>
          <p:nvPr/>
        </p:nvCxnSpPr>
        <p:spPr>
          <a:xfrm rot="10800000">
            <a:off x="2571736" y="2714620"/>
            <a:ext cx="1285884" cy="1588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>
            <a:off x="5286380" y="2714620"/>
            <a:ext cx="1357322" cy="1588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Rectángulo"/>
          <p:cNvSpPr/>
          <p:nvPr/>
        </p:nvSpPr>
        <p:spPr>
          <a:xfrm>
            <a:off x="3929058" y="3643314"/>
            <a:ext cx="1428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latin typeface="Tahoma" pitchFamily="34" charset="0"/>
              </a:rPr>
              <a:t>Óptimo para</a:t>
            </a:r>
          </a:p>
          <a:p>
            <a:r>
              <a:rPr lang="es-ES" sz="1600" b="1" dirty="0">
                <a:latin typeface="Tahoma" pitchFamily="34" charset="0"/>
              </a:rPr>
              <a:t>desempeño</a:t>
            </a:r>
          </a:p>
          <a:p>
            <a:r>
              <a:rPr lang="es-ES" sz="1600" b="1" dirty="0">
                <a:latin typeface="Tahoma" pitchFamily="34" charset="0"/>
              </a:rPr>
              <a:t>y salud</a:t>
            </a:r>
            <a:endParaRPr lang="es-AR" sz="1600" dirty="0"/>
          </a:p>
        </p:txBody>
      </p:sp>
      <p:sp>
        <p:nvSpPr>
          <p:cNvPr id="28" name="27 Rectángulo"/>
          <p:cNvSpPr/>
          <p:nvPr/>
        </p:nvSpPr>
        <p:spPr>
          <a:xfrm>
            <a:off x="5572132" y="3500438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6699"/>
                </a:solidFill>
                <a:latin typeface="Tahoma" pitchFamily="34" charset="0"/>
              </a:rPr>
              <a:t>Cálido</a:t>
            </a:r>
          </a:p>
        </p:txBody>
      </p:sp>
      <p:sp>
        <p:nvSpPr>
          <p:cNvPr id="29" name="28 Rectángulo"/>
          <p:cNvSpPr/>
          <p:nvPr/>
        </p:nvSpPr>
        <p:spPr>
          <a:xfrm>
            <a:off x="6858016" y="3429000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i="1" dirty="0">
                <a:solidFill>
                  <a:srgbClr val="FF6699"/>
                </a:solidFill>
                <a:latin typeface="Tahoma" pitchFamily="34" charset="0"/>
              </a:rPr>
              <a:t>Estrés </a:t>
            </a:r>
          </a:p>
          <a:p>
            <a:pPr algn="ctr"/>
            <a:r>
              <a:rPr lang="es-ES" b="1" i="1" dirty="0">
                <a:solidFill>
                  <a:srgbClr val="FF6699"/>
                </a:solidFill>
                <a:latin typeface="Tahoma" pitchFamily="34" charset="0"/>
              </a:rPr>
              <a:t>por calor</a:t>
            </a:r>
          </a:p>
        </p:txBody>
      </p:sp>
      <p:sp>
        <p:nvSpPr>
          <p:cNvPr id="30" name="29 Rectángulo"/>
          <p:cNvSpPr/>
          <p:nvPr/>
        </p:nvSpPr>
        <p:spPr>
          <a:xfrm>
            <a:off x="7072330" y="6286520"/>
            <a:ext cx="1414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i="1" dirty="0">
                <a:latin typeface="Tahoma" pitchFamily="34" charset="0"/>
              </a:rPr>
              <a:t>NRC, 1981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1285852" y="5500702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Baja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7643834" y="5500702"/>
            <a:ext cx="57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Alta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3500430" y="5417122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10ºC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5000628" y="5429264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18ºC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357158" y="6143644"/>
            <a:ext cx="1983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Europeas: 10 -21ºC</a:t>
            </a:r>
          </a:p>
          <a:p>
            <a:r>
              <a:rPr lang="es-ES" dirty="0"/>
              <a:t>Índicas. 12 -27ºC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2071670" y="5429264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5ºC</a:t>
            </a:r>
          </a:p>
        </p:txBody>
      </p:sp>
      <p:sp>
        <p:nvSpPr>
          <p:cNvPr id="34" name="33 CuadroTexto"/>
          <p:cNvSpPr txBox="1"/>
          <p:nvPr/>
        </p:nvSpPr>
        <p:spPr>
          <a:xfrm>
            <a:off x="6500826" y="5500702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21ºC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3904</TotalTime>
  <Words>961</Words>
  <Application>Microsoft Office PowerPoint</Application>
  <PresentationFormat>Presentación en pantalla (4:3)</PresentationFormat>
  <Paragraphs>208</Paragraphs>
  <Slides>49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9" baseType="lpstr">
      <vt:lpstr>Arial</vt:lpstr>
      <vt:lpstr>Consolas</vt:lpstr>
      <vt:lpstr>Corbel</vt:lpstr>
      <vt:lpstr>StarSymbol</vt:lpstr>
      <vt:lpstr>Tahoma</vt:lpstr>
      <vt:lpstr>Times New Roman</vt:lpstr>
      <vt:lpstr>Wingdings</vt:lpstr>
      <vt:lpstr>Wingdings 2</vt:lpstr>
      <vt:lpstr>Wingdings 3</vt:lpstr>
      <vt:lpstr>Metro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UNRC</cp:lastModifiedBy>
  <cp:revision>315</cp:revision>
  <dcterms:created xsi:type="dcterms:W3CDTF">2015-03-07T23:10:42Z</dcterms:created>
  <dcterms:modified xsi:type="dcterms:W3CDTF">2019-03-12T14:03:40Z</dcterms:modified>
</cp:coreProperties>
</file>