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C22B-96DA-4E2C-BDD6-9746D39F8DCC}" type="datetimeFigureOut">
              <a:rPr lang="es-AR" smtClean="0"/>
              <a:pPr/>
              <a:t>22/03/2015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A2741-22D8-45BB-8C96-5FECAC1DE7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latin typeface="Arial" pitchFamily="34" charset="0"/>
                <a:cs typeface="Arial" pitchFamily="34" charset="0"/>
              </a:rPr>
              <a:t>Enfermedades parasitarias en los engordes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ES_tradnl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es-ES_tradnl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Endoparasitos</a:t>
            </a:r>
            <a:endParaRPr lang="es-ES_tradnl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>
              <a:buFontTx/>
              <a:buChar char="-"/>
            </a:pPr>
            <a:r>
              <a:rPr lang="es-ES_tradnl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Coccidiosis</a:t>
            </a:r>
            <a:endParaRPr lang="es-ES_tradnl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>
              <a:buFontTx/>
              <a:buChar char="-"/>
            </a:pP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Nematodos gastrointestinales</a:t>
            </a:r>
          </a:p>
          <a:p>
            <a:pPr lvl="1">
              <a:buFontTx/>
              <a:buChar char="-"/>
            </a:pPr>
            <a:endParaRPr lang="es-ES_tradnl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es-ES_tradnl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Ectoparasitosis</a:t>
            </a:r>
            <a:endParaRPr lang="es-ES_tradnl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None/>
            </a:pP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Sarna </a:t>
            </a:r>
            <a:r>
              <a:rPr lang="es-ES_tradnl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psoroptica</a:t>
            </a:r>
            <a:endParaRPr lang="es-ES_tradnl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None/>
            </a:pP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Piojos</a:t>
            </a:r>
          </a:p>
          <a:p>
            <a:pPr>
              <a:buNone/>
            </a:pP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Cisticercosis</a:t>
            </a:r>
          </a:p>
          <a:p>
            <a:pPr>
              <a:buNone/>
            </a:pP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s-ES_tradn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Mosca de los cuernos</a:t>
            </a:r>
          </a:p>
          <a:p>
            <a:pPr>
              <a:buNone/>
            </a:pPr>
            <a:r>
              <a:rPr lang="es-ES_tradnl" dirty="0" smtClean="0"/>
              <a:t/>
            </a:r>
            <a:br>
              <a:rPr lang="es-ES_tradnl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itchFamily="34" charset="0"/>
                <a:cs typeface="Arial" pitchFamily="34" charset="0"/>
              </a:rPr>
              <a:t>Sarna </a:t>
            </a:r>
            <a:r>
              <a:rPr lang="es-AR" b="1" dirty="0" err="1" smtClean="0">
                <a:latin typeface="Arial" pitchFamily="34" charset="0"/>
                <a:cs typeface="Arial" pitchFamily="34" charset="0"/>
              </a:rPr>
              <a:t>psoroptica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 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_tradnl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Presentación clínica</a:t>
            </a:r>
          </a:p>
          <a:p>
            <a:pPr algn="ctr"/>
            <a:endParaRPr lang="es-ES_tradnl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es-ES_tradnl" b="1" dirty="0" smtClean="0">
                <a:solidFill>
                  <a:srgbClr val="000099"/>
                </a:solidFill>
                <a:latin typeface="Arial" charset="0"/>
              </a:rPr>
              <a:t>Podemos enfocar a la sarna bovina bajo 3 modalidades evolutivas:</a:t>
            </a:r>
          </a:p>
          <a:p>
            <a:pPr algn="ctr"/>
            <a:endParaRPr lang="es-ES_tradnl" b="1" dirty="0" smtClean="0">
              <a:solidFill>
                <a:srgbClr val="000099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ES_tradnl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Sarna </a:t>
            </a:r>
            <a:r>
              <a:rPr lang="es-ES_tradnl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Psoroptica</a:t>
            </a:r>
            <a:r>
              <a:rPr lang="es-ES_tradnl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evolución normal</a:t>
            </a:r>
          </a:p>
          <a:p>
            <a:pPr lvl="1" algn="just">
              <a:buFont typeface="Wingdings" pitchFamily="2" charset="2"/>
              <a:buChar char="Ø"/>
            </a:pPr>
            <a:endParaRPr lang="es-ES_tradnl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s-ES_tradnl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ES_tradnl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Sarna </a:t>
            </a:r>
            <a:r>
              <a:rPr lang="es-ES_tradnl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Psoroptica</a:t>
            </a:r>
            <a:r>
              <a:rPr lang="es-ES_tradnl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 bovina “latente”</a:t>
            </a:r>
          </a:p>
          <a:p>
            <a:pPr lvl="1" algn="just">
              <a:buFont typeface="Wingdings" pitchFamily="2" charset="2"/>
              <a:buChar char="Ø"/>
            </a:pPr>
            <a:endParaRPr lang="es-ES_tradnl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Wingdings" pitchFamily="2" charset="2"/>
            </a:endParaRPr>
          </a:p>
          <a:p>
            <a:pPr marL="1054100" lvl="2" indent="-139700" algn="just">
              <a:buClr>
                <a:srgbClr val="FF3300"/>
              </a:buClr>
              <a:buNone/>
            </a:pPr>
            <a:endParaRPr lang="es-ES_tradnl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Wingdings" pitchFamily="2" charset="2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ES_tradnl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Sarna “a corral”</a:t>
            </a:r>
          </a:p>
          <a:p>
            <a:pPr lvl="1" algn="just">
              <a:buFontTx/>
              <a:buChar char="•"/>
            </a:pPr>
            <a:endParaRPr lang="es-ES_tradnl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Wingdings" pitchFamily="2" charset="2"/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40" y="240"/>
            <a:chExt cx="5328" cy="3864"/>
          </a:xfrm>
        </p:grpSpPr>
        <p:sp>
          <p:nvSpPr>
            <p:cNvPr id="7174" name="Rectangle 1027"/>
            <p:cNvSpPr>
              <a:spLocks noChangeArrowheads="1"/>
            </p:cNvSpPr>
            <p:nvPr/>
          </p:nvSpPr>
          <p:spPr bwMode="auto">
            <a:xfrm>
              <a:off x="240" y="240"/>
              <a:ext cx="533" cy="3864"/>
            </a:xfrm>
            <a:prstGeom prst="rect">
              <a:avLst/>
            </a:prstGeom>
            <a:gradFill rotWithShape="0">
              <a:gsLst>
                <a:gs pos="0">
                  <a:srgbClr val="660033"/>
                </a:gs>
                <a:gs pos="100000">
                  <a:srgbClr val="00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5" name="Rectangle 1028"/>
            <p:cNvSpPr>
              <a:spLocks noChangeArrowheads="1"/>
            </p:cNvSpPr>
            <p:nvPr/>
          </p:nvSpPr>
          <p:spPr bwMode="auto">
            <a:xfrm>
              <a:off x="773" y="240"/>
              <a:ext cx="4795" cy="288"/>
            </a:xfrm>
            <a:prstGeom prst="rect">
              <a:avLst/>
            </a:prstGeom>
            <a:gradFill rotWithShape="0">
              <a:gsLst>
                <a:gs pos="0">
                  <a:srgbClr val="5C4A00"/>
                </a:gs>
                <a:gs pos="50000">
                  <a:srgbClr val="FFCC00"/>
                </a:gs>
                <a:gs pos="100000">
                  <a:srgbClr val="5C4A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8006" name="Text Box 1030"/>
            <p:cNvSpPr txBox="1">
              <a:spLocks noChangeArrowheads="1"/>
            </p:cNvSpPr>
            <p:nvPr/>
          </p:nvSpPr>
          <p:spPr bwMode="auto">
            <a:xfrm>
              <a:off x="1680" y="240"/>
              <a:ext cx="3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_tradnl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SARNA PSOROPTICA BOVINA</a:t>
              </a:r>
              <a:endParaRPr lang="es-ES_tradnl"/>
            </a:p>
          </p:txBody>
        </p:sp>
        <p:pic>
          <p:nvPicPr>
            <p:cNvPr id="7178" name="Picture 1031" descr="C:\TEMP\Hernan\Logo UNRC\escudo chic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3360"/>
              <a:ext cx="462" cy="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8008" name="Text Box 1032"/>
          <p:cNvSpPr txBox="1">
            <a:spLocks noChangeArrowheads="1"/>
          </p:cNvSpPr>
          <p:nvPr/>
        </p:nvSpPr>
        <p:spPr bwMode="auto">
          <a:xfrm>
            <a:off x="1447800" y="1066800"/>
            <a:ext cx="73152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Presentación clínica</a:t>
            </a:r>
          </a:p>
          <a:p>
            <a:pPr algn="ctr">
              <a:spcBef>
                <a:spcPct val="50000"/>
              </a:spcBef>
              <a:defRPr/>
            </a:pPr>
            <a:r>
              <a:rPr lang="es-ES_tradnl" sz="1500" b="1">
                <a:solidFill>
                  <a:srgbClr val="333399"/>
                </a:solidFill>
                <a:latin typeface="Arial" charset="0"/>
              </a:rPr>
              <a:t>Acción de la sarna sobre el consumo de forraje en un corral de engorde de 23.200 cabezas.</a:t>
            </a:r>
          </a:p>
        </p:txBody>
      </p:sp>
      <p:sp>
        <p:nvSpPr>
          <p:cNvPr id="7172" name="Text Box 1033"/>
          <p:cNvSpPr txBox="1">
            <a:spLocks noChangeArrowheads="1"/>
          </p:cNvSpPr>
          <p:nvPr/>
        </p:nvSpPr>
        <p:spPr bwMode="auto">
          <a:xfrm>
            <a:off x="1371600" y="5867400"/>
            <a:ext cx="739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500" b="1">
                <a:solidFill>
                  <a:srgbClr val="333399"/>
                </a:solidFill>
                <a:latin typeface="Arial" charset="0"/>
              </a:rPr>
              <a:t>Se necesitó mas de 3 meses luego del tratamiento para poder recuperar el peso de faena.</a:t>
            </a:r>
          </a:p>
        </p:txBody>
      </p:sp>
      <p:pic>
        <p:nvPicPr>
          <p:cNvPr id="7173" name="Picture 1034" descr="C:\TEMP\Hernan\Curso sanidad en feedlots\Imágenes\Sarna psoroptica\psoroptes bovis consu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86000"/>
            <a:ext cx="7391400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282" y="142852"/>
            <a:ext cx="8624918" cy="6278586"/>
            <a:chOff x="288" y="240"/>
            <a:chExt cx="5280" cy="3805"/>
          </a:xfrm>
        </p:grpSpPr>
        <p:sp>
          <p:nvSpPr>
            <p:cNvPr id="9228" name="Rectangle 4"/>
            <p:cNvSpPr>
              <a:spLocks noChangeArrowheads="1"/>
            </p:cNvSpPr>
            <p:nvPr/>
          </p:nvSpPr>
          <p:spPr bwMode="auto">
            <a:xfrm>
              <a:off x="773" y="240"/>
              <a:ext cx="4795" cy="288"/>
            </a:xfrm>
            <a:prstGeom prst="rect">
              <a:avLst/>
            </a:prstGeom>
            <a:gradFill rotWithShape="0">
              <a:gsLst>
                <a:gs pos="0">
                  <a:srgbClr val="5C4A00"/>
                </a:gs>
                <a:gs pos="50000">
                  <a:srgbClr val="FFCC00"/>
                </a:gs>
                <a:gs pos="100000">
                  <a:srgbClr val="5C4A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6742" name="Text Box 6"/>
            <p:cNvSpPr txBox="1">
              <a:spLocks noChangeArrowheads="1"/>
            </p:cNvSpPr>
            <p:nvPr/>
          </p:nvSpPr>
          <p:spPr bwMode="auto">
            <a:xfrm>
              <a:off x="1680" y="240"/>
              <a:ext cx="3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_tradnl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SARNA PSOROPTICA BOVINA</a:t>
              </a:r>
              <a:endParaRPr lang="es-ES_tradnl"/>
            </a:p>
          </p:txBody>
        </p:sp>
        <p:pic>
          <p:nvPicPr>
            <p:cNvPr id="9231" name="Picture 7" descr="C:\TEMP\Hernan\Logo UNRC\escudo chic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3360"/>
              <a:ext cx="462" cy="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295400" y="914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295400" y="990600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Lesiones</a:t>
            </a:r>
          </a:p>
        </p:txBody>
      </p:sp>
      <p:pic>
        <p:nvPicPr>
          <p:cNvPr id="9221" name="Picture 11" descr="C:\TEMP\Hernan\Curso sanidad en feedlots\Imágenes\Sarna psoroptica\espacio interdigi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63675"/>
            <a:ext cx="1844675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2" descr="C:\TEMP\Hernan\Curso sanidad en feedlots\Imágenes\Sarna psoroptica\psoroptica agu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676400"/>
            <a:ext cx="32766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3" descr="C:\TEMP\Hernan\Curso sanidad en feedlots\Imágenes\Sarna psoroptica\psoroptica cronica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189413"/>
            <a:ext cx="3352800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14"/>
          <p:cNvSpPr txBox="1">
            <a:spLocks noChangeArrowheads="1"/>
          </p:cNvSpPr>
          <p:nvPr/>
        </p:nvSpPr>
        <p:spPr bwMode="auto">
          <a:xfrm>
            <a:off x="1295400" y="4191000"/>
            <a:ext cx="190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500" b="1">
                <a:solidFill>
                  <a:srgbClr val="000099"/>
                </a:solidFill>
                <a:latin typeface="Arial" charset="0"/>
              </a:rPr>
              <a:t>Un lugar frecuente de ubicación de los ácaros es el espacio interdigital.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6657975" y="5005388"/>
            <a:ext cx="2209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500" b="1">
                <a:solidFill>
                  <a:srgbClr val="000099"/>
                </a:solidFill>
                <a:latin typeface="Arial" charset="0"/>
              </a:rPr>
              <a:t>Preferentemente comienza en la zona dorsal de cuello y luego se extiende a lateral y a las zonas dorso costales.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3489325" y="1628775"/>
            <a:ext cx="2209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sz="1500" b="1">
                <a:solidFill>
                  <a:srgbClr val="000099"/>
                </a:solidFill>
                <a:latin typeface="Arial" charset="0"/>
              </a:rPr>
              <a:t>Sarna psoroptica aguda. Un hallazgo constante son zonas de pelo revuelto y húmedo producto del rascado por parte del animal con la lengua.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81000"/>
            <a:ext cx="8382000" cy="6040438"/>
            <a:chOff x="288" y="240"/>
            <a:chExt cx="5280" cy="3805"/>
          </a:xfrm>
        </p:grpSpPr>
        <p:sp>
          <p:nvSpPr>
            <p:cNvPr id="10249" name="Rectangle 4"/>
            <p:cNvSpPr>
              <a:spLocks noChangeArrowheads="1"/>
            </p:cNvSpPr>
            <p:nvPr/>
          </p:nvSpPr>
          <p:spPr bwMode="auto">
            <a:xfrm>
              <a:off x="773" y="240"/>
              <a:ext cx="4795" cy="288"/>
            </a:xfrm>
            <a:prstGeom prst="rect">
              <a:avLst/>
            </a:prstGeom>
            <a:gradFill rotWithShape="0">
              <a:gsLst>
                <a:gs pos="0">
                  <a:srgbClr val="5C4A00"/>
                </a:gs>
                <a:gs pos="50000">
                  <a:srgbClr val="FFCC00"/>
                </a:gs>
                <a:gs pos="100000">
                  <a:srgbClr val="5C4A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7766" name="Text Box 6"/>
            <p:cNvSpPr txBox="1">
              <a:spLocks noChangeArrowheads="1"/>
            </p:cNvSpPr>
            <p:nvPr/>
          </p:nvSpPr>
          <p:spPr bwMode="auto">
            <a:xfrm>
              <a:off x="1680" y="240"/>
              <a:ext cx="3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_tradnl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SARNA PSOROPTICA BOVINA</a:t>
              </a:r>
              <a:endParaRPr lang="es-ES_tradnl"/>
            </a:p>
          </p:txBody>
        </p:sp>
        <p:pic>
          <p:nvPicPr>
            <p:cNvPr id="10252" name="Picture 7" descr="C:\TEMP\Hernan\Logo UNRC\escudo chic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3360"/>
              <a:ext cx="462" cy="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1371600" y="914400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Lesiones</a:t>
            </a:r>
            <a:endParaRPr lang="es-ES_tradnl">
              <a:solidFill>
                <a:srgbClr val="FF3300"/>
              </a:solidFill>
            </a:endParaRPr>
          </a:p>
        </p:txBody>
      </p:sp>
      <p:pic>
        <p:nvPicPr>
          <p:cNvPr id="10244" name="Picture 10" descr="C:\TEMP\Hernan\Curso sanidad en feedlots\Imágenes\Sarna psoroptica\psoroptica cron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398588"/>
            <a:ext cx="3657600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2" descr="C:\TEMP\Hernan\Curso sanidad en feedlots\Imágenes\Sarna psoroptica\sarna psoropti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352550"/>
            <a:ext cx="3886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1" descr="C:\TEMP\Hernan\Curso sanidad en feedlots\Imágenes\Piojos\liendres pioj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4005263"/>
            <a:ext cx="36576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3036_6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4076700"/>
            <a:ext cx="2265362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81000"/>
            <a:ext cx="8382000" cy="6040438"/>
            <a:chOff x="288" y="240"/>
            <a:chExt cx="5280" cy="3805"/>
          </a:xfrm>
        </p:grpSpPr>
        <p:sp>
          <p:nvSpPr>
            <p:cNvPr id="16390" name="Rectangle 4"/>
            <p:cNvSpPr>
              <a:spLocks noChangeArrowheads="1"/>
            </p:cNvSpPr>
            <p:nvPr/>
          </p:nvSpPr>
          <p:spPr bwMode="auto">
            <a:xfrm>
              <a:off x="773" y="240"/>
              <a:ext cx="4795" cy="288"/>
            </a:xfrm>
            <a:prstGeom prst="rect">
              <a:avLst/>
            </a:prstGeom>
            <a:gradFill rotWithShape="0">
              <a:gsLst>
                <a:gs pos="0">
                  <a:srgbClr val="5C4A00"/>
                </a:gs>
                <a:gs pos="50000">
                  <a:srgbClr val="FFCC00"/>
                </a:gs>
                <a:gs pos="100000">
                  <a:srgbClr val="5C4A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2886" name="Text Box 6"/>
            <p:cNvSpPr txBox="1">
              <a:spLocks noChangeArrowheads="1"/>
            </p:cNvSpPr>
            <p:nvPr/>
          </p:nvSpPr>
          <p:spPr bwMode="auto">
            <a:xfrm>
              <a:off x="1680" y="240"/>
              <a:ext cx="3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_tradnl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SARNA PSOROPTICA BOVINA</a:t>
              </a:r>
              <a:endParaRPr lang="es-ES_tradnl"/>
            </a:p>
          </p:txBody>
        </p:sp>
        <p:pic>
          <p:nvPicPr>
            <p:cNvPr id="16393" name="Picture 7" descr="C:\TEMP\Hernan\Logo UNRC\escudo chic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3360"/>
              <a:ext cx="462" cy="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295400" y="914400"/>
            <a:ext cx="7543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Tratamiento</a:t>
            </a:r>
          </a:p>
          <a:p>
            <a:pPr>
              <a:spcBef>
                <a:spcPct val="50000"/>
              </a:spcBef>
              <a:defRPr/>
            </a:pPr>
            <a:endParaRPr lang="es-ES_tradnl" sz="2400" b="1" dirty="0">
              <a:latin typeface="Arial" charset="0"/>
            </a:endParaRPr>
          </a:p>
          <a:p>
            <a:pPr algn="just">
              <a:defRPr/>
            </a:pP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Desde 1980 se cuenta con drogas de acción sistémica de aplicación principalmente vía </a:t>
            </a: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subcutanea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intramuscular y tópica.</a:t>
            </a:r>
          </a:p>
          <a:p>
            <a:pPr algn="just">
              <a:defRPr/>
            </a:pP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 drogas de acción sistémica que poseen actividad </a:t>
            </a: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antisárnica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son las </a:t>
            </a: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lactonas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macrocíclicas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 el </a:t>
            </a: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closantel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algn="just">
              <a:defRPr/>
            </a:pPr>
            <a:endParaRPr lang="es-ES_tradnl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Lactonas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macrocíclicas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s-ES_tradnl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 algn="just"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s-ES_tradnl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Avermectinas</a:t>
            </a:r>
            <a:endParaRPr lang="es-ES_tradnl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 algn="just">
              <a:buClr>
                <a:srgbClr val="FF3300"/>
              </a:buClr>
              <a:buFont typeface="Wingdings" pitchFamily="2" charset="2"/>
              <a:buChar char="ü"/>
              <a:defRPr/>
            </a:pPr>
            <a:endParaRPr lang="es-ES_tradnl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1143000" lvl="2" indent="-228600" algn="just">
              <a:buClr>
                <a:srgbClr val="FF3300"/>
              </a:buClr>
              <a:buFont typeface="Monotype Sorts" pitchFamily="2" charset="2"/>
              <a:buChar char="å"/>
              <a:defRPr/>
            </a:pPr>
            <a:endParaRPr lang="es-ES_tradnl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192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Enfermedades parasitarias en los engordes</vt:lpstr>
      <vt:lpstr>Sarna psoroptica </vt:lpstr>
      <vt:lpstr>Diapositiva 3</vt:lpstr>
      <vt:lpstr>Diapositiva 4</vt:lpstr>
      <vt:lpstr>Diapositiva 5</vt:lpstr>
      <vt:lpstr>Diapositiva 6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SARNA PSOROPTICA BOVINA </dc:title>
  <dc:creator>Centor</dc:creator>
  <cp:lastModifiedBy>Centor</cp:lastModifiedBy>
  <cp:revision>2</cp:revision>
  <dcterms:created xsi:type="dcterms:W3CDTF">2015-03-22T15:33:22Z</dcterms:created>
  <dcterms:modified xsi:type="dcterms:W3CDTF">2015-03-22T19:59:57Z</dcterms:modified>
</cp:coreProperties>
</file>