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91" r:id="rId3"/>
    <p:sldId id="292" r:id="rId4"/>
    <p:sldId id="281" r:id="rId5"/>
    <p:sldId id="301" r:id="rId6"/>
    <p:sldId id="263" r:id="rId7"/>
    <p:sldId id="266" r:id="rId8"/>
    <p:sldId id="267" r:id="rId9"/>
    <p:sldId id="293" r:id="rId10"/>
    <p:sldId id="294" r:id="rId11"/>
    <p:sldId id="278" r:id="rId12"/>
    <p:sldId id="264" r:id="rId13"/>
    <p:sldId id="265" r:id="rId14"/>
    <p:sldId id="337" r:id="rId15"/>
    <p:sldId id="271" r:id="rId16"/>
    <p:sldId id="315" r:id="rId17"/>
    <p:sldId id="284" r:id="rId18"/>
    <p:sldId id="282" r:id="rId19"/>
    <p:sldId id="280" r:id="rId20"/>
    <p:sldId id="268" r:id="rId21"/>
    <p:sldId id="269" r:id="rId22"/>
    <p:sldId id="270" r:id="rId23"/>
    <p:sldId id="320" r:id="rId24"/>
    <p:sldId id="327" r:id="rId25"/>
    <p:sldId id="332" r:id="rId26"/>
    <p:sldId id="312" r:id="rId27"/>
    <p:sldId id="311" r:id="rId28"/>
    <p:sldId id="286" r:id="rId29"/>
    <p:sldId id="340" r:id="rId30"/>
    <p:sldId id="322" r:id="rId31"/>
    <p:sldId id="335" r:id="rId32"/>
    <p:sldId id="349" r:id="rId33"/>
    <p:sldId id="348" r:id="rId34"/>
    <p:sldId id="289" r:id="rId35"/>
    <p:sldId id="297" r:id="rId36"/>
    <p:sldId id="298" r:id="rId37"/>
    <p:sldId id="314" r:id="rId38"/>
    <p:sldId id="342" r:id="rId39"/>
    <p:sldId id="350" r:id="rId40"/>
    <p:sldId id="302" r:id="rId41"/>
    <p:sldId id="296" r:id="rId42"/>
    <p:sldId id="299" r:id="rId43"/>
    <p:sldId id="274" r:id="rId44"/>
    <p:sldId id="325" r:id="rId45"/>
    <p:sldId id="262" r:id="rId46"/>
    <p:sldId id="347" r:id="rId47"/>
    <p:sldId id="326" r:id="rId48"/>
    <p:sldId id="256" r:id="rId49"/>
    <p:sldId id="257" r:id="rId50"/>
    <p:sldId id="275" r:id="rId51"/>
    <p:sldId id="343" r:id="rId52"/>
    <p:sldId id="345" r:id="rId53"/>
    <p:sldId id="346" r:id="rId54"/>
    <p:sldId id="344" r:id="rId55"/>
    <p:sldId id="258" r:id="rId56"/>
    <p:sldId id="259" r:id="rId57"/>
    <p:sldId id="260" r:id="rId58"/>
    <p:sldId id="261" r:id="rId59"/>
    <p:sldId id="276" r:id="rId60"/>
    <p:sldId id="303" r:id="rId61"/>
    <p:sldId id="304" r:id="rId62"/>
    <p:sldId id="305" r:id="rId63"/>
    <p:sldId id="307" r:id="rId64"/>
    <p:sldId id="308" r:id="rId65"/>
    <p:sldId id="310" r:id="rId66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24" autoAdjust="0"/>
  </p:normalViewPr>
  <p:slideViewPr>
    <p:cSldViewPr>
      <p:cViewPr varScale="1">
        <p:scale>
          <a:sx n="73" d="100"/>
          <a:sy n="73" d="100"/>
        </p:scale>
        <p:origin x="-107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1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EB92FC-6EFA-476C-AE4D-F2A2208891A5}" type="datetimeFigureOut">
              <a:rPr lang="es-AR" smtClean="0"/>
              <a:pPr/>
              <a:t>12/03/2018</a:t>
            </a:fld>
            <a:endParaRPr lang="es-AR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32" name="31 Rectángulo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38 Rectángulo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39 Rectángulo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40 Rectángulo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41 Rectángulo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56" name="55 Rectángulo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64 Rectángulo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65 Rectángulo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66 Rectángulo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EB92FC-6EFA-476C-AE4D-F2A2208891A5}" type="datetimeFigureOut">
              <a:rPr lang="es-AR" smtClean="0"/>
              <a:pPr/>
              <a:t>12/03/2018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EB92FC-6EFA-476C-AE4D-F2A2208891A5}" type="datetimeFigureOut">
              <a:rPr lang="es-AR" smtClean="0"/>
              <a:pPr/>
              <a:t>12/03/2018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EB92FC-6EFA-476C-AE4D-F2A2208891A5}" type="datetimeFigureOut">
              <a:rPr lang="es-AR" smtClean="0"/>
              <a:pPr/>
              <a:t>12/03/2018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Forma libre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14 Forma libre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12 Forma libre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16 Forma libre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17 Forma libre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18 Forma libre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19 Forma libre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20 Forma libre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21 Forma libre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22 Forma libre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23 Forma libre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24 Forma libre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25 Forma libre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26 Forma libre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EB92FC-6EFA-476C-AE4D-F2A2208891A5}" type="datetimeFigureOut">
              <a:rPr lang="es-AR" smtClean="0"/>
              <a:pPr/>
              <a:t>12/03/2018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Rectángulo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9 Rectángulo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EB92FC-6EFA-476C-AE4D-F2A2208891A5}" type="datetimeFigureOut">
              <a:rPr lang="es-AR" smtClean="0"/>
              <a:pPr/>
              <a:t>12/03/2018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Rectángulo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EB92FC-6EFA-476C-AE4D-F2A2208891A5}" type="datetimeFigureOut">
              <a:rPr lang="es-AR" smtClean="0"/>
              <a:pPr/>
              <a:t>12/03/2018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16 Rectángulo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17 Rectángulo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19 Rectángulo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20 Rectángulo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Rectángulo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28 Rectángulo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29 Rectángulo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EB92FC-6EFA-476C-AE4D-F2A2208891A5}" type="datetimeFigureOut">
              <a:rPr lang="es-AR" smtClean="0"/>
              <a:pPr/>
              <a:t>12/03/2018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EB92FC-6EFA-476C-AE4D-F2A2208891A5}" type="datetimeFigureOut">
              <a:rPr lang="es-AR" smtClean="0"/>
              <a:pPr/>
              <a:t>12/03/2018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EB92FC-6EFA-476C-AE4D-F2A2208891A5}" type="datetimeFigureOut">
              <a:rPr lang="es-AR" smtClean="0"/>
              <a:pPr/>
              <a:t>12/03/2018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8 Conector recto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9 Grupo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14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grpSp>
        <p:nvGrpSpPr>
          <p:cNvPr id="14" name="13 Grupo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10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17 Grupo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18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7BEB92FC-6EFA-476C-AE4D-F2A2208891A5}" type="datetimeFigureOut">
              <a:rPr lang="es-AR" smtClean="0"/>
              <a:pPr/>
              <a:t>12/03/2018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14 Rectángulo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15 Rectángulo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16 Rectángulo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BEB92FC-6EFA-476C-AE4D-F2A2208891A5}" type="datetimeFigureOut">
              <a:rPr lang="es-AR" smtClean="0"/>
              <a:pPr/>
              <a:t>12/03/2018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s-AR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2D544941-EA87-42AB-9A98-A9352B252FA1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285992"/>
            <a:ext cx="6143636" cy="4300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CuadroTexto"/>
          <p:cNvSpPr txBox="1"/>
          <p:nvPr/>
        </p:nvSpPr>
        <p:spPr>
          <a:xfrm>
            <a:off x="2143108" y="500042"/>
            <a:ext cx="44510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400" b="1" dirty="0" smtClean="0"/>
              <a:t>Bienestar Animal </a:t>
            </a:r>
          </a:p>
          <a:p>
            <a:pPr algn="ctr"/>
            <a:r>
              <a:rPr lang="es-AR" sz="4400" b="1" dirty="0" smtClean="0"/>
              <a:t>en el </a:t>
            </a:r>
            <a:r>
              <a:rPr lang="es-AR" sz="4400" b="1" dirty="0" err="1" smtClean="0"/>
              <a:t>Feedlot</a:t>
            </a:r>
            <a:endParaRPr lang="es-AR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642910" y="857232"/>
            <a:ext cx="7929618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3600" b="1" i="1" dirty="0" smtClean="0"/>
              <a:t>Estrés  </a:t>
            </a:r>
            <a:r>
              <a:rPr lang="es-AR" sz="3600" b="1" i="1" dirty="0" smtClean="0"/>
              <a:t>por  calor</a:t>
            </a:r>
          </a:p>
          <a:p>
            <a:pPr algn="ctr"/>
            <a:endParaRPr lang="es-AR" sz="2800" i="1" dirty="0" smtClean="0"/>
          </a:p>
          <a:p>
            <a:pPr algn="ctr"/>
            <a:endParaRPr lang="es-AR" sz="2800" i="1" dirty="0" smtClean="0"/>
          </a:p>
          <a:p>
            <a:pPr algn="ctr"/>
            <a:endParaRPr lang="es-AR" sz="2800" i="1" dirty="0" smtClean="0"/>
          </a:p>
          <a:p>
            <a:pPr>
              <a:buFont typeface="Arial" pitchFamily="34" charset="0"/>
              <a:buChar char="•"/>
            </a:pPr>
            <a:r>
              <a:rPr lang="es-AR" sz="2800" dirty="0" smtClean="0"/>
              <a:t> </a:t>
            </a:r>
            <a:r>
              <a:rPr lang="es-AR" sz="2800" b="1" dirty="0" smtClean="0"/>
              <a:t>La temperatura nocturna es muy importante</a:t>
            </a:r>
          </a:p>
          <a:p>
            <a:endParaRPr lang="es-AR" sz="2800" b="1" dirty="0" smtClean="0"/>
          </a:p>
          <a:p>
            <a:endParaRPr lang="es-AR" sz="2800" b="1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AR" sz="2800" b="1" dirty="0" smtClean="0"/>
              <a:t> 6-8 horas de temperatura frescas (&lt; 21ºc)durante la noche pueden minimizar los efectos del estrés por calor</a:t>
            </a:r>
          </a:p>
          <a:p>
            <a:pPr algn="ctr"/>
            <a:endParaRPr lang="es-AR" sz="2800" b="1" i="1" dirty="0" smtClean="0"/>
          </a:p>
          <a:p>
            <a:endParaRPr lang="es-AR" sz="2800" dirty="0" smtClean="0"/>
          </a:p>
        </p:txBody>
      </p:sp>
      <p:cxnSp>
        <p:nvCxnSpPr>
          <p:cNvPr id="5" name="4 Conector recto"/>
          <p:cNvCxnSpPr/>
          <p:nvPr/>
        </p:nvCxnSpPr>
        <p:spPr>
          <a:xfrm>
            <a:off x="2000232" y="1428736"/>
            <a:ext cx="49292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00034" y="428604"/>
            <a:ext cx="7000924" cy="7709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ts val="3263"/>
              </a:lnSpc>
              <a:buClr>
                <a:schemeClr val="tx1"/>
              </a:buClr>
              <a:buSzPct val="94000"/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 smtClean="0">
                <a:latin typeface="Tahoma" pitchFamily="34" charset="0"/>
              </a:rPr>
              <a:t>PRIORIDADES DEL ANIMAL EN UN AMBIENTE CÁLIDO</a:t>
            </a:r>
          </a:p>
          <a:p>
            <a:pPr algn="ctr" hangingPunct="0">
              <a:lnSpc>
                <a:spcPts val="3263"/>
              </a:lnSpc>
              <a:buClr>
                <a:schemeClr val="tx1"/>
              </a:buClr>
              <a:buSzPct val="94000"/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1" dirty="0">
              <a:latin typeface="Tahoma" pitchFamily="34" charset="0"/>
            </a:endParaRPr>
          </a:p>
          <a:p>
            <a:pPr algn="ctr" hangingPunct="0">
              <a:lnSpc>
                <a:spcPts val="3263"/>
              </a:lnSpc>
              <a:buClr>
                <a:schemeClr val="tx1"/>
              </a:buClr>
              <a:buSzPct val="94000"/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1" dirty="0" smtClean="0">
              <a:latin typeface="Tahoma" pitchFamily="34" charset="0"/>
            </a:endParaRPr>
          </a:p>
          <a:p>
            <a:pPr hangingPunct="0">
              <a:lnSpc>
                <a:spcPts val="3263"/>
              </a:lnSpc>
              <a:buClr>
                <a:schemeClr val="tx1"/>
              </a:buClr>
              <a:buSzPct val="94000"/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 smtClean="0">
                <a:latin typeface="Tahoma" pitchFamily="34" charset="0"/>
              </a:rPr>
              <a:t>EQUILIBRIO DE LOS FLUIDOS CORPORALES</a:t>
            </a:r>
          </a:p>
          <a:p>
            <a:pPr hangingPunct="0">
              <a:lnSpc>
                <a:spcPts val="3263"/>
              </a:lnSpc>
              <a:buClr>
                <a:schemeClr val="tx1"/>
              </a:buClr>
              <a:buSzPct val="94000"/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1" dirty="0" smtClean="0">
              <a:latin typeface="Tahoma" pitchFamily="34" charset="0"/>
            </a:endParaRPr>
          </a:p>
          <a:p>
            <a:pPr lvl="0" hangingPunct="0">
              <a:lnSpc>
                <a:spcPts val="3263"/>
              </a:lnSpc>
              <a:buClr>
                <a:schemeClr val="tx1"/>
              </a:buClr>
              <a:buSzPct val="94000"/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 smtClean="0">
                <a:latin typeface="Tahoma" pitchFamily="34" charset="0"/>
              </a:rPr>
              <a:t>HOMEOTERMIA</a:t>
            </a:r>
          </a:p>
          <a:p>
            <a:pPr lvl="0" hangingPunct="0">
              <a:lnSpc>
                <a:spcPts val="3263"/>
              </a:lnSpc>
              <a:buClr>
                <a:schemeClr val="tx1"/>
              </a:buClr>
              <a:buSzPct val="94000"/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1" dirty="0" smtClean="0">
              <a:latin typeface="Tahoma" pitchFamily="34" charset="0"/>
            </a:endParaRPr>
          </a:p>
          <a:p>
            <a:pPr lvl="0" hangingPunct="0">
              <a:lnSpc>
                <a:spcPts val="3263"/>
              </a:lnSpc>
              <a:buClr>
                <a:schemeClr val="tx1"/>
              </a:buClr>
              <a:buSzPct val="94000"/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 smtClean="0">
                <a:latin typeface="Tahoma" pitchFamily="34" charset="0"/>
              </a:rPr>
              <a:t>CRECIMIENTO</a:t>
            </a:r>
          </a:p>
          <a:p>
            <a:pPr lvl="0" hangingPunct="0">
              <a:lnSpc>
                <a:spcPts val="3263"/>
              </a:lnSpc>
              <a:buClr>
                <a:schemeClr val="tx1"/>
              </a:buClr>
              <a:buSzPct val="94000"/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1" dirty="0" smtClean="0">
              <a:latin typeface="Tahoma" pitchFamily="34" charset="0"/>
            </a:endParaRPr>
          </a:p>
          <a:p>
            <a:pPr lvl="0" hangingPunct="0">
              <a:lnSpc>
                <a:spcPts val="3263"/>
              </a:lnSpc>
              <a:buClr>
                <a:schemeClr val="tx1"/>
              </a:buClr>
              <a:buSzPct val="94000"/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 smtClean="0">
                <a:latin typeface="Tahoma" pitchFamily="34" charset="0"/>
              </a:rPr>
              <a:t>PRODUCCIÓN DE LECHE</a:t>
            </a:r>
          </a:p>
          <a:p>
            <a:pPr lvl="0" hangingPunct="0">
              <a:lnSpc>
                <a:spcPts val="3263"/>
              </a:lnSpc>
              <a:buClr>
                <a:schemeClr val="tx1"/>
              </a:buClr>
              <a:buSzPct val="94000"/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1" dirty="0" smtClean="0">
              <a:latin typeface="Tahoma" pitchFamily="34" charset="0"/>
            </a:endParaRPr>
          </a:p>
          <a:p>
            <a:pPr lvl="0" hangingPunct="0">
              <a:lnSpc>
                <a:spcPts val="3263"/>
              </a:lnSpc>
              <a:buClr>
                <a:schemeClr val="tx1"/>
              </a:buClr>
              <a:buSzPct val="94000"/>
              <a:buFont typeface="Wingdings" pitchFamily="2" charset="2"/>
              <a:buChar char="v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 smtClean="0">
                <a:latin typeface="Tahoma" pitchFamily="34" charset="0"/>
              </a:rPr>
              <a:t>REPRODUCCIÓN</a:t>
            </a:r>
            <a:endParaRPr lang="es-AR" dirty="0"/>
          </a:p>
          <a:p>
            <a:pPr algn="ctr" hangingPunct="0">
              <a:lnSpc>
                <a:spcPts val="3263"/>
              </a:lnSpc>
              <a:buClr>
                <a:srgbClr val="000000"/>
              </a:buClr>
              <a:buSzPct val="94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AR" dirty="0" smtClean="0"/>
          </a:p>
          <a:p>
            <a:pPr algn="ctr" hangingPunct="0">
              <a:lnSpc>
                <a:spcPts val="3263"/>
              </a:lnSpc>
              <a:buClr>
                <a:srgbClr val="000000"/>
              </a:buClr>
              <a:buSzPct val="94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1" dirty="0" smtClean="0">
              <a:solidFill>
                <a:srgbClr val="CCECFF"/>
              </a:solidFill>
              <a:latin typeface="Tahoma" pitchFamily="34" charset="0"/>
            </a:endParaRPr>
          </a:p>
          <a:p>
            <a:pPr algn="ctr" hangingPunct="0">
              <a:lnSpc>
                <a:spcPts val="3263"/>
              </a:lnSpc>
              <a:buClr>
                <a:srgbClr val="000000"/>
              </a:buClr>
              <a:buSzPct val="94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1" dirty="0">
              <a:solidFill>
                <a:srgbClr val="CCECFF"/>
              </a:solidFill>
              <a:latin typeface="Tahoma" pitchFamily="34" charset="0"/>
            </a:endParaRPr>
          </a:p>
          <a:p>
            <a:pPr algn="ctr" hangingPunct="0">
              <a:lnSpc>
                <a:spcPts val="3263"/>
              </a:lnSpc>
              <a:buClr>
                <a:srgbClr val="000000"/>
              </a:buClr>
              <a:buSzPct val="94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1" dirty="0" smtClean="0">
              <a:solidFill>
                <a:srgbClr val="CCECFF"/>
              </a:solidFill>
              <a:latin typeface="Tahoma" pitchFamily="34" charset="0"/>
            </a:endParaRPr>
          </a:p>
          <a:p>
            <a:pPr algn="ctr" hangingPunct="0">
              <a:lnSpc>
                <a:spcPts val="3263"/>
              </a:lnSpc>
              <a:buClr>
                <a:srgbClr val="000000"/>
              </a:buClr>
              <a:buSzPct val="94000"/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b="1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357950" y="5857892"/>
            <a:ext cx="24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i="1" dirty="0" err="1" smtClean="0">
                <a:solidFill>
                  <a:srgbClr val="CCFFFF"/>
                </a:solidFill>
                <a:latin typeface="Tahoma" pitchFamily="34" charset="0"/>
              </a:rPr>
              <a:t>Davison</a:t>
            </a:r>
            <a:r>
              <a:rPr lang="es-ES" b="1" i="1" dirty="0" smtClean="0">
                <a:solidFill>
                  <a:srgbClr val="CCFFFF"/>
                </a:solidFill>
                <a:latin typeface="Tahoma" pitchFamily="34" charset="0"/>
              </a:rPr>
              <a:t> et al., 1996</a:t>
            </a:r>
            <a:endParaRPr lang="es-ES" b="1" i="1" dirty="0">
              <a:solidFill>
                <a:srgbClr val="CCFF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28596" y="428604"/>
            <a:ext cx="842968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buClr>
                <a:srgbClr val="000000"/>
              </a:buClr>
              <a:buSzPct val="8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Los </a:t>
            </a:r>
            <a:r>
              <a:rPr lang="en-GB" sz="3200" b="1" dirty="0" err="1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síntomas</a:t>
            </a:r>
            <a:r>
              <a:rPr lang="en-GB" sz="32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 de </a:t>
            </a:r>
            <a:r>
              <a:rPr lang="en-GB" sz="3200" b="1" dirty="0" err="1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calor</a:t>
            </a:r>
            <a:r>
              <a:rPr lang="en-GB" sz="32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 </a:t>
            </a:r>
            <a:r>
              <a:rPr lang="en-GB" sz="3200" b="1" dirty="0" err="1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excesivo</a:t>
            </a:r>
            <a:r>
              <a:rPr lang="en-GB" sz="32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, </a:t>
            </a:r>
            <a:r>
              <a:rPr lang="en-GB" sz="3200" b="1" dirty="0" err="1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listados</a:t>
            </a:r>
            <a:r>
              <a:rPr lang="en-GB" sz="32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 en </a:t>
            </a:r>
            <a:r>
              <a:rPr lang="en-GB" sz="3200" b="1" dirty="0" err="1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orden</a:t>
            </a:r>
            <a:r>
              <a:rPr lang="en-GB" sz="32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 </a:t>
            </a:r>
            <a:r>
              <a:rPr lang="en-GB" sz="3200" b="1" dirty="0" err="1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creciente</a:t>
            </a:r>
            <a:r>
              <a:rPr lang="en-GB" sz="32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 de </a:t>
            </a:r>
            <a:r>
              <a:rPr lang="en-GB" sz="3200" b="1" dirty="0" err="1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severidad</a:t>
            </a:r>
            <a:r>
              <a:rPr lang="en-GB" sz="32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</a:rPr>
              <a:t>, son:</a:t>
            </a:r>
          </a:p>
          <a:p>
            <a:pPr algn="just" hangingPunct="0">
              <a:buClr>
                <a:srgbClr val="000000"/>
              </a:buClr>
              <a:buSzPct val="8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800" dirty="0">
              <a:solidFill>
                <a:srgbClr val="CCECFF"/>
              </a:solidFill>
              <a:latin typeface="Tahoma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71472" y="1928802"/>
            <a:ext cx="7858180" cy="4402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150000"/>
              </a:lnSpc>
              <a:buClr>
                <a:srgbClr val="000000"/>
              </a:buClr>
              <a:buSzPct val="4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 smtClean="0">
                <a:latin typeface="Tahoma" pitchFamily="34" charset="0"/>
              </a:rPr>
              <a:t>* </a:t>
            </a:r>
            <a:r>
              <a:rPr lang="en-GB" sz="2400" b="1" dirty="0" err="1" smtClean="0">
                <a:latin typeface="Tahoma" pitchFamily="34" charset="0"/>
              </a:rPr>
              <a:t>Cuerpo</a:t>
            </a:r>
            <a:r>
              <a:rPr lang="en-GB" sz="2400" b="1" dirty="0" smtClean="0">
                <a:latin typeface="Tahoma" pitchFamily="34" charset="0"/>
              </a:rPr>
              <a:t> </a:t>
            </a:r>
            <a:r>
              <a:rPr lang="en-GB" sz="2400" b="1" dirty="0" err="1" smtClean="0">
                <a:latin typeface="Tahoma" pitchFamily="34" charset="0"/>
              </a:rPr>
              <a:t>alineado</a:t>
            </a:r>
            <a:r>
              <a:rPr lang="en-GB" sz="2400" b="1" dirty="0" smtClean="0">
                <a:latin typeface="Tahoma" pitchFamily="34" charset="0"/>
              </a:rPr>
              <a:t> con la </a:t>
            </a:r>
            <a:r>
              <a:rPr lang="en-GB" sz="2400" b="1" dirty="0" err="1" smtClean="0">
                <a:latin typeface="Tahoma" pitchFamily="34" charset="0"/>
              </a:rPr>
              <a:t>dirección</a:t>
            </a:r>
            <a:r>
              <a:rPr lang="en-GB" sz="2400" b="1" dirty="0" smtClean="0">
                <a:latin typeface="Tahoma" pitchFamily="34" charset="0"/>
              </a:rPr>
              <a:t> de la </a:t>
            </a:r>
            <a:r>
              <a:rPr lang="en-GB" sz="2400" b="1" dirty="0" err="1" smtClean="0">
                <a:latin typeface="Tahoma" pitchFamily="34" charset="0"/>
              </a:rPr>
              <a:t>radiación</a:t>
            </a:r>
            <a:endParaRPr lang="en-GB" sz="2400" b="1" dirty="0" smtClean="0">
              <a:latin typeface="Tahoma" pitchFamily="34" charset="0"/>
            </a:endParaRP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 smtClean="0">
                <a:latin typeface="Tahoma" pitchFamily="34" charset="0"/>
              </a:rPr>
              <a:t>* </a:t>
            </a:r>
            <a:r>
              <a:rPr lang="en-GB" sz="2400" b="1" dirty="0" err="1" smtClean="0">
                <a:latin typeface="Tahoma" pitchFamily="34" charset="0"/>
              </a:rPr>
              <a:t>Búsqueda</a:t>
            </a:r>
            <a:r>
              <a:rPr lang="en-GB" sz="2400" b="1" dirty="0" smtClean="0">
                <a:latin typeface="Tahoma" pitchFamily="34" charset="0"/>
              </a:rPr>
              <a:t> de </a:t>
            </a:r>
            <a:r>
              <a:rPr lang="en-GB" sz="2400" b="1" dirty="0" err="1" smtClean="0">
                <a:latin typeface="Tahoma" pitchFamily="34" charset="0"/>
              </a:rPr>
              <a:t>sombra</a:t>
            </a:r>
            <a:endParaRPr lang="en-GB" sz="2400" b="1" dirty="0" smtClean="0">
              <a:latin typeface="Tahoma" pitchFamily="34" charset="0"/>
            </a:endParaRP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 smtClean="0">
                <a:latin typeface="Tahoma" pitchFamily="34" charset="0"/>
              </a:rPr>
              <a:t>* </a:t>
            </a:r>
            <a:r>
              <a:rPr lang="en-GB" sz="2400" b="1" dirty="0" err="1" smtClean="0">
                <a:latin typeface="Tahoma" pitchFamily="34" charset="0"/>
              </a:rPr>
              <a:t>Rechazo</a:t>
            </a:r>
            <a:r>
              <a:rPr lang="en-GB" sz="2400" b="1" dirty="0" smtClean="0">
                <a:latin typeface="Tahoma" pitchFamily="34" charset="0"/>
              </a:rPr>
              <a:t> a </a:t>
            </a:r>
            <a:r>
              <a:rPr lang="en-GB" sz="2400" b="1" dirty="0" err="1" smtClean="0">
                <a:latin typeface="Tahoma" pitchFamily="34" charset="0"/>
              </a:rPr>
              <a:t>echarse</a:t>
            </a:r>
            <a:endParaRPr lang="en-GB" sz="2400" b="1" dirty="0" smtClean="0">
              <a:latin typeface="Tahoma" pitchFamily="34" charset="0"/>
            </a:endParaRP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 smtClean="0">
                <a:latin typeface="Tahoma" pitchFamily="34" charset="0"/>
              </a:rPr>
              <a:t>* </a:t>
            </a:r>
            <a:r>
              <a:rPr lang="en-GB" sz="2400" b="1" dirty="0" err="1" smtClean="0">
                <a:latin typeface="Tahoma" pitchFamily="34" charset="0"/>
              </a:rPr>
              <a:t>Reducción</a:t>
            </a:r>
            <a:r>
              <a:rPr lang="en-GB" sz="2400" b="1" dirty="0" smtClean="0">
                <a:latin typeface="Tahoma" pitchFamily="34" charset="0"/>
              </a:rPr>
              <a:t> del </a:t>
            </a:r>
            <a:r>
              <a:rPr lang="en-GB" sz="2400" b="1" dirty="0" err="1" smtClean="0">
                <a:latin typeface="Tahoma" pitchFamily="34" charset="0"/>
              </a:rPr>
              <a:t>consumo</a:t>
            </a:r>
            <a:endParaRPr lang="en-GB" sz="2400" b="1" dirty="0" smtClean="0">
              <a:latin typeface="Tahoma" pitchFamily="34" charset="0"/>
            </a:endParaRP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 smtClean="0">
                <a:latin typeface="Tahoma" pitchFamily="34" charset="0"/>
              </a:rPr>
              <a:t>* </a:t>
            </a:r>
            <a:r>
              <a:rPr lang="en-GB" sz="2400" b="1" dirty="0" err="1" smtClean="0">
                <a:latin typeface="Tahoma" pitchFamily="34" charset="0"/>
              </a:rPr>
              <a:t>Amontonamiento</a:t>
            </a:r>
            <a:r>
              <a:rPr lang="en-GB" sz="2400" b="1" dirty="0" smtClean="0">
                <a:latin typeface="Tahoma" pitchFamily="34" charset="0"/>
              </a:rPr>
              <a:t> </a:t>
            </a:r>
            <a:r>
              <a:rPr lang="en-GB" sz="2400" b="1" dirty="0" err="1" smtClean="0">
                <a:latin typeface="Tahoma" pitchFamily="34" charset="0"/>
              </a:rPr>
              <a:t>alrededor</a:t>
            </a:r>
            <a:r>
              <a:rPr lang="en-GB" sz="2400" b="1" dirty="0" smtClean="0">
                <a:latin typeface="Tahoma" pitchFamily="34" charset="0"/>
              </a:rPr>
              <a:t> de </a:t>
            </a:r>
            <a:r>
              <a:rPr lang="en-GB" sz="2400" b="1" dirty="0" err="1" smtClean="0">
                <a:latin typeface="Tahoma" pitchFamily="34" charset="0"/>
              </a:rPr>
              <a:t>las</a:t>
            </a:r>
            <a:r>
              <a:rPr lang="en-GB" sz="2400" b="1" dirty="0" smtClean="0">
                <a:latin typeface="Tahoma" pitchFamily="34" charset="0"/>
              </a:rPr>
              <a:t> </a:t>
            </a:r>
            <a:r>
              <a:rPr lang="en-GB" sz="2400" b="1" dirty="0" err="1" smtClean="0">
                <a:latin typeface="Tahoma" pitchFamily="34" charset="0"/>
              </a:rPr>
              <a:t>aguadas</a:t>
            </a:r>
            <a:endParaRPr lang="en-GB" sz="2400" b="1" dirty="0" smtClean="0">
              <a:latin typeface="Tahoma" pitchFamily="34" charset="0"/>
            </a:endParaRP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 smtClean="0">
                <a:latin typeface="Tahoma" pitchFamily="34" charset="0"/>
              </a:rPr>
              <a:t>* </a:t>
            </a:r>
            <a:r>
              <a:rPr lang="en-GB" sz="2400" b="1" dirty="0" err="1" smtClean="0">
                <a:latin typeface="Tahoma" pitchFamily="34" charset="0"/>
              </a:rPr>
              <a:t>Salpicado</a:t>
            </a:r>
            <a:r>
              <a:rPr lang="en-GB" sz="2400" b="1" dirty="0" smtClean="0">
                <a:latin typeface="Tahoma" pitchFamily="34" charset="0"/>
              </a:rPr>
              <a:t> del </a:t>
            </a:r>
            <a:r>
              <a:rPr lang="en-GB" sz="2400" b="1" dirty="0" err="1" smtClean="0">
                <a:latin typeface="Tahoma" pitchFamily="34" charset="0"/>
              </a:rPr>
              <a:t>cuerpo</a:t>
            </a:r>
            <a:endParaRPr lang="en-GB" sz="2400" b="1" dirty="0" smtClean="0">
              <a:latin typeface="Tahoma" pitchFamily="34" charset="0"/>
            </a:endParaRPr>
          </a:p>
          <a:p>
            <a:pPr hangingPunct="0">
              <a:lnSpc>
                <a:spcPct val="150000"/>
              </a:lnSpc>
              <a:buClr>
                <a:srgbClr val="000000"/>
              </a:buClr>
              <a:buSzPct val="4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 smtClean="0">
                <a:latin typeface="Tahoma" pitchFamily="34" charset="0"/>
              </a:rPr>
              <a:t>* </a:t>
            </a:r>
            <a:r>
              <a:rPr lang="en-GB" sz="2400" b="1" dirty="0" err="1" smtClean="0">
                <a:latin typeface="Tahoma" pitchFamily="34" charset="0"/>
              </a:rPr>
              <a:t>Agitación</a:t>
            </a:r>
            <a:r>
              <a:rPr lang="en-GB" sz="2400" b="1" dirty="0" smtClean="0">
                <a:latin typeface="Tahoma" pitchFamily="34" charset="0"/>
              </a:rPr>
              <a:t> e </a:t>
            </a:r>
            <a:r>
              <a:rPr lang="en-GB" sz="2400" b="1" dirty="0" err="1" smtClean="0">
                <a:latin typeface="Tahoma" pitchFamily="34" charset="0"/>
              </a:rPr>
              <a:t>intranquilidad</a:t>
            </a:r>
            <a:endParaRPr lang="en-GB" sz="2400" b="1" dirty="0" smtClean="0">
              <a:latin typeface="Tahoma" pitchFamily="34" charset="0"/>
            </a:endParaRPr>
          </a:p>
          <a:p>
            <a:pPr hangingPunct="0">
              <a:lnSpc>
                <a:spcPct val="117000"/>
              </a:lnSpc>
              <a:buClr>
                <a:srgbClr val="000000"/>
              </a:buClr>
              <a:buSzPct val="4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400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00034" y="571480"/>
            <a:ext cx="807249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lnSpc>
                <a:spcPct val="150000"/>
              </a:lnSpc>
              <a:tabLst>
                <a:tab pos="623888" algn="l"/>
              </a:tabLst>
            </a:pPr>
            <a:r>
              <a:rPr lang="en-GB" sz="2400" b="1" dirty="0" smtClean="0">
                <a:latin typeface="Tahoma" pitchFamily="34" charset="0"/>
              </a:rPr>
              <a:t>Y </a:t>
            </a:r>
            <a:r>
              <a:rPr lang="en-GB" sz="2400" b="1" dirty="0" err="1" smtClean="0">
                <a:latin typeface="Tahoma" pitchFamily="34" charset="0"/>
              </a:rPr>
              <a:t>además</a:t>
            </a:r>
            <a:r>
              <a:rPr lang="en-GB" sz="2400" b="1" dirty="0" smtClean="0">
                <a:latin typeface="Tahoma" pitchFamily="34" charset="0"/>
              </a:rPr>
              <a:t>…</a:t>
            </a:r>
            <a:br>
              <a:rPr lang="en-GB" sz="2400" b="1" dirty="0" smtClean="0">
                <a:latin typeface="Tahoma" pitchFamily="34" charset="0"/>
              </a:rPr>
            </a:br>
            <a:r>
              <a:rPr lang="en-GB" sz="2400" b="1" dirty="0" smtClean="0">
                <a:latin typeface="Tahoma" pitchFamily="34" charset="0"/>
              </a:rPr>
              <a:t/>
            </a:r>
            <a:br>
              <a:rPr lang="en-GB" sz="2400" b="1" dirty="0" smtClean="0">
                <a:latin typeface="Tahoma" pitchFamily="34" charset="0"/>
              </a:rPr>
            </a:br>
            <a:r>
              <a:rPr lang="en-GB" sz="2400" b="1" dirty="0" smtClean="0">
                <a:latin typeface="Tahoma" pitchFamily="34" charset="0"/>
              </a:rPr>
              <a:t>* </a:t>
            </a:r>
            <a:r>
              <a:rPr lang="en-GB" sz="2400" b="1" dirty="0" err="1" smtClean="0">
                <a:latin typeface="Tahoma" pitchFamily="34" charset="0"/>
              </a:rPr>
              <a:t>Disminución</a:t>
            </a:r>
            <a:r>
              <a:rPr lang="en-GB" sz="2400" b="1" dirty="0" smtClean="0">
                <a:latin typeface="Tahoma" pitchFamily="34" charset="0"/>
              </a:rPr>
              <a:t> o </a:t>
            </a:r>
            <a:r>
              <a:rPr lang="en-GB" sz="2400" b="1" dirty="0" err="1" smtClean="0">
                <a:latin typeface="Tahoma" pitchFamily="34" charset="0"/>
              </a:rPr>
              <a:t>supresión</a:t>
            </a:r>
            <a:r>
              <a:rPr lang="en-GB" sz="2400" b="1" dirty="0" smtClean="0">
                <a:latin typeface="Tahoma" pitchFamily="34" charset="0"/>
              </a:rPr>
              <a:t> de la </a:t>
            </a:r>
            <a:r>
              <a:rPr lang="en-GB" sz="2400" b="1" dirty="0" err="1" smtClean="0">
                <a:latin typeface="Tahoma" pitchFamily="34" charset="0"/>
              </a:rPr>
              <a:t>rumiación</a:t>
            </a:r>
            <a:r>
              <a:rPr lang="en-GB" sz="2400" b="1" dirty="0" smtClean="0">
                <a:latin typeface="Tahoma" pitchFamily="34" charset="0"/>
              </a:rPr>
              <a:t/>
            </a:r>
            <a:br>
              <a:rPr lang="en-GB" sz="2400" b="1" dirty="0" smtClean="0">
                <a:latin typeface="Tahoma" pitchFamily="34" charset="0"/>
              </a:rPr>
            </a:br>
            <a:r>
              <a:rPr lang="en-GB" sz="2400" b="1" dirty="0" smtClean="0">
                <a:latin typeface="Tahoma" pitchFamily="34" charset="0"/>
              </a:rPr>
              <a:t>* </a:t>
            </a:r>
            <a:r>
              <a:rPr lang="en-GB" sz="2400" b="1" dirty="0" err="1" smtClean="0">
                <a:latin typeface="Tahoma" pitchFamily="34" charset="0"/>
              </a:rPr>
              <a:t>Búsqueda</a:t>
            </a:r>
            <a:r>
              <a:rPr lang="en-GB" sz="2400" b="1" dirty="0" smtClean="0">
                <a:latin typeface="Tahoma" pitchFamily="34" charset="0"/>
              </a:rPr>
              <a:t> de </a:t>
            </a:r>
            <a:r>
              <a:rPr lang="en-GB" sz="2400" b="1" dirty="0" err="1" smtClean="0">
                <a:latin typeface="Tahoma" pitchFamily="34" charset="0"/>
              </a:rPr>
              <a:t>sombra</a:t>
            </a:r>
            <a:r>
              <a:rPr lang="en-GB" sz="2400" b="1" dirty="0" smtClean="0">
                <a:latin typeface="Tahoma" pitchFamily="34" charset="0"/>
              </a:rPr>
              <a:t> de </a:t>
            </a:r>
            <a:r>
              <a:rPr lang="en-GB" sz="2400" b="1" dirty="0" err="1" smtClean="0">
                <a:latin typeface="Tahoma" pitchFamily="34" charset="0"/>
              </a:rPr>
              <a:t>otros</a:t>
            </a:r>
            <a:r>
              <a:rPr lang="en-GB" sz="2400" b="1" dirty="0" smtClean="0">
                <a:latin typeface="Tahoma" pitchFamily="34" charset="0"/>
              </a:rPr>
              <a:t> </a:t>
            </a:r>
            <a:r>
              <a:rPr lang="en-GB" sz="2400" b="1" dirty="0" err="1" smtClean="0">
                <a:latin typeface="Tahoma" pitchFamily="34" charset="0"/>
              </a:rPr>
              <a:t>animales</a:t>
            </a:r>
            <a:r>
              <a:rPr lang="en-GB" sz="2400" b="1" dirty="0" smtClean="0">
                <a:latin typeface="Tahoma" pitchFamily="34" charset="0"/>
              </a:rPr>
              <a:t> </a:t>
            </a:r>
            <a:br>
              <a:rPr lang="en-GB" sz="2400" b="1" dirty="0" smtClean="0">
                <a:latin typeface="Tahoma" pitchFamily="34" charset="0"/>
              </a:rPr>
            </a:br>
            <a:r>
              <a:rPr lang="en-GB" sz="2400" b="1" dirty="0" smtClean="0">
                <a:latin typeface="Tahoma" pitchFamily="34" charset="0"/>
              </a:rPr>
              <a:t>* Boca </a:t>
            </a:r>
            <a:r>
              <a:rPr lang="en-GB" sz="2400" b="1" dirty="0" err="1" smtClean="0">
                <a:latin typeface="Tahoma" pitchFamily="34" charset="0"/>
              </a:rPr>
              <a:t>abierta</a:t>
            </a:r>
            <a:r>
              <a:rPr lang="en-GB" sz="2400" b="1" dirty="0" smtClean="0">
                <a:latin typeface="Tahoma" pitchFamily="34" charset="0"/>
              </a:rPr>
              <a:t> y </a:t>
            </a:r>
            <a:r>
              <a:rPr lang="en-GB" sz="2400" b="1" dirty="0" err="1" smtClean="0">
                <a:latin typeface="Tahoma" pitchFamily="34" charset="0"/>
              </a:rPr>
              <a:t>respiración</a:t>
            </a:r>
            <a:r>
              <a:rPr lang="en-GB" sz="2400" b="1" dirty="0" smtClean="0">
                <a:latin typeface="Tahoma" pitchFamily="34" charset="0"/>
              </a:rPr>
              <a:t> </a:t>
            </a:r>
            <a:r>
              <a:rPr lang="en-GB" sz="2400" b="1" dirty="0" err="1" smtClean="0">
                <a:latin typeface="Tahoma" pitchFamily="34" charset="0"/>
              </a:rPr>
              <a:t>trabajosa</a:t>
            </a:r>
            <a:r>
              <a:rPr lang="en-GB" sz="2400" b="1" dirty="0" smtClean="0">
                <a:latin typeface="Tahoma" pitchFamily="34" charset="0"/>
              </a:rPr>
              <a:t/>
            </a:r>
            <a:br>
              <a:rPr lang="en-GB" sz="2400" b="1" dirty="0" smtClean="0">
                <a:latin typeface="Tahoma" pitchFamily="34" charset="0"/>
              </a:rPr>
            </a:br>
            <a:r>
              <a:rPr lang="en-GB" sz="2400" b="1" dirty="0" smtClean="0">
                <a:latin typeface="Tahoma" pitchFamily="34" charset="0"/>
              </a:rPr>
              <a:t>* </a:t>
            </a:r>
            <a:r>
              <a:rPr lang="en-GB" sz="2400" b="1" dirty="0" err="1" smtClean="0">
                <a:latin typeface="Tahoma" pitchFamily="34" charset="0"/>
              </a:rPr>
              <a:t>Salivación</a:t>
            </a:r>
            <a:r>
              <a:rPr lang="en-GB" sz="2400" b="1" dirty="0" smtClean="0">
                <a:latin typeface="Tahoma" pitchFamily="34" charset="0"/>
              </a:rPr>
              <a:t> </a:t>
            </a:r>
            <a:r>
              <a:rPr lang="en-GB" sz="2400" b="1" dirty="0" err="1" smtClean="0">
                <a:latin typeface="Tahoma" pitchFamily="34" charset="0"/>
              </a:rPr>
              <a:t>excesiva</a:t>
            </a:r>
            <a:r>
              <a:rPr lang="en-GB" sz="2400" b="1" dirty="0" smtClean="0">
                <a:latin typeface="Tahoma" pitchFamily="34" charset="0"/>
              </a:rPr>
              <a:t/>
            </a:r>
            <a:br>
              <a:rPr lang="en-GB" sz="2400" b="1" dirty="0" smtClean="0">
                <a:latin typeface="Tahoma" pitchFamily="34" charset="0"/>
              </a:rPr>
            </a:br>
            <a:r>
              <a:rPr lang="en-GB" sz="2400" b="1" dirty="0" smtClean="0">
                <a:latin typeface="Tahoma" pitchFamily="34" charset="0"/>
              </a:rPr>
              <a:t>* </a:t>
            </a:r>
            <a:r>
              <a:rPr lang="en-GB" sz="2400" b="1" dirty="0" err="1" smtClean="0">
                <a:latin typeface="Tahoma" pitchFamily="34" charset="0"/>
              </a:rPr>
              <a:t>Inhabilidad</a:t>
            </a:r>
            <a:r>
              <a:rPr lang="en-GB" sz="2400" b="1" dirty="0" smtClean="0">
                <a:latin typeface="Tahoma" pitchFamily="34" charset="0"/>
              </a:rPr>
              <a:t> </a:t>
            </a:r>
            <a:r>
              <a:rPr lang="en-GB" sz="2400" b="1" dirty="0" err="1" smtClean="0">
                <a:latin typeface="Tahoma" pitchFamily="34" charset="0"/>
              </a:rPr>
              <a:t>para</a:t>
            </a:r>
            <a:r>
              <a:rPr lang="en-GB" sz="2400" b="1" dirty="0" smtClean="0">
                <a:latin typeface="Tahoma" pitchFamily="34" charset="0"/>
              </a:rPr>
              <a:t> </a:t>
            </a:r>
            <a:r>
              <a:rPr lang="en-GB" sz="2400" b="1" dirty="0" err="1" smtClean="0">
                <a:latin typeface="Tahoma" pitchFamily="34" charset="0"/>
              </a:rPr>
              <a:t>moverse</a:t>
            </a:r>
            <a:r>
              <a:rPr lang="en-GB" sz="2400" b="1" dirty="0" smtClean="0">
                <a:latin typeface="Tahoma" pitchFamily="34" charset="0"/>
              </a:rPr>
              <a:t/>
            </a:r>
            <a:br>
              <a:rPr lang="en-GB" sz="2400" b="1" dirty="0" smtClean="0">
                <a:latin typeface="Tahoma" pitchFamily="34" charset="0"/>
              </a:rPr>
            </a:br>
            <a:r>
              <a:rPr lang="en-GB" sz="2400" b="1" dirty="0" smtClean="0">
                <a:latin typeface="Tahoma" pitchFamily="34" charset="0"/>
              </a:rPr>
              <a:t>* </a:t>
            </a:r>
            <a:r>
              <a:rPr lang="en-GB" sz="2400" b="1" dirty="0" err="1" smtClean="0">
                <a:latin typeface="Tahoma" pitchFamily="34" charset="0"/>
              </a:rPr>
              <a:t>Colapso</a:t>
            </a:r>
            <a:r>
              <a:rPr lang="en-GB" sz="2400" b="1" dirty="0" smtClean="0">
                <a:latin typeface="Tahoma" pitchFamily="34" charset="0"/>
              </a:rPr>
              <a:t>, </a:t>
            </a:r>
            <a:r>
              <a:rPr lang="en-GB" sz="2400" b="1" dirty="0" err="1" smtClean="0">
                <a:latin typeface="Tahoma" pitchFamily="34" charset="0"/>
              </a:rPr>
              <a:t>convulsiones</a:t>
            </a:r>
            <a:r>
              <a:rPr lang="en-GB" sz="2400" b="1" dirty="0" smtClean="0">
                <a:latin typeface="Tahoma" pitchFamily="34" charset="0"/>
              </a:rPr>
              <a:t>, coma, </a:t>
            </a:r>
            <a:r>
              <a:rPr lang="en-GB" sz="2400" b="1" dirty="0" err="1" smtClean="0">
                <a:latin typeface="Tahoma" pitchFamily="34" charset="0"/>
              </a:rPr>
              <a:t>fallo</a:t>
            </a:r>
            <a:r>
              <a:rPr lang="en-GB" sz="2400" b="1" dirty="0" smtClean="0">
                <a:latin typeface="Tahoma" pitchFamily="34" charset="0"/>
              </a:rPr>
              <a:t> </a:t>
            </a:r>
            <a:r>
              <a:rPr lang="en-GB" sz="2400" b="1" dirty="0" err="1" smtClean="0">
                <a:latin typeface="Tahoma" pitchFamily="34" charset="0"/>
              </a:rPr>
              <a:t>fisiológico</a:t>
            </a:r>
            <a:r>
              <a:rPr lang="en-GB" sz="2400" b="1" dirty="0" smtClean="0">
                <a:latin typeface="Tahoma" pitchFamily="34" charset="0"/>
              </a:rPr>
              <a:t> y              </a:t>
            </a:r>
            <a:r>
              <a:rPr lang="en-GB" sz="2400" b="1" dirty="0" smtClean="0">
                <a:latin typeface="Tahoma" pitchFamily="34" charset="0"/>
              </a:rPr>
              <a:t>	</a:t>
            </a:r>
            <a:r>
              <a:rPr lang="en-GB" sz="2400" b="1" dirty="0" err="1" smtClean="0">
                <a:latin typeface="Tahoma" pitchFamily="34" charset="0"/>
              </a:rPr>
              <a:t>muerte</a:t>
            </a:r>
            <a:r>
              <a:rPr lang="en-GB" sz="2400" b="1" dirty="0" smtClean="0">
                <a:latin typeface="Tahoma" pitchFamily="34" charset="0"/>
              </a:rPr>
              <a:t>	</a:t>
            </a:r>
            <a:endParaRPr lang="es-AR" sz="2400" b="1" dirty="0"/>
          </a:p>
        </p:txBody>
      </p:sp>
      <p:sp>
        <p:nvSpPr>
          <p:cNvPr id="3" name="2 Rectángulo"/>
          <p:cNvSpPr/>
          <p:nvPr/>
        </p:nvSpPr>
        <p:spPr>
          <a:xfrm>
            <a:off x="5796136" y="5816102"/>
            <a:ext cx="2208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 smtClean="0">
                <a:latin typeface="Tahoma" pitchFamily="34" charset="0"/>
              </a:rPr>
              <a:t>Davison</a:t>
            </a:r>
            <a:r>
              <a:rPr lang="es-ES" dirty="0" smtClean="0">
                <a:latin typeface="Tahoma" pitchFamily="34" charset="0"/>
              </a:rPr>
              <a:t> et al., 1996</a:t>
            </a:r>
            <a:endParaRPr lang="es-ES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Program Files\Microsoft Office\MEDIA\CAGCAT10\j0149627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071546"/>
            <a:ext cx="6402891" cy="4549524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3714744" y="500042"/>
            <a:ext cx="2294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Temperatura elevada</a:t>
            </a:r>
            <a:endParaRPr lang="es-AR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7139925" y="1857364"/>
            <a:ext cx="2069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Excreción de HCO</a:t>
            </a:r>
            <a:r>
              <a:rPr lang="es-AR" b="1" baseline="-25000" dirty="0" smtClean="0"/>
              <a:t>3</a:t>
            </a:r>
          </a:p>
          <a:p>
            <a:r>
              <a:rPr lang="es-AR" b="1" dirty="0" smtClean="0"/>
              <a:t> por la orina</a:t>
            </a:r>
            <a:endParaRPr lang="es-AR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7221679" y="4071942"/>
            <a:ext cx="1922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Degradación del</a:t>
            </a:r>
          </a:p>
          <a:p>
            <a:r>
              <a:rPr lang="es-AR" b="1" dirty="0" smtClean="0"/>
              <a:t> tejido conjuntivo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29058" y="1928802"/>
            <a:ext cx="2214578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rgbClr val="000000"/>
                </a:solidFill>
              </a:rPr>
              <a:t>Acidosis</a:t>
            </a:r>
            <a:r>
              <a:rPr lang="es-AR" b="1" dirty="0" smtClean="0"/>
              <a:t> </a:t>
            </a:r>
            <a:r>
              <a:rPr lang="es-AR" b="1" dirty="0" smtClean="0">
                <a:solidFill>
                  <a:srgbClr val="000000"/>
                </a:solidFill>
              </a:rPr>
              <a:t>metabólica</a:t>
            </a:r>
            <a:endParaRPr lang="es-AR" b="1" dirty="0">
              <a:solidFill>
                <a:srgbClr val="000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429124" y="2500306"/>
            <a:ext cx="1500198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rgbClr val="000000"/>
                </a:solidFill>
              </a:rPr>
              <a:t>pH</a:t>
            </a:r>
            <a:r>
              <a:rPr lang="es-AR" dirty="0" smtClean="0">
                <a:solidFill>
                  <a:srgbClr val="000000"/>
                </a:solidFill>
              </a:rPr>
              <a:t> </a:t>
            </a:r>
            <a:r>
              <a:rPr lang="es-AR" b="1" dirty="0" err="1" smtClean="0">
                <a:solidFill>
                  <a:srgbClr val="000000"/>
                </a:solidFill>
              </a:rPr>
              <a:t>ruminal</a:t>
            </a:r>
            <a:endParaRPr lang="es-AR" b="1" dirty="0">
              <a:solidFill>
                <a:srgbClr val="00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429124" y="3214686"/>
            <a:ext cx="107157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rgbClr val="000000"/>
                </a:solidFill>
              </a:rPr>
              <a:t>Acidosis </a:t>
            </a:r>
            <a:r>
              <a:rPr lang="es-AR" b="1" dirty="0" err="1" smtClean="0">
                <a:solidFill>
                  <a:srgbClr val="000000"/>
                </a:solidFill>
              </a:rPr>
              <a:t>ruminal</a:t>
            </a:r>
            <a:endParaRPr lang="es-AR" b="1" dirty="0">
              <a:solidFill>
                <a:srgbClr val="00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877584" y="2500306"/>
            <a:ext cx="1337226" cy="646331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AR" b="1" dirty="0" smtClean="0">
                <a:solidFill>
                  <a:srgbClr val="000000"/>
                </a:solidFill>
              </a:rPr>
              <a:t>Alcalosis </a:t>
            </a:r>
          </a:p>
          <a:p>
            <a:r>
              <a:rPr lang="es-AR" b="1" dirty="0" smtClean="0">
                <a:solidFill>
                  <a:srgbClr val="000000"/>
                </a:solidFill>
              </a:rPr>
              <a:t>respiratoria</a:t>
            </a:r>
            <a:endParaRPr lang="es-AR" b="1" dirty="0">
              <a:solidFill>
                <a:srgbClr val="00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42844" y="1845222"/>
            <a:ext cx="771365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AR" b="1" dirty="0" smtClean="0"/>
              <a:t>Jadeo</a:t>
            </a:r>
            <a:endParaRPr lang="es-AR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28596" y="2571744"/>
            <a:ext cx="82407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AR" b="1" dirty="0" smtClean="0"/>
              <a:t>Rumia</a:t>
            </a:r>
            <a:endParaRPr lang="es-AR" b="1" dirty="0"/>
          </a:p>
        </p:txBody>
      </p:sp>
      <p:sp>
        <p:nvSpPr>
          <p:cNvPr id="14" name="13 Rectángulo"/>
          <p:cNvSpPr/>
          <p:nvPr/>
        </p:nvSpPr>
        <p:spPr>
          <a:xfrm>
            <a:off x="430433" y="2928934"/>
            <a:ext cx="9268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b="1" dirty="0" smtClean="0"/>
              <a:t>Ingesta</a:t>
            </a:r>
            <a:endParaRPr lang="es-AR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14282" y="357166"/>
            <a:ext cx="190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Excreción de Co </a:t>
            </a:r>
            <a:r>
              <a:rPr lang="es-AR" b="1" baseline="-25000" dirty="0" smtClean="0"/>
              <a:t>2</a:t>
            </a:r>
            <a:r>
              <a:rPr lang="es-AR" b="1" dirty="0" smtClean="0"/>
              <a:t> </a:t>
            </a:r>
            <a:endParaRPr lang="es-AR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908392" y="1785926"/>
            <a:ext cx="449162" cy="36933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chemeClr val="bg1"/>
                </a:solidFill>
              </a:rPr>
              <a:t>FR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428728" y="3214686"/>
            <a:ext cx="124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/>
              <a:t>Pérdida de </a:t>
            </a:r>
          </a:p>
          <a:p>
            <a:r>
              <a:rPr lang="es-AR" b="1" dirty="0" smtClean="0"/>
              <a:t>saliva</a:t>
            </a:r>
            <a:endParaRPr lang="es-AR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1071538" y="4143380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 smtClean="0"/>
              <a:t>HCO</a:t>
            </a:r>
            <a:r>
              <a:rPr lang="es-AR" b="1" baseline="-25000" dirty="0" smtClean="0"/>
              <a:t>3 </a:t>
            </a:r>
            <a:r>
              <a:rPr lang="es-AR" b="1" dirty="0" smtClean="0"/>
              <a:t>de saliva</a:t>
            </a:r>
            <a:endParaRPr lang="es-AR" dirty="0"/>
          </a:p>
        </p:txBody>
      </p:sp>
      <p:cxnSp>
        <p:nvCxnSpPr>
          <p:cNvPr id="21" name="20 Conector recto de flecha"/>
          <p:cNvCxnSpPr/>
          <p:nvPr/>
        </p:nvCxnSpPr>
        <p:spPr>
          <a:xfrm rot="5400000">
            <a:off x="1464447" y="2821777"/>
            <a:ext cx="642942" cy="158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rot="16200000" flipH="1">
            <a:off x="1618852" y="4024694"/>
            <a:ext cx="357190" cy="2305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>
            <a:off x="1000100" y="2071678"/>
            <a:ext cx="357190" cy="1588"/>
          </a:xfrm>
          <a:prstGeom prst="straightConnector1">
            <a:avLst/>
          </a:prstGeom>
          <a:ln w="3810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 rot="5400000">
            <a:off x="223806" y="2795582"/>
            <a:ext cx="285752" cy="158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 rot="5400000">
            <a:off x="215076" y="3142454"/>
            <a:ext cx="285752" cy="158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 rot="5400000" flipH="1" flipV="1">
            <a:off x="-214348" y="1285862"/>
            <a:ext cx="1143011" cy="1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/>
          <p:nvPr/>
        </p:nvCxnSpPr>
        <p:spPr>
          <a:xfrm rot="10800000">
            <a:off x="142845" y="357166"/>
            <a:ext cx="1588" cy="256104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/>
          <p:nvPr/>
        </p:nvCxnSpPr>
        <p:spPr>
          <a:xfrm rot="5400000">
            <a:off x="2894001" y="2320917"/>
            <a:ext cx="357190" cy="1588"/>
          </a:xfrm>
          <a:prstGeom prst="straightConnector1">
            <a:avLst/>
          </a:prstGeom>
          <a:ln w="5715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 de flecha"/>
          <p:cNvCxnSpPr/>
          <p:nvPr/>
        </p:nvCxnSpPr>
        <p:spPr>
          <a:xfrm>
            <a:off x="2214546" y="642918"/>
            <a:ext cx="2500330" cy="1143008"/>
          </a:xfrm>
          <a:prstGeom prst="straightConnector1">
            <a:avLst/>
          </a:prstGeom>
          <a:ln w="5715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/>
          <p:nvPr/>
        </p:nvCxnSpPr>
        <p:spPr>
          <a:xfrm rot="5400000">
            <a:off x="4250926" y="1106868"/>
            <a:ext cx="357190" cy="79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 de flecha"/>
          <p:cNvCxnSpPr/>
          <p:nvPr/>
        </p:nvCxnSpPr>
        <p:spPr>
          <a:xfrm rot="5400000">
            <a:off x="4608116" y="1106868"/>
            <a:ext cx="357190" cy="79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/>
          <p:nvPr/>
        </p:nvCxnSpPr>
        <p:spPr>
          <a:xfrm rot="5400000">
            <a:off x="4965306" y="1106868"/>
            <a:ext cx="357190" cy="79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Conector recto de flecha"/>
          <p:cNvCxnSpPr/>
          <p:nvPr/>
        </p:nvCxnSpPr>
        <p:spPr>
          <a:xfrm>
            <a:off x="6286512" y="2143116"/>
            <a:ext cx="924851" cy="158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53 Conector recto de flecha"/>
          <p:cNvCxnSpPr/>
          <p:nvPr/>
        </p:nvCxnSpPr>
        <p:spPr>
          <a:xfrm rot="5400000" flipH="1" flipV="1">
            <a:off x="2643174" y="1928008"/>
            <a:ext cx="284958" cy="794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61 Conector recto de flecha"/>
          <p:cNvCxnSpPr>
            <a:stCxn id="10" idx="3"/>
            <a:endCxn id="8" idx="1"/>
          </p:cNvCxnSpPr>
          <p:nvPr/>
        </p:nvCxnSpPr>
        <p:spPr>
          <a:xfrm flipV="1">
            <a:off x="4214810" y="2684972"/>
            <a:ext cx="214314" cy="138500"/>
          </a:xfrm>
          <a:prstGeom prst="straightConnector1">
            <a:avLst/>
          </a:prstGeom>
          <a:ln w="5715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 de flecha"/>
          <p:cNvCxnSpPr/>
          <p:nvPr/>
        </p:nvCxnSpPr>
        <p:spPr>
          <a:xfrm rot="5400000">
            <a:off x="4786314" y="3071810"/>
            <a:ext cx="284958" cy="794"/>
          </a:xfrm>
          <a:prstGeom prst="straightConnector1">
            <a:avLst/>
          </a:prstGeom>
          <a:ln w="5715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71 CuadroTexto"/>
          <p:cNvSpPr txBox="1"/>
          <p:nvPr/>
        </p:nvSpPr>
        <p:spPr>
          <a:xfrm>
            <a:off x="7858148" y="5214950"/>
            <a:ext cx="111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err="1" smtClean="0"/>
              <a:t>Laminitis</a:t>
            </a:r>
            <a:endParaRPr lang="es-AR" b="1" dirty="0"/>
          </a:p>
        </p:txBody>
      </p:sp>
      <p:cxnSp>
        <p:nvCxnSpPr>
          <p:cNvPr id="74" name="73 Conector recto de flecha"/>
          <p:cNvCxnSpPr/>
          <p:nvPr/>
        </p:nvCxnSpPr>
        <p:spPr>
          <a:xfrm rot="16200000" flipH="1">
            <a:off x="8153389" y="4776834"/>
            <a:ext cx="285752" cy="18977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84 Forma"/>
          <p:cNvCxnSpPr>
            <a:endCxn id="6" idx="1"/>
          </p:cNvCxnSpPr>
          <p:nvPr/>
        </p:nvCxnSpPr>
        <p:spPr>
          <a:xfrm rot="16200000" flipH="1">
            <a:off x="6800066" y="3973495"/>
            <a:ext cx="466042" cy="377184"/>
          </a:xfrm>
          <a:prstGeom prst="bentConnector2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85 CuadroTexto"/>
          <p:cNvSpPr txBox="1"/>
          <p:nvPr/>
        </p:nvSpPr>
        <p:spPr>
          <a:xfrm>
            <a:off x="3929058" y="3929066"/>
            <a:ext cx="193815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AR" b="1" dirty="0" smtClean="0"/>
              <a:t>Vasoconstricción/</a:t>
            </a:r>
          </a:p>
          <a:p>
            <a:r>
              <a:rPr lang="es-AR" b="1" dirty="0" smtClean="0"/>
              <a:t>vasodilatación</a:t>
            </a:r>
            <a:endParaRPr lang="es-A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85720" y="285728"/>
          <a:ext cx="8534400" cy="6400800"/>
        </p:xfrm>
        <a:graphic>
          <a:graphicData uri="http://schemas.openxmlformats.org/presentationml/2006/ole">
            <p:oleObj spid="_x0000_s2112" name="Diapositiva" r:id="rId3" imgW="4603750" imgH="3452813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428596" y="1071546"/>
          <a:ext cx="8072494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6247"/>
                <a:gridCol w="4036247"/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s-ES" sz="1800" b="1" kern="1200" baseline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REDUCCIÓN DEL CONSUMO DE MATERIA SECA</a:t>
                      </a:r>
                    </a:p>
                    <a:p>
                      <a:endParaRPr kumimoji="0" lang="es-ES" sz="1800" b="1" kern="1200" baseline="0" dirty="0" smtClean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1800" b="1" kern="1200" baseline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MENOR DISPONIBILIDAD GENERAL DE NUTRIENTES</a:t>
                      </a: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1" kern="1200" baseline="0" dirty="0" smtClean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1" kern="1200" baseline="0" dirty="0" smtClean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1" kern="1200" baseline="0" dirty="0" smtClean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kern="1200" baseline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JADEO</a:t>
                      </a:r>
                    </a:p>
                    <a:p>
                      <a:endParaRPr lang="es-E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1800" b="1" kern="1200" baseline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AUMENTO DEL GASTO ENERGÉTICO DE MANTENIMIENTO</a:t>
                      </a:r>
                    </a:p>
                    <a:p>
                      <a:endParaRPr lang="es-E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s-ES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s-ES" sz="1800" b="1" kern="1200" baseline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ALCALOSIS RESPIRATORIA Y ACIDOSIS METABÓLICA COMPENSATORIA</a:t>
                      </a:r>
                    </a:p>
                    <a:p>
                      <a:endParaRPr lang="es-ES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s-E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s-ES" sz="1800" b="1" kern="1200" baseline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SUDORACIÓN Y POLIRREA </a:t>
                      </a:r>
                      <a:endParaRPr lang="es-E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kern="1200" baseline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PÉRDIDA DE MINERALES</a:t>
                      </a:r>
                    </a:p>
                    <a:p>
                      <a:endParaRPr lang="es-E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s-ES" sz="1800" b="1" kern="1200" baseline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VASODILATACIÓN PERIFÉRICA </a:t>
                      </a:r>
                      <a:endParaRPr lang="es-E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kern="1200" baseline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MENOR FLUJO DE SANGRE A VÍSCERAS</a:t>
                      </a:r>
                    </a:p>
                    <a:p>
                      <a:endParaRPr lang="es-E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s-ES" sz="1800" b="1" kern="1200" baseline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CAMBIOS HORMONALES </a:t>
                      </a:r>
                      <a:endParaRPr lang="es-E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kern="1200" baseline="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MENOR PRODUCTIVIDAD</a:t>
                      </a:r>
                      <a:endParaRPr lang="es-ES" dirty="0" smtClean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s-E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500034" y="214290"/>
            <a:ext cx="8215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i="1" dirty="0" smtClean="0"/>
              <a:t>Efectos de los Cambios Ocasionados por el Estrés por Calor 			Sobre la Producción</a:t>
            </a:r>
            <a:endParaRPr lang="es-ES" sz="2400" i="1" dirty="0"/>
          </a:p>
        </p:txBody>
      </p:sp>
      <p:sp>
        <p:nvSpPr>
          <p:cNvPr id="6" name="5 Rectángulo"/>
          <p:cNvSpPr/>
          <p:nvPr/>
        </p:nvSpPr>
        <p:spPr>
          <a:xfrm>
            <a:off x="7128248" y="6631568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 smtClean="0">
                <a:solidFill>
                  <a:schemeClr val="bg1"/>
                </a:solidFill>
              </a:rPr>
              <a:t>Martínez </a:t>
            </a:r>
            <a:r>
              <a:rPr lang="es-ES" b="1" i="1" dirty="0" err="1" smtClean="0">
                <a:solidFill>
                  <a:schemeClr val="bg1"/>
                </a:solidFill>
              </a:rPr>
              <a:t>Marin,A.L</a:t>
            </a:r>
            <a:r>
              <a:rPr lang="es-ES" b="1" i="1" dirty="0" smtClean="0">
                <a:solidFill>
                  <a:schemeClr val="bg1"/>
                </a:solidFill>
              </a:rPr>
              <a:t>. </a:t>
            </a:r>
            <a:endParaRPr lang="es-ES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250505"/>
            <a:ext cx="3779849" cy="274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285984" y="4672034"/>
            <a:ext cx="4421188" cy="1757362"/>
          </a:xfrm>
          <a:prstGeom prst="rect">
            <a:avLst/>
          </a:prstGeom>
          <a:noFill/>
          <a:ln/>
        </p:spPr>
      </p:pic>
      <p:sp>
        <p:nvSpPr>
          <p:cNvPr id="7" name="6 CuadroTexto"/>
          <p:cNvSpPr txBox="1"/>
          <p:nvPr/>
        </p:nvSpPr>
        <p:spPr>
          <a:xfrm>
            <a:off x="285720" y="357166"/>
            <a:ext cx="5966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dirty="0" smtClean="0"/>
              <a:t>Condiciones ambientales  óptimas</a:t>
            </a:r>
            <a:endParaRPr lang="es-A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572000" y="1500174"/>
            <a:ext cx="363432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dirty="0" smtClean="0">
                <a:solidFill>
                  <a:schemeClr val="tx2">
                    <a:lumMod val="25000"/>
                  </a:schemeClr>
                </a:solidFill>
              </a:rPr>
              <a:t>Condiciones  Climáticas de</a:t>
            </a:r>
          </a:p>
          <a:p>
            <a:r>
              <a:rPr lang="es-AR" sz="2400" dirty="0" smtClean="0">
                <a:solidFill>
                  <a:schemeClr val="tx2">
                    <a:lumMod val="25000"/>
                  </a:schemeClr>
                </a:solidFill>
              </a:rPr>
              <a:t> Río Cuarto</a:t>
            </a:r>
          </a:p>
          <a:p>
            <a:endParaRPr lang="es-AR" sz="2400" dirty="0" smtClean="0"/>
          </a:p>
          <a:p>
            <a:r>
              <a:rPr lang="es-AR" sz="2400" dirty="0" smtClean="0"/>
              <a:t>Temperatura: 16,8 ºC</a:t>
            </a:r>
          </a:p>
          <a:p>
            <a:r>
              <a:rPr lang="es-AR" sz="2400" dirty="0" smtClean="0"/>
              <a:t>T° extremas:-10,6 y 45,3 °C</a:t>
            </a:r>
          </a:p>
          <a:p>
            <a:r>
              <a:rPr lang="es-AR" sz="2400" dirty="0" smtClean="0"/>
              <a:t>Precipitaciones: 809 mm</a:t>
            </a:r>
          </a:p>
          <a:p>
            <a:r>
              <a:rPr lang="es-AR" sz="2400" dirty="0" smtClean="0"/>
              <a:t>Humedad relativa: 68%</a:t>
            </a:r>
          </a:p>
        </p:txBody>
      </p:sp>
      <p:pic>
        <p:nvPicPr>
          <p:cNvPr id="4" name="Picture 17" descr="Mapa de Argentina de Temperatur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98950" cy="6884988"/>
          </a:xfrm>
          <a:prstGeom prst="rect">
            <a:avLst/>
          </a:prstGeom>
          <a:noFill/>
        </p:spPr>
      </p:pic>
      <p:sp>
        <p:nvSpPr>
          <p:cNvPr id="5" name="4 Anillo"/>
          <p:cNvSpPr/>
          <p:nvPr/>
        </p:nvSpPr>
        <p:spPr>
          <a:xfrm>
            <a:off x="1285852" y="2143116"/>
            <a:ext cx="214314" cy="214314"/>
          </a:xfrm>
          <a:prstGeom prst="donu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Anillo"/>
          <p:cNvSpPr/>
          <p:nvPr/>
        </p:nvSpPr>
        <p:spPr>
          <a:xfrm>
            <a:off x="1643042" y="2428868"/>
            <a:ext cx="285752" cy="285752"/>
          </a:xfrm>
          <a:prstGeom prst="donu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143248"/>
            <a:ext cx="4407012" cy="324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4572000" y="1142984"/>
            <a:ext cx="4572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dirty="0" smtClean="0">
                <a:solidFill>
                  <a:schemeClr val="tx2">
                    <a:lumMod val="50000"/>
                  </a:schemeClr>
                </a:solidFill>
              </a:rPr>
              <a:t>Nuestra zona</a:t>
            </a:r>
          </a:p>
          <a:p>
            <a:endParaRPr lang="es-AR" dirty="0" smtClean="0"/>
          </a:p>
          <a:p>
            <a:r>
              <a:rPr lang="es-AR" b="1" dirty="0" smtClean="0"/>
              <a:t>802 mm </a:t>
            </a:r>
            <a:r>
              <a:rPr lang="es-AR" sz="2000" b="1" dirty="0" smtClean="0"/>
              <a:t>anuales  </a:t>
            </a:r>
            <a:r>
              <a:rPr lang="es-AR" b="1" dirty="0" smtClean="0"/>
              <a:t>(serie 1903 – 2003)</a:t>
            </a:r>
          </a:p>
          <a:p>
            <a:r>
              <a:rPr lang="es-AR" b="1" dirty="0" smtClean="0"/>
              <a:t>977 mm </a:t>
            </a:r>
            <a:r>
              <a:rPr lang="es-AR" sz="2000" b="1" dirty="0" smtClean="0"/>
              <a:t>anuales  </a:t>
            </a:r>
            <a:r>
              <a:rPr lang="es-AR" b="1" dirty="0" smtClean="0"/>
              <a:t>(ejercicio 13/14)</a:t>
            </a:r>
          </a:p>
          <a:p>
            <a:endParaRPr lang="es-AR" b="1" dirty="0" smtClean="0"/>
          </a:p>
          <a:p>
            <a:endParaRPr lang="es-ES" b="1" dirty="0" smtClean="0"/>
          </a:p>
          <a:p>
            <a:endParaRPr lang="es-AR" dirty="0"/>
          </a:p>
        </p:txBody>
      </p:sp>
      <p:pic>
        <p:nvPicPr>
          <p:cNvPr id="6" name="Picture 5" descr="Imag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84" y="714380"/>
            <a:ext cx="4246002" cy="5715016"/>
          </a:xfrm>
          <a:prstGeom prst="rect">
            <a:avLst/>
          </a:prstGeom>
          <a:noFill/>
        </p:spPr>
      </p:pic>
      <p:sp>
        <p:nvSpPr>
          <p:cNvPr id="7" name="6 Anillo"/>
          <p:cNvSpPr/>
          <p:nvPr/>
        </p:nvSpPr>
        <p:spPr>
          <a:xfrm>
            <a:off x="1428728" y="2571744"/>
            <a:ext cx="142876" cy="214314"/>
          </a:xfrm>
          <a:prstGeom prst="don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>
              <a:solidFill>
                <a:schemeClr val="bg1"/>
              </a:solidFill>
            </a:endParaRPr>
          </a:p>
        </p:txBody>
      </p:sp>
      <p:cxnSp>
        <p:nvCxnSpPr>
          <p:cNvPr id="9" name="8 Conector recto"/>
          <p:cNvCxnSpPr/>
          <p:nvPr/>
        </p:nvCxnSpPr>
        <p:spPr>
          <a:xfrm>
            <a:off x="8072462" y="2571744"/>
            <a:ext cx="714380" cy="0"/>
          </a:xfrm>
          <a:prstGeom prst="line">
            <a:avLst/>
          </a:prstGeom>
          <a:ln w="38100">
            <a:solidFill>
              <a:srgbClr val="00206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8358214" y="2285992"/>
            <a:ext cx="785786" cy="0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14348" y="1857364"/>
            <a:ext cx="74295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800" dirty="0" smtClean="0"/>
              <a:t>Qué idea nos hacemos cuando pensamos en un    </a:t>
            </a:r>
            <a:r>
              <a:rPr lang="es-ES" sz="4800" b="1" dirty="0" err="1" smtClean="0"/>
              <a:t>Feedlot</a:t>
            </a:r>
            <a:r>
              <a:rPr lang="es-ES" sz="4800" b="1" dirty="0" smtClean="0"/>
              <a:t> </a:t>
            </a:r>
            <a:r>
              <a:rPr lang="es-ES" sz="4800" dirty="0" smtClean="0"/>
              <a:t>???....</a:t>
            </a:r>
            <a:endParaRPr lang="es-AR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928794" y="2000240"/>
            <a:ext cx="5072082" cy="1469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lnSpc>
                <a:spcPct val="150000"/>
              </a:lnSpc>
              <a:buClr>
                <a:srgbClr val="000000"/>
              </a:buClr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 dirty="0" smtClean="0">
                <a:latin typeface="Tahoma" pitchFamily="34" charset="0"/>
              </a:rPr>
              <a:t>¿CÓMO SE EVALÚA EL</a:t>
            </a:r>
          </a:p>
          <a:p>
            <a:pPr algn="ctr" hangingPunct="0">
              <a:lnSpc>
                <a:spcPct val="150000"/>
              </a:lnSpc>
              <a:buClr>
                <a:srgbClr val="000000"/>
              </a:buClr>
              <a:buFont typeface="StarSymbo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 dirty="0" smtClean="0">
                <a:latin typeface="Tahoma" pitchFamily="34" charset="0"/>
              </a:rPr>
              <a:t>AMBIENTE?</a:t>
            </a:r>
            <a:endParaRPr lang="en-GB" sz="3200" b="1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42910" y="428604"/>
            <a:ext cx="7415235" cy="60638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AR" sz="3200" dirty="0" smtClean="0">
                <a:latin typeface="Tahoma" pitchFamily="34" charset="0"/>
              </a:rPr>
              <a:t>INDICE DE TEMPERATURA Y HUMEDAD</a:t>
            </a:r>
          </a:p>
          <a:p>
            <a:pPr algn="just" hangingPunct="0">
              <a:lnSpc>
                <a:spcPct val="123000"/>
              </a:lnSpc>
              <a:spcBef>
                <a:spcPts val="1413"/>
              </a:spcBef>
              <a:buClr>
                <a:srgbClr val="000000"/>
              </a:buClr>
              <a:buSzPct val="6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en-GB" b="1" dirty="0" smtClean="0">
              <a:latin typeface="Tahoma" pitchFamily="34" charset="0"/>
            </a:endParaRPr>
          </a:p>
          <a:p>
            <a:pPr algn="just" hangingPunct="0">
              <a:lnSpc>
                <a:spcPct val="123000"/>
              </a:lnSpc>
              <a:spcBef>
                <a:spcPts val="1413"/>
              </a:spcBef>
              <a:buClr>
                <a:srgbClr val="000000"/>
              </a:buClr>
              <a:buSzPct val="6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GB" b="1" dirty="0" smtClean="0">
                <a:latin typeface="Tahoma" pitchFamily="34" charset="0"/>
              </a:rPr>
              <a:t>ITH = (1,8 TA + 32 ) -  (0,55 - 0,55 </a:t>
            </a:r>
            <a:r>
              <a:rPr lang="en-GB" b="1" dirty="0" err="1" smtClean="0">
                <a:latin typeface="Tahoma" pitchFamily="34" charset="0"/>
              </a:rPr>
              <a:t>hr</a:t>
            </a:r>
            <a:r>
              <a:rPr lang="en-GB" b="1" dirty="0" smtClean="0">
                <a:latin typeface="Tahoma" pitchFamily="34" charset="0"/>
              </a:rPr>
              <a:t>) x (1,8 TA - 26)</a:t>
            </a:r>
          </a:p>
          <a:p>
            <a:pPr algn="just" hangingPunct="0">
              <a:lnSpc>
                <a:spcPct val="123000"/>
              </a:lnSpc>
              <a:spcBef>
                <a:spcPts val="1163"/>
              </a:spcBef>
              <a:buClr>
                <a:srgbClr val="000000"/>
              </a:buClr>
              <a:buSzPct val="4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en-GB" b="1" dirty="0" smtClean="0">
              <a:latin typeface="Tahoma" pitchFamily="34" charset="0"/>
            </a:endParaRPr>
          </a:p>
          <a:p>
            <a:pPr algn="just" hangingPunct="0">
              <a:lnSpc>
                <a:spcPct val="123000"/>
              </a:lnSpc>
              <a:spcBef>
                <a:spcPts val="1163"/>
              </a:spcBef>
              <a:buClr>
                <a:srgbClr val="000000"/>
              </a:buClr>
              <a:buSzPct val="4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GB" b="1" dirty="0" smtClean="0">
                <a:latin typeface="Tahoma" pitchFamily="34" charset="0"/>
              </a:rPr>
              <a:t>             TA= </a:t>
            </a:r>
            <a:r>
              <a:rPr lang="en-GB" sz="1600" b="1" dirty="0" smtClean="0">
                <a:latin typeface="Tahoma" pitchFamily="34" charset="0"/>
              </a:rPr>
              <a:t>TEMPERATURA DEL AIRE (ºC) </a:t>
            </a:r>
            <a:r>
              <a:rPr lang="en-GB" b="1" dirty="0" smtClean="0">
                <a:latin typeface="Tahoma" pitchFamily="34" charset="0"/>
              </a:rPr>
              <a:t>  </a:t>
            </a:r>
          </a:p>
          <a:p>
            <a:pPr algn="just" hangingPunct="0">
              <a:lnSpc>
                <a:spcPct val="123000"/>
              </a:lnSpc>
              <a:spcBef>
                <a:spcPts val="1163"/>
              </a:spcBef>
              <a:buClr>
                <a:srgbClr val="000000"/>
              </a:buClr>
              <a:buSzPct val="43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GB" b="1" dirty="0" smtClean="0">
                <a:latin typeface="Tahoma" pitchFamily="34" charset="0"/>
              </a:rPr>
              <a:t>         hr = </a:t>
            </a:r>
            <a:r>
              <a:rPr lang="en-GB" sz="1600" b="1" dirty="0" smtClean="0">
                <a:latin typeface="Tahoma" pitchFamily="34" charset="0"/>
              </a:rPr>
              <a:t>HUMEDAD RELATIVA - EN BASE DECIMAL</a:t>
            </a:r>
          </a:p>
          <a:p>
            <a:pPr eaLnBrk="0" hangingPunct="0">
              <a:spcBef>
                <a:spcPct val="50000"/>
              </a:spcBef>
            </a:pPr>
            <a:endParaRPr lang="es-AR" sz="3200" dirty="0" smtClean="0">
              <a:latin typeface="Tahom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s-AR" sz="3200" dirty="0">
              <a:latin typeface="Tahom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s-AR" sz="3200" dirty="0" smtClean="0">
              <a:latin typeface="Tahoma" pitchFamily="34" charset="0"/>
            </a:endParaRPr>
          </a:p>
          <a:p>
            <a:pPr eaLnBrk="0" hangingPunct="0">
              <a:spcBef>
                <a:spcPct val="50000"/>
              </a:spcBef>
            </a:pPr>
            <a:endParaRPr lang="es-ES" sz="3200" dirty="0">
              <a:latin typeface="Tahom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71440" y="4714884"/>
            <a:ext cx="8572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s-ES_tradnl" sz="3600" dirty="0" smtClean="0">
                <a:solidFill>
                  <a:srgbClr val="FF0000"/>
                </a:solidFill>
                <a:latin typeface="Tahoma" pitchFamily="34" charset="0"/>
              </a:rPr>
              <a:t>ITH mayor a 72                 ¡¡ESTRÉS!!</a:t>
            </a:r>
            <a:endParaRPr lang="es-ES_tradnl" sz="3600" dirty="0" smtClean="0">
              <a:latin typeface="Tahoma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s-ES_tradnl" sz="3600" dirty="0" smtClean="0">
                <a:latin typeface="Tahoma" pitchFamily="34" charset="0"/>
              </a:rPr>
              <a:t>             (24,5º con 60% de HR)</a:t>
            </a:r>
            <a:endParaRPr lang="es-AR" sz="3600" dirty="0"/>
          </a:p>
        </p:txBody>
      </p:sp>
      <p:sp>
        <p:nvSpPr>
          <p:cNvPr id="6" name="5 Flecha curvada hacia abajo"/>
          <p:cNvSpPr/>
          <p:nvPr/>
        </p:nvSpPr>
        <p:spPr>
          <a:xfrm>
            <a:off x="2571736" y="3643314"/>
            <a:ext cx="4572032" cy="1143008"/>
          </a:xfrm>
          <a:prstGeom prst="curved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929454" y="6286520"/>
            <a:ext cx="1947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smtClean="0">
                <a:latin typeface="Tahoma" pitchFamily="34" charset="0"/>
              </a:rPr>
              <a:t>Armstrong., 1994</a:t>
            </a:r>
            <a:endParaRPr lang="es-ES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Tablas-p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300" y="858345"/>
            <a:ext cx="3324225" cy="4953000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323046" y="3888141"/>
            <a:ext cx="881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83</a:t>
            </a:r>
            <a:endParaRPr lang="es-AR" sz="4000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169459" y="4661163"/>
            <a:ext cx="1040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&gt;90</a:t>
            </a:r>
            <a:endParaRPr lang="es-AR" sz="4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118193" y="3060460"/>
            <a:ext cx="114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000" b="1" dirty="0" smtClean="0">
                <a:ln w="24500" cmpd="dbl">
                  <a:noFill/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79</a:t>
            </a:r>
            <a:endParaRPr lang="es-AR" sz="4000" b="1" dirty="0">
              <a:ln w="24500" cmpd="dbl">
                <a:noFill/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1701" y="6298508"/>
            <a:ext cx="2214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i="1" dirty="0" smtClean="0">
                <a:solidFill>
                  <a:srgbClr val="CCFFFF"/>
                </a:solidFill>
                <a:latin typeface="Tahoma" pitchFamily="34" charset="0"/>
              </a:rPr>
              <a:t>Armstrong., 1994</a:t>
            </a:r>
            <a:endParaRPr lang="es-ES" b="1" i="1" dirty="0">
              <a:solidFill>
                <a:srgbClr val="CCFFFF"/>
              </a:solidFill>
              <a:latin typeface="Tahoma" pitchFamily="34" charset="0"/>
            </a:endParaRPr>
          </a:p>
        </p:txBody>
      </p:sp>
      <p:pic>
        <p:nvPicPr>
          <p:cNvPr id="10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7288" y="163918"/>
            <a:ext cx="3505192" cy="308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Flecha curvada hacia abajo"/>
          <p:cNvSpPr/>
          <p:nvPr/>
        </p:nvSpPr>
        <p:spPr>
          <a:xfrm rot="20885553">
            <a:off x="2499062" y="195626"/>
            <a:ext cx="3147616" cy="1411668"/>
          </a:xfrm>
          <a:prstGeom prst="curvedDownArrow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7325" y="3391280"/>
            <a:ext cx="3876675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1783876" y="4679955"/>
            <a:ext cx="718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89</a:t>
            </a:r>
            <a:endParaRPr lang="es-ES" sz="4000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098891" y="1556792"/>
            <a:ext cx="1449188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rgbClr val="00CC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&lt; 72</a:t>
            </a:r>
            <a:endParaRPr lang="es-ES" sz="4000" dirty="0">
              <a:solidFill>
                <a:srgbClr val="00CC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 rot="19126924">
            <a:off x="2035029" y="4507940"/>
            <a:ext cx="2389521" cy="3847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1900" b="1" dirty="0" smtClean="0">
                <a:solidFill>
                  <a:srgbClr val="000000"/>
                </a:solidFill>
              </a:rPr>
              <a:t>    </a:t>
            </a:r>
            <a:r>
              <a:rPr lang="es-ES" sz="19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Riesgo de Muerte</a:t>
            </a:r>
            <a:endParaRPr lang="es-ES" sz="1900" b="1" dirty="0">
              <a:ln w="12700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14 Flecha curvada hacia arriba"/>
          <p:cNvSpPr/>
          <p:nvPr/>
        </p:nvSpPr>
        <p:spPr>
          <a:xfrm rot="21268320">
            <a:off x="2228878" y="5167573"/>
            <a:ext cx="3227597" cy="1287545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 rot="19489366">
            <a:off x="1678527" y="2421398"/>
            <a:ext cx="2090307" cy="366983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Estrés Moderado</a:t>
            </a:r>
            <a:endParaRPr lang="es-E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 rot="19582804">
            <a:off x="1576331" y="1945690"/>
            <a:ext cx="113947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No estrés</a:t>
            </a:r>
            <a:endParaRPr lang="es-ES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 rot="19467859">
            <a:off x="1937051" y="3214348"/>
            <a:ext cx="1748145" cy="40011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Estrés Severo</a:t>
            </a:r>
            <a:endParaRPr lang="es-ES" sz="2000" cap="none" spc="0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 rot="19302409">
            <a:off x="2180763" y="3830551"/>
            <a:ext cx="1726171" cy="40011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Muy severo</a:t>
            </a:r>
            <a:endParaRPr lang="es-ES" sz="2000" cap="none" spc="0" dirty="0">
              <a:ln w="12700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1071538" y="1928802"/>
          <a:ext cx="6786609" cy="2928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62203"/>
                <a:gridCol w="2262203"/>
                <a:gridCol w="2262203"/>
              </a:tblGrid>
              <a:tr h="585792"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Clasificación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THI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Rpm</a:t>
                      </a:r>
                      <a:endParaRPr lang="es-AR" dirty="0"/>
                    </a:p>
                  </a:txBody>
                  <a:tcPr/>
                </a:tc>
              </a:tr>
              <a:tr h="585792">
                <a:tc>
                  <a:txBody>
                    <a:bodyPr/>
                    <a:lstStyle/>
                    <a:p>
                      <a:r>
                        <a:rPr lang="es-AR" dirty="0" smtClean="0"/>
                        <a:t>Normal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74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&lt;90</a:t>
                      </a:r>
                      <a:endParaRPr lang="es-AR" dirty="0"/>
                    </a:p>
                  </a:txBody>
                  <a:tcPr/>
                </a:tc>
              </a:tr>
              <a:tr h="585792">
                <a:tc>
                  <a:txBody>
                    <a:bodyPr/>
                    <a:lstStyle/>
                    <a:p>
                      <a:r>
                        <a:rPr lang="es-AR" dirty="0" smtClean="0"/>
                        <a:t>Alerta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74 a 79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90 a 110</a:t>
                      </a:r>
                      <a:endParaRPr lang="es-AR" dirty="0"/>
                    </a:p>
                  </a:txBody>
                  <a:tcPr/>
                </a:tc>
              </a:tr>
              <a:tr h="585792">
                <a:tc>
                  <a:txBody>
                    <a:bodyPr/>
                    <a:lstStyle/>
                    <a:p>
                      <a:r>
                        <a:rPr lang="es-AR" dirty="0" smtClean="0"/>
                        <a:t>Peligro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79 a 84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110 a 130</a:t>
                      </a:r>
                    </a:p>
                  </a:txBody>
                  <a:tcPr/>
                </a:tc>
              </a:tr>
              <a:tr h="585792">
                <a:tc>
                  <a:txBody>
                    <a:bodyPr/>
                    <a:lstStyle/>
                    <a:p>
                      <a:r>
                        <a:rPr lang="es-AR" dirty="0" smtClean="0"/>
                        <a:t>Emergencia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84 a más</a:t>
                      </a:r>
                      <a:endParaRPr lang="es-A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dirty="0" smtClean="0"/>
                        <a:t>&gt;130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6215074" y="5214950"/>
            <a:ext cx="221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err="1" smtClean="0"/>
              <a:t>Eigenberg</a:t>
            </a:r>
            <a:r>
              <a:rPr lang="es-AR" dirty="0" smtClean="0"/>
              <a:t> el al., 2005</a:t>
            </a:r>
            <a:endParaRPr lang="es-AR" dirty="0"/>
          </a:p>
        </p:txBody>
      </p:sp>
      <p:sp>
        <p:nvSpPr>
          <p:cNvPr id="5" name="4 CuadroTexto"/>
          <p:cNvSpPr txBox="1"/>
          <p:nvPr/>
        </p:nvSpPr>
        <p:spPr>
          <a:xfrm>
            <a:off x="857224" y="571480"/>
            <a:ext cx="7772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200" b="1" dirty="0" smtClean="0"/>
              <a:t>Relación entre THI y frecuencia respiratoria</a:t>
            </a:r>
            <a:endParaRPr lang="es-AR" sz="3200" b="1" dirty="0"/>
          </a:p>
        </p:txBody>
      </p:sp>
    </p:spTree>
    <p:extLst>
      <p:ext uri="{BB962C8B-B14F-4D97-AF65-F5344CB8AC3E}">
        <p14:creationId xmlns="" xmlns:p14="http://schemas.microsoft.com/office/powerpoint/2010/main" val="365358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00034" y="428604"/>
            <a:ext cx="442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Severidad del estrés: </a:t>
            </a:r>
            <a:endParaRPr lang="es-ES" sz="3200" b="1" dirty="0"/>
          </a:p>
        </p:txBody>
      </p:sp>
      <p:sp>
        <p:nvSpPr>
          <p:cNvPr id="5" name="4 Rectángulo"/>
          <p:cNvSpPr/>
          <p:nvPr/>
        </p:nvSpPr>
        <p:spPr>
          <a:xfrm>
            <a:off x="428596" y="1571612"/>
            <a:ext cx="8143932" cy="440120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s-ES" sz="2800" b="1" dirty="0" smtClean="0">
                <a:solidFill>
                  <a:prstClr val="white"/>
                </a:solidFill>
              </a:rPr>
              <a:t>0- Normal , 40 </a:t>
            </a:r>
            <a:r>
              <a:rPr lang="es-ES" sz="2800" b="1" dirty="0">
                <a:solidFill>
                  <a:prstClr val="white"/>
                </a:solidFill>
              </a:rPr>
              <a:t>a </a:t>
            </a:r>
            <a:r>
              <a:rPr lang="es-ES" sz="2800" b="1" dirty="0" smtClean="0">
                <a:solidFill>
                  <a:prstClr val="white"/>
                </a:solidFill>
              </a:rPr>
              <a:t>60  </a:t>
            </a:r>
            <a:r>
              <a:rPr lang="es-ES" sz="2800" b="1" dirty="0">
                <a:solidFill>
                  <a:prstClr val="white"/>
                </a:solidFill>
              </a:rPr>
              <a:t>r.p.m</a:t>
            </a:r>
            <a:r>
              <a:rPr lang="es-ES" sz="2800" b="1" dirty="0" smtClean="0">
                <a:solidFill>
                  <a:prstClr val="white"/>
                </a:solidFill>
              </a:rPr>
              <a:t>. </a:t>
            </a:r>
          </a:p>
          <a:p>
            <a:r>
              <a:rPr lang="es-ES" sz="2800" b="1" dirty="0" smtClean="0">
                <a:solidFill>
                  <a:prstClr val="white"/>
                </a:solidFill>
              </a:rPr>
              <a:t>1- Ligeramente elevada, 60 </a:t>
            </a:r>
            <a:r>
              <a:rPr lang="es-ES" sz="2800" b="1" dirty="0">
                <a:solidFill>
                  <a:prstClr val="white"/>
                </a:solidFill>
              </a:rPr>
              <a:t>a </a:t>
            </a:r>
            <a:r>
              <a:rPr lang="es-ES" sz="2800" b="1" dirty="0" smtClean="0">
                <a:solidFill>
                  <a:prstClr val="white"/>
                </a:solidFill>
              </a:rPr>
              <a:t>90  r.p.m.</a:t>
            </a:r>
          </a:p>
          <a:p>
            <a:pPr marL="360363" indent="-360363"/>
            <a:r>
              <a:rPr lang="es-ES" sz="2800" b="1" dirty="0" smtClean="0">
                <a:solidFill>
                  <a:prstClr val="white"/>
                </a:solidFill>
              </a:rPr>
              <a:t>2- Jadeo moderado y/o  presencia de baba  con poca   cantidad de saliva  , 90 </a:t>
            </a:r>
            <a:r>
              <a:rPr lang="es-ES" sz="2800" b="1" dirty="0">
                <a:solidFill>
                  <a:prstClr val="white"/>
                </a:solidFill>
              </a:rPr>
              <a:t>a </a:t>
            </a:r>
            <a:r>
              <a:rPr lang="es-ES" sz="2800" b="1" dirty="0" smtClean="0">
                <a:solidFill>
                  <a:prstClr val="white"/>
                </a:solidFill>
              </a:rPr>
              <a:t>  120  </a:t>
            </a:r>
            <a:r>
              <a:rPr lang="es-ES" sz="2800" b="1" dirty="0">
                <a:solidFill>
                  <a:prstClr val="white"/>
                </a:solidFill>
              </a:rPr>
              <a:t>r.p.m</a:t>
            </a:r>
            <a:r>
              <a:rPr lang="es-ES" sz="2800" b="1" dirty="0" smtClean="0">
                <a:solidFill>
                  <a:prstClr val="white"/>
                </a:solidFill>
              </a:rPr>
              <a:t>.</a:t>
            </a:r>
          </a:p>
          <a:p>
            <a:pPr marL="360363" indent="-360363"/>
            <a:r>
              <a:rPr lang="es-ES" sz="2800" b="1" dirty="0" smtClean="0">
                <a:solidFill>
                  <a:prstClr val="white"/>
                </a:solidFill>
              </a:rPr>
              <a:t>3-Jadeo grave con boca abierta, saliva presente, 120-150  </a:t>
            </a:r>
            <a:r>
              <a:rPr lang="es-ES" sz="2800" b="1" dirty="0">
                <a:solidFill>
                  <a:prstClr val="white"/>
                </a:solidFill>
              </a:rPr>
              <a:t>r.p.m</a:t>
            </a:r>
            <a:r>
              <a:rPr lang="es-ES" sz="2800" b="1" dirty="0" smtClean="0">
                <a:solidFill>
                  <a:prstClr val="white"/>
                </a:solidFill>
              </a:rPr>
              <a:t>.</a:t>
            </a:r>
          </a:p>
          <a:p>
            <a:pPr marL="360363" indent="-360363"/>
            <a:r>
              <a:rPr lang="es-ES" sz="2800" b="1" dirty="0" smtClean="0">
                <a:solidFill>
                  <a:prstClr val="white"/>
                </a:solidFill>
              </a:rPr>
              <a:t>4-Jadeo severo con boca abierta con proyección de lengua y excesiva salivación, cabeza y cuello extendidos.</a:t>
            </a:r>
            <a:endParaRPr lang="es-ES" sz="2800" dirty="0" smtClean="0">
              <a:solidFill>
                <a:prstClr val="white"/>
              </a:solidFill>
            </a:endParaRPr>
          </a:p>
          <a:p>
            <a:r>
              <a:rPr lang="es-ES" sz="1100" dirty="0" smtClean="0">
                <a:solidFill>
                  <a:prstClr val="white"/>
                </a:solidFill>
              </a:rPr>
              <a:t>							</a:t>
            </a:r>
            <a:r>
              <a:rPr lang="es-ES" sz="1400" dirty="0" err="1" smtClean="0">
                <a:solidFill>
                  <a:prstClr val="white"/>
                </a:solidFill>
              </a:rPr>
              <a:t>Mader</a:t>
            </a:r>
            <a:r>
              <a:rPr lang="es-ES" sz="1400" dirty="0" smtClean="0">
                <a:solidFill>
                  <a:prstClr val="white"/>
                </a:solidFill>
              </a:rPr>
              <a:t> </a:t>
            </a:r>
            <a:r>
              <a:rPr lang="es-ES" sz="1400" dirty="0">
                <a:solidFill>
                  <a:prstClr val="white"/>
                </a:solidFill>
              </a:rPr>
              <a:t>y col 2002/6</a:t>
            </a:r>
            <a:endParaRPr lang="es-ES" sz="1400" dirty="0" smtClean="0">
              <a:solidFill>
                <a:prstClr val="white"/>
              </a:solidFill>
            </a:endParaRPr>
          </a:p>
          <a:p>
            <a:r>
              <a:rPr lang="es-ES" sz="1400" dirty="0" smtClean="0">
                <a:solidFill>
                  <a:prstClr val="white"/>
                </a:solidFill>
              </a:rPr>
              <a:t>		</a:t>
            </a:r>
            <a:endParaRPr lang="es-ES" sz="1400" dirty="0"/>
          </a:p>
        </p:txBody>
      </p:sp>
    </p:spTree>
    <p:extLst>
      <p:ext uri="{BB962C8B-B14F-4D97-AF65-F5344CB8AC3E}">
        <p14:creationId xmlns="" xmlns:p14="http://schemas.microsoft.com/office/powerpoint/2010/main" val="64819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0"/>
            <a:ext cx="8001056" cy="595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57224" y="6072206"/>
            <a:ext cx="7000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/>
              <a:t>Grado 2,5:Ganado con  boca ligeramente abierta, tasa respiratoria moderada y babeo.</a:t>
            </a:r>
            <a:endParaRPr lang="es-AR" sz="2400" b="1" dirty="0"/>
          </a:p>
        </p:txBody>
      </p:sp>
    </p:spTree>
    <p:extLst>
      <p:ext uri="{BB962C8B-B14F-4D97-AF65-F5344CB8AC3E}">
        <p14:creationId xmlns="" xmlns:p14="http://schemas.microsoft.com/office/powerpoint/2010/main" val="121134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igura 2. Un animal de carne de vacuno de someterse a estrés por calor severo exhibe la boca abierta para respirar con la lengua fuera, cabeza extendida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3721" y="451464"/>
            <a:ext cx="6782989" cy="4906362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500002" y="5429265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/>
              <a:t>Grado 3:vacuno sometido a estrés por calor severo exhibe la boca abierta jadeando y babeando , cuello y cabeza parcialmente extendido, aún sin lengua.</a:t>
            </a: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igura 1. Ganado sometidos moderada a estrés por calor severo presentan respiración boca abierta y el exceso de salivación.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57166"/>
            <a:ext cx="7756123" cy="5429288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642910" y="5857893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/>
              <a:t>Grado 4: Ganado </a:t>
            </a:r>
            <a:r>
              <a:rPr lang="es-ES" sz="2400" b="1" dirty="0" smtClean="0"/>
              <a:t>sometidos a estrés por calor severo presentan respiración boca abierta y el exceso de salivación.</a:t>
            </a: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57224" y="142852"/>
            <a:ext cx="7345363" cy="6273800"/>
          </a:xfrm>
          <a:prstGeom prst="rect">
            <a:avLst/>
          </a:prstGeom>
          <a:noFill/>
          <a:ln/>
        </p:spPr>
      </p:pic>
      <p:sp>
        <p:nvSpPr>
          <p:cNvPr id="3" name="2 CuadroTexto"/>
          <p:cNvSpPr txBox="1"/>
          <p:nvPr/>
        </p:nvSpPr>
        <p:spPr>
          <a:xfrm>
            <a:off x="1928794" y="6286520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smtClean="0"/>
              <a:t>Grado 4</a:t>
            </a:r>
            <a:endParaRPr lang="es-A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85786" y="1214422"/>
            <a:ext cx="7429552" cy="184665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/>
            <a:r>
              <a:rPr lang="es-ES" sz="2400" b="1" dirty="0" smtClean="0">
                <a:solidFill>
                  <a:prstClr val="white"/>
                </a:solidFill>
              </a:rPr>
              <a:t>Para vacas lecheras con una frecuencia respiratoria de 70 a 80 r.p.m. ya es necesario tomar alguna medida de mitigación del estrés </a:t>
            </a:r>
            <a:r>
              <a:rPr lang="es-ES" sz="2400" b="1" dirty="0" smtClean="0"/>
              <a:t>un incremento de la temperatura rectal	</a:t>
            </a:r>
          </a:p>
          <a:p>
            <a:pPr algn="just"/>
            <a:r>
              <a:rPr lang="es-ES" b="1" dirty="0" smtClean="0"/>
              <a:t>					 </a:t>
            </a:r>
            <a:r>
              <a:rPr lang="es-ES" sz="1100" dirty="0" smtClean="0"/>
              <a:t>Stevens, 1981, citado por Berman, 2005</a:t>
            </a:r>
            <a:endParaRPr lang="es-ES" sz="1100" dirty="0"/>
          </a:p>
        </p:txBody>
      </p:sp>
      <p:sp>
        <p:nvSpPr>
          <p:cNvPr id="3" name="2 Rectángulo"/>
          <p:cNvSpPr/>
          <p:nvPr/>
        </p:nvSpPr>
        <p:spPr>
          <a:xfrm>
            <a:off x="928662" y="4000504"/>
            <a:ext cx="7358114" cy="1754326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s-ES" sz="2400" b="1" dirty="0" smtClean="0">
                <a:solidFill>
                  <a:prstClr val="white"/>
                </a:solidFill>
              </a:rPr>
              <a:t>En engorde frecuencias respiratorias que de 20 a 60 r.p.m. indican </a:t>
            </a:r>
            <a:r>
              <a:rPr lang="es-ES" sz="2400" b="1" dirty="0" err="1" smtClean="0">
                <a:solidFill>
                  <a:prstClr val="white"/>
                </a:solidFill>
              </a:rPr>
              <a:t>termoneutralidad</a:t>
            </a:r>
            <a:r>
              <a:rPr lang="es-ES" sz="2400" b="1" dirty="0" smtClean="0">
                <a:solidFill>
                  <a:prstClr val="white"/>
                </a:solidFill>
              </a:rPr>
              <a:t>, de 80 a 120 r.p.m. indica moderado estrés calórico y mayores a 120 r.p.m. indican excesiva carga calórica </a:t>
            </a:r>
            <a:r>
              <a:rPr lang="es-ES" sz="1200" dirty="0" smtClean="0">
                <a:solidFill>
                  <a:prstClr val="white"/>
                </a:solidFill>
              </a:rPr>
              <a:t>							</a:t>
            </a:r>
            <a:r>
              <a:rPr lang="es-ES" sz="1200" dirty="0" err="1" smtClean="0">
                <a:solidFill>
                  <a:prstClr val="white"/>
                </a:solidFill>
              </a:rPr>
              <a:t>Gaughan</a:t>
            </a:r>
            <a:r>
              <a:rPr lang="es-ES" sz="1200" dirty="0" smtClean="0">
                <a:solidFill>
                  <a:prstClr val="white"/>
                </a:solidFill>
              </a:rPr>
              <a:t> et al., 1999</a:t>
            </a:r>
            <a:endParaRPr lang="es-ES" sz="12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eet+Lot+B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319088"/>
            <a:ext cx="8059737" cy="622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4456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38" y="188640"/>
            <a:ext cx="7770573" cy="5426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14348" y="5934670"/>
            <a:ext cx="80341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Ganancia de peso de novillos </a:t>
            </a:r>
            <a:r>
              <a:rPr lang="es-ES" sz="2400" b="1" dirty="0" smtClean="0"/>
              <a:t>pastoreando </a:t>
            </a:r>
            <a:r>
              <a:rPr lang="es-ES" sz="2400" b="1" dirty="0" err="1" smtClean="0"/>
              <a:t>sudangras</a:t>
            </a:r>
            <a:r>
              <a:rPr lang="es-ES" sz="2400" b="1" dirty="0" smtClean="0"/>
              <a:t> </a:t>
            </a:r>
            <a:r>
              <a:rPr lang="es-ES" sz="2400" b="1" dirty="0"/>
              <a:t>con y sin acceso a sombra durante dos veranos</a:t>
            </a:r>
          </a:p>
          <a:p>
            <a:r>
              <a:rPr lang="es-ES" sz="2400" b="1" dirty="0" smtClean="0"/>
              <a:t>				</a:t>
            </a:r>
            <a:r>
              <a:rPr lang="es-ES" dirty="0" smtClean="0"/>
              <a:t>	Rovira</a:t>
            </a:r>
            <a:r>
              <a:rPr lang="es-ES" dirty="0"/>
              <a:t>, 2002; Esquivel et al. </a:t>
            </a:r>
            <a:r>
              <a:rPr lang="es-ES" dirty="0" smtClean="0"/>
              <a:t>2007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246402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14348" y="2000240"/>
            <a:ext cx="7858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 smtClean="0"/>
              <a:t>Como mitigar el estrés calórico</a:t>
            </a:r>
            <a:endParaRPr lang="es-AR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7158" y="285728"/>
            <a:ext cx="8643998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 smtClean="0"/>
          </a:p>
          <a:p>
            <a:pPr>
              <a:buFont typeface="Wingdings" pitchFamily="2" charset="2"/>
              <a:buChar char="ü"/>
            </a:pPr>
            <a:r>
              <a:rPr lang="es-AR" sz="2800" b="1" dirty="0" smtClean="0"/>
              <a:t>Acceso al agua de bebida</a:t>
            </a:r>
          </a:p>
          <a:p>
            <a:pPr>
              <a:buFont typeface="Wingdings" pitchFamily="2" charset="2"/>
              <a:buChar char="ü"/>
            </a:pPr>
            <a:r>
              <a:rPr lang="es-AR" sz="2800" b="1" dirty="0" smtClean="0"/>
              <a:t>Evitar movimientos de animales</a:t>
            </a:r>
          </a:p>
          <a:p>
            <a:pPr>
              <a:buFont typeface="Wingdings" pitchFamily="2" charset="2"/>
              <a:buChar char="ü"/>
            </a:pPr>
            <a:r>
              <a:rPr lang="es-AR" sz="2800" b="1" dirty="0" smtClean="0"/>
              <a:t>Uso de sombra y aspersores</a:t>
            </a:r>
          </a:p>
          <a:p>
            <a:pPr>
              <a:buFont typeface="Wingdings" pitchFamily="2" charset="2"/>
              <a:buChar char="ü"/>
            </a:pPr>
            <a:r>
              <a:rPr lang="es-ES" sz="2800" b="1" dirty="0" smtClean="0"/>
              <a:t>Genética adecuada</a:t>
            </a:r>
          </a:p>
          <a:p>
            <a:pPr>
              <a:buFont typeface="Wingdings" pitchFamily="2" charset="2"/>
              <a:buChar char="ü"/>
            </a:pPr>
            <a:r>
              <a:rPr lang="es-AR" sz="2800" b="1" dirty="0" smtClean="0"/>
              <a:t>Alimentación adecuada y horarios adecuados</a:t>
            </a:r>
          </a:p>
          <a:p>
            <a:endParaRPr lang="es-ES" sz="2800" dirty="0" smtClean="0"/>
          </a:p>
          <a:p>
            <a:endParaRPr lang="es-AR" sz="2800" dirty="0" smtClean="0"/>
          </a:p>
          <a:p>
            <a:pPr marL="179388" indent="-179388">
              <a:buFont typeface="Wingdings" pitchFamily="2" charset="2"/>
              <a:buChar char="ü"/>
            </a:pPr>
            <a:r>
              <a:rPr lang="es-ES" sz="2400" b="1" dirty="0" smtClean="0"/>
              <a:t>Balancear adecuadamente las dietas, proporcionando la energía necesaria, para compensar la disminución de ingesta que se presenta.</a:t>
            </a:r>
          </a:p>
          <a:p>
            <a:pPr>
              <a:buFont typeface="Wingdings" pitchFamily="2" charset="2"/>
              <a:buChar char="ü"/>
            </a:pPr>
            <a:r>
              <a:rPr lang="es-ES" sz="2400" b="1" dirty="0" smtClean="0"/>
              <a:t>Reducir la ingesta de fibra y aumentar la de proteína y energía</a:t>
            </a:r>
          </a:p>
          <a:p>
            <a:pPr marL="179388" indent="-179388">
              <a:buFont typeface="Wingdings" pitchFamily="2" charset="2"/>
              <a:buChar char="ü"/>
            </a:pPr>
            <a:r>
              <a:rPr lang="es-ES" sz="2400" b="1" dirty="0" smtClean="0"/>
              <a:t>Proporcionar sombra en comederos y bebederos, para aumentar el consumo de  alimento en animales con estrés calórico.</a:t>
            </a:r>
          </a:p>
          <a:p>
            <a:pPr marL="179388" indent="-179388"/>
            <a:endParaRPr lang="es-ES" dirty="0" smtClean="0"/>
          </a:p>
          <a:p>
            <a:pPr>
              <a:buFont typeface="Wingdings" pitchFamily="2" charset="2"/>
              <a:buChar char="ü"/>
            </a:pP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76455" cy="6465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3486150" y="3681413"/>
            <a:ext cx="2171700" cy="17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62"/>
            <a:ext cx="102645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1928794" y="1428735"/>
          <a:ext cx="7429552" cy="4214843"/>
        </p:xfrm>
        <a:graphic>
          <a:graphicData uri="http://schemas.openxmlformats.org/drawingml/2006/table">
            <a:tbl>
              <a:tblPr/>
              <a:tblGrid>
                <a:gridCol w="3902391"/>
                <a:gridCol w="3527161"/>
              </a:tblGrid>
              <a:tr h="602121">
                <a:tc>
                  <a:txBody>
                    <a:bodyPr/>
                    <a:lstStyle/>
                    <a:p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Condición del Lote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79686" marR="79686" marT="39843" marB="398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b="1" dirty="0">
                          <a:solidFill>
                            <a:schemeClr val="bg1"/>
                          </a:solidFill>
                        </a:rPr>
                        <a:t>Reducción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de </a:t>
                      </a:r>
                      <a:r>
                        <a:rPr lang="es-ES" sz="1600" b="1" dirty="0">
                          <a:solidFill>
                            <a:schemeClr val="bg1"/>
                          </a:solidFill>
                        </a:rPr>
                        <a:t>ganancia</a:t>
                      </a:r>
                    </a:p>
                  </a:txBody>
                  <a:tcPr marL="79686" marR="79686" marT="39843" marB="398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563659">
                <a:tc>
                  <a:txBody>
                    <a:bodyPr/>
                    <a:lstStyle/>
                    <a:p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Sin barro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79686" marR="79686" marT="39843" marB="398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1"/>
                          </a:solidFill>
                        </a:rPr>
                        <a:t>0%</a:t>
                      </a:r>
                    </a:p>
                  </a:txBody>
                  <a:tcPr marL="79686" marR="79686" marT="39843" marB="398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765406">
                <a:tc>
                  <a:txBody>
                    <a:bodyPr/>
                    <a:lstStyle/>
                    <a:p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 A la pezuña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79686" marR="79686" marT="39843" marB="398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1"/>
                          </a:solidFill>
                        </a:rPr>
                        <a:t>7%</a:t>
                      </a:r>
                    </a:p>
                  </a:txBody>
                  <a:tcPr marL="79686" marR="79686" marT="39843" marB="398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727039">
                <a:tc>
                  <a:txBody>
                    <a:bodyPr/>
                    <a:lstStyle/>
                    <a:p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A la caña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79686" marR="79686" marT="39843" marB="398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1"/>
                          </a:solidFill>
                        </a:rPr>
                        <a:t>14%</a:t>
                      </a:r>
                    </a:p>
                  </a:txBody>
                  <a:tcPr marL="79686" marR="79686" marT="39843" marB="398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750276">
                <a:tc>
                  <a:txBody>
                    <a:bodyPr/>
                    <a:lstStyle/>
                    <a:p>
                      <a:r>
                        <a:rPr lang="es-ES" sz="1600" b="1" dirty="0">
                          <a:solidFill>
                            <a:schemeClr val="bg1"/>
                          </a:solidFill>
                        </a:rPr>
                        <a:t>Por debajo del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corvejón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79686" marR="79686" marT="39843" marB="398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1"/>
                          </a:solidFill>
                        </a:rPr>
                        <a:t>21%</a:t>
                      </a:r>
                    </a:p>
                  </a:txBody>
                  <a:tcPr marL="79686" marR="79686" marT="39843" marB="398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806342">
                <a:tc>
                  <a:txBody>
                    <a:bodyPr/>
                    <a:lstStyle/>
                    <a:p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Al corvejón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79686" marR="79686" marT="39843" marB="398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solidFill>
                            <a:schemeClr val="bg1"/>
                          </a:solidFill>
                        </a:rPr>
                        <a:t>28%</a:t>
                      </a:r>
                    </a:p>
                  </a:txBody>
                  <a:tcPr marL="79686" marR="79686" marT="39843" marB="398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7000892" y="5715016"/>
            <a:ext cx="33575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Boyles, S., 2001. Ohio State University</a:t>
            </a:r>
          </a:p>
          <a:p>
            <a:r>
              <a:rPr lang="es-ES" sz="1400" b="1" dirty="0" smtClean="0">
                <a:solidFill>
                  <a:schemeClr val="tx2"/>
                </a:solidFill>
              </a:rPr>
              <a:t>FEEDLOT MUD MANAGEMENT</a:t>
            </a:r>
          </a:p>
          <a:p>
            <a:r>
              <a:rPr lang="es-ES" sz="1400" dirty="0" smtClean="0">
                <a:solidFill>
                  <a:schemeClr val="tx2"/>
                </a:solidFill>
              </a:rPr>
              <a:t>OSU </a:t>
            </a:r>
            <a:r>
              <a:rPr lang="es-ES" sz="1400" dirty="0" err="1" smtClean="0">
                <a:solidFill>
                  <a:schemeClr val="tx2"/>
                </a:solidFill>
              </a:rPr>
              <a:t>Extension</a:t>
            </a:r>
            <a:r>
              <a:rPr lang="es-ES" sz="1400" dirty="0" smtClean="0">
                <a:solidFill>
                  <a:schemeClr val="tx2"/>
                </a:solidFill>
              </a:rPr>
              <a:t> </a:t>
            </a:r>
            <a:r>
              <a:rPr lang="es-ES" sz="1400" dirty="0" err="1" smtClean="0">
                <a:solidFill>
                  <a:schemeClr val="tx2"/>
                </a:solidFill>
              </a:rPr>
              <a:t>Beef</a:t>
            </a:r>
            <a:r>
              <a:rPr lang="es-ES" sz="1400" dirty="0" smtClean="0">
                <a:solidFill>
                  <a:schemeClr val="tx2"/>
                </a:solidFill>
              </a:rPr>
              <a:t> </a:t>
            </a:r>
            <a:r>
              <a:rPr lang="es-ES" sz="1400" dirty="0" err="1" smtClean="0">
                <a:solidFill>
                  <a:schemeClr val="tx2"/>
                </a:solidFill>
              </a:rPr>
              <a:t>Specialist</a:t>
            </a:r>
            <a:endParaRPr lang="es-ES" sz="1400" dirty="0" smtClean="0">
              <a:solidFill>
                <a:schemeClr val="tx2"/>
              </a:solidFill>
            </a:endParaRPr>
          </a:p>
          <a:p>
            <a:r>
              <a:rPr lang="es-ES" sz="1400" b="1" dirty="0" smtClean="0">
                <a:solidFill>
                  <a:schemeClr val="tx2"/>
                </a:solidFill>
              </a:rPr>
              <a:t>http://beef.osu.edu/beef/beefjun13.html</a:t>
            </a:r>
            <a:endParaRPr lang="es-ES" sz="1400" dirty="0">
              <a:solidFill>
                <a:schemeClr val="tx2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928794" y="571480"/>
            <a:ext cx="6786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b="1" dirty="0" smtClean="0"/>
              <a:t>Estrés por barro</a:t>
            </a:r>
            <a:endParaRPr lang="es-AR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978217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Rectángulo"/>
          <p:cNvSpPr/>
          <p:nvPr/>
        </p:nvSpPr>
        <p:spPr>
          <a:xfrm>
            <a:off x="0" y="285728"/>
            <a:ext cx="85725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 smtClean="0">
                <a:solidFill>
                  <a:schemeClr val="bg1"/>
                </a:solidFill>
              </a:rPr>
              <a:t>Niveles de incidencia del barro en un engorde a corral. </a:t>
            </a:r>
            <a:endParaRPr lang="es-ES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48444837"/>
              </p:ext>
            </p:extLst>
          </p:nvPr>
        </p:nvGraphicFramePr>
        <p:xfrm>
          <a:off x="2786050" y="1000108"/>
          <a:ext cx="7215238" cy="4572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747"/>
                <a:gridCol w="5120491"/>
              </a:tblGrid>
              <a:tr h="706324"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solidFill>
                            <a:schemeClr val="bg1"/>
                          </a:solidFill>
                        </a:rPr>
                        <a:t>Niveles</a:t>
                      </a:r>
                    </a:p>
                    <a:p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s-ES" sz="1800" dirty="0"/>
                    </a:p>
                  </a:txBody>
                  <a:tcPr marT="45733" marB="45733"/>
                </a:tc>
              </a:tr>
              <a:tr h="7063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 smtClean="0"/>
                        <a:t>Nivel</a:t>
                      </a:r>
                      <a:r>
                        <a:rPr lang="es-ES" sz="2000" b="1" baseline="0" dirty="0" smtClean="0"/>
                        <a:t> 1</a:t>
                      </a:r>
                      <a:endParaRPr lang="es-ES" sz="2000" b="1" dirty="0" smtClean="0"/>
                    </a:p>
                    <a:p>
                      <a:endParaRPr lang="es-ES" sz="2000" b="1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/>
                        <a:t>Piso seco</a:t>
                      </a:r>
                    </a:p>
                    <a:p>
                      <a:endParaRPr lang="es-ES" sz="2000" dirty="0"/>
                    </a:p>
                  </a:txBody>
                  <a:tcPr marT="45733" marB="45733"/>
                </a:tc>
              </a:tr>
              <a:tr h="14073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 smtClean="0"/>
                        <a:t>Nivel 2</a:t>
                      </a:r>
                    </a:p>
                    <a:p>
                      <a:endParaRPr lang="es-ES" sz="2000" b="1" dirty="0" smtClean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/>
                        <a:t>El animal entierra la pezuña</a:t>
                      </a:r>
                    </a:p>
                    <a:p>
                      <a:r>
                        <a:rPr lang="es-ES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s-ES" sz="20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incrementa 50% el tiempo de engorde en ese período y el 18% su conversión</a:t>
                      </a:r>
                      <a:r>
                        <a:rPr lang="es-ES" sz="2000" b="0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s-ES" sz="2000" dirty="0">
                        <a:solidFill>
                          <a:schemeClr val="bg1"/>
                        </a:solidFill>
                      </a:endParaRPr>
                    </a:p>
                  </a:txBody>
                  <a:tcPr marT="45733" marB="45733"/>
                </a:tc>
              </a:tr>
              <a:tr h="17520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 smtClean="0"/>
                        <a:t>Nivel 3</a:t>
                      </a:r>
                    </a:p>
                    <a:p>
                      <a:endParaRPr lang="es-ES" sz="2000" b="1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/>
                        <a:t>El barro cubre parte de las patas y dificulta su desplazamiento </a:t>
                      </a:r>
                      <a:r>
                        <a:rPr lang="es-ES" sz="2000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s-ES" sz="2000" b="1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incrementan el período de engorde en un 100% y la conversión en un 39%)</a:t>
                      </a:r>
                      <a:endParaRPr lang="es-ES" sz="2000" b="1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s-ES" sz="2000" dirty="0"/>
                    </a:p>
                  </a:txBody>
                  <a:tcPr marT="45733" marB="45733"/>
                </a:tc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2143108" y="6215082"/>
            <a:ext cx="7000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</a:rPr>
              <a:t>Universidad de Nebraska (EE.UU.), citado por Barra, F., 2005.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.slidesharecdn.com/feedlotunaalternativa-091130151155-phpapp02/95/feedlot-una-alternativa-41-1024.jpg?cb=1259616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38"/>
            <a:ext cx="9239251" cy="6929438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786058"/>
            <a:ext cx="8570703" cy="2428892"/>
          </a:xfrm>
          <a:prstGeom prst="rect">
            <a:avLst/>
          </a:prstGeom>
          <a:solidFill>
            <a:schemeClr val="tx2">
              <a:lumMod val="90000"/>
            </a:schemeClr>
          </a:solidFill>
          <a:ln w="76200">
            <a:solidFill>
              <a:srgbClr val="7030A0"/>
            </a:solidFill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865750" y="5579948"/>
            <a:ext cx="1895391" cy="36933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Hutcheson</a:t>
            </a:r>
            <a:r>
              <a:rPr lang="es-ES" b="1" dirty="0" smtClean="0"/>
              <a:t>, 2001 </a:t>
            </a:r>
            <a:endParaRPr lang="es-ES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500034" y="5857892"/>
            <a:ext cx="628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smtClean="0">
                <a:solidFill>
                  <a:schemeClr val="bg1"/>
                </a:solidFill>
              </a:rPr>
              <a:t>EFECTO DEL BARRO EN UN FEEDLOT </a:t>
            </a:r>
            <a:endParaRPr lang="es-A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109663"/>
            <a:ext cx="899160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14348" y="2000240"/>
            <a:ext cx="78581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 smtClean="0"/>
              <a:t>Como mitigar el estrés </a:t>
            </a:r>
            <a:r>
              <a:rPr lang="es-AR" sz="4400" b="1" dirty="0" smtClean="0"/>
              <a:t>por Barro</a:t>
            </a:r>
            <a:endParaRPr lang="es-AR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Usuario\Pictures\Iommi\Visita CREA Linconl 2011\09-06-2011\DSC006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9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357158" y="214290"/>
            <a:ext cx="8374857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dirty="0" smtClean="0">
                <a:solidFill>
                  <a:schemeClr val="bg1"/>
                </a:solidFill>
              </a:rPr>
              <a:t>Los bovinos  deberían disponer de los siguientes tiempos:</a:t>
            </a:r>
          </a:p>
          <a:p>
            <a:endParaRPr lang="es-AR" sz="2800" b="1" dirty="0">
              <a:solidFill>
                <a:schemeClr val="bg1"/>
              </a:solidFill>
            </a:endParaRPr>
          </a:p>
          <a:p>
            <a:endParaRPr lang="es-AR" sz="2800" b="1" dirty="0" smtClean="0">
              <a:solidFill>
                <a:schemeClr val="bg1"/>
              </a:solidFill>
            </a:endParaRPr>
          </a:p>
          <a:p>
            <a:endParaRPr lang="es-AR" sz="2800" b="1" dirty="0">
              <a:solidFill>
                <a:schemeClr val="bg1"/>
              </a:solidFill>
            </a:endParaRPr>
          </a:p>
          <a:p>
            <a:endParaRPr lang="es-AR" sz="2800" b="1" dirty="0" smtClean="0">
              <a:solidFill>
                <a:schemeClr val="bg1"/>
              </a:solidFill>
            </a:endParaRPr>
          </a:p>
          <a:p>
            <a:endParaRPr lang="es-AR" sz="2800" b="1" dirty="0" smtClean="0"/>
          </a:p>
          <a:p>
            <a:pPr>
              <a:buFont typeface="Arial" pitchFamily="34" charset="0"/>
              <a:buChar char="•"/>
            </a:pPr>
            <a:r>
              <a:rPr lang="es-AR" sz="3200" b="1" dirty="0" smtClean="0">
                <a:solidFill>
                  <a:srgbClr val="00CC00"/>
                </a:solidFill>
              </a:rPr>
              <a:t>Comer: </a:t>
            </a:r>
            <a:r>
              <a:rPr lang="es-AR" sz="3200" b="1" dirty="0" smtClean="0">
                <a:solidFill>
                  <a:srgbClr val="00CC00"/>
                </a:solidFill>
              </a:rPr>
              <a:t>4 – 5 horas/día        </a:t>
            </a:r>
          </a:p>
          <a:p>
            <a:pPr>
              <a:buFont typeface="Arial" pitchFamily="34" charset="0"/>
              <a:buChar char="•"/>
            </a:pPr>
            <a:r>
              <a:rPr lang="es-AR" sz="3200" b="1" dirty="0" smtClean="0">
                <a:solidFill>
                  <a:srgbClr val="00CC00"/>
                </a:solidFill>
              </a:rPr>
              <a:t>Beber</a:t>
            </a:r>
            <a:r>
              <a:rPr lang="es-AR" sz="3200" b="1" dirty="0" smtClean="0">
                <a:solidFill>
                  <a:srgbClr val="00CC00"/>
                </a:solidFill>
              </a:rPr>
              <a:t>: </a:t>
            </a:r>
            <a:r>
              <a:rPr lang="es-AR" sz="3200" b="1" dirty="0" smtClean="0">
                <a:solidFill>
                  <a:srgbClr val="00CC00"/>
                </a:solidFill>
              </a:rPr>
              <a:t>0,5 horas/día		</a:t>
            </a:r>
          </a:p>
          <a:p>
            <a:pPr>
              <a:buFont typeface="Arial" pitchFamily="34" charset="0"/>
              <a:buChar char="•"/>
            </a:pPr>
            <a:r>
              <a:rPr lang="es-AR" sz="3200" b="1" dirty="0" smtClean="0">
                <a:solidFill>
                  <a:srgbClr val="00CC00"/>
                </a:solidFill>
              </a:rPr>
              <a:t>Descanso (estar echada , rumiando o </a:t>
            </a:r>
            <a:r>
              <a:rPr lang="es-AR" sz="3200" b="1" dirty="0" smtClean="0">
                <a:solidFill>
                  <a:srgbClr val="00CC00"/>
                </a:solidFill>
              </a:rPr>
              <a:t> </a:t>
            </a:r>
            <a:r>
              <a:rPr lang="es-AR" sz="3200" b="1" dirty="0" smtClean="0">
                <a:solidFill>
                  <a:srgbClr val="00CC00"/>
                </a:solidFill>
              </a:rPr>
              <a:t>       	</a:t>
            </a:r>
            <a:r>
              <a:rPr lang="es-AR" sz="3200" b="1" dirty="0" smtClean="0">
                <a:solidFill>
                  <a:srgbClr val="00CC00"/>
                </a:solidFill>
              </a:rPr>
              <a:t>durmiendo): 13-14 </a:t>
            </a:r>
            <a:r>
              <a:rPr lang="es-AR" sz="3200" b="1" dirty="0" smtClean="0">
                <a:solidFill>
                  <a:srgbClr val="00CC00"/>
                </a:solidFill>
              </a:rPr>
              <a:t>horas/día o </a:t>
            </a:r>
            <a:r>
              <a:rPr lang="es-AR" sz="3200" b="1" dirty="0" smtClean="0">
                <a:solidFill>
                  <a:srgbClr val="00CC00"/>
                </a:solidFill>
              </a:rPr>
              <a:t>más      </a:t>
            </a:r>
            <a:endParaRPr lang="es-AR" sz="3200" b="1" dirty="0" smtClean="0">
              <a:solidFill>
                <a:srgbClr val="00CC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AR" sz="3200" b="1" dirty="0" smtClean="0">
                <a:solidFill>
                  <a:srgbClr val="00CC00"/>
                </a:solidFill>
              </a:rPr>
              <a:t>Interacción </a:t>
            </a:r>
            <a:r>
              <a:rPr lang="es-AR" sz="3200" b="1" dirty="0" smtClean="0">
                <a:solidFill>
                  <a:srgbClr val="00CC00"/>
                </a:solidFill>
              </a:rPr>
              <a:t>Social: 2 a 3 </a:t>
            </a:r>
            <a:r>
              <a:rPr lang="es-AR" sz="3200" b="1" dirty="0" smtClean="0">
                <a:solidFill>
                  <a:srgbClr val="00CC00"/>
                </a:solidFill>
              </a:rPr>
              <a:t>hs </a:t>
            </a:r>
            <a:endParaRPr lang="es-AR" sz="3200" b="1" dirty="0">
              <a:solidFill>
                <a:srgbClr val="00CC00"/>
              </a:solidFill>
            </a:endParaRPr>
          </a:p>
          <a:p>
            <a:endParaRPr lang="es-AR" sz="2800" b="1" dirty="0" smtClean="0">
              <a:solidFill>
                <a:srgbClr val="006600"/>
              </a:solidFill>
            </a:endParaRPr>
          </a:p>
          <a:p>
            <a:endParaRPr lang="es-AR" sz="2800" b="1" dirty="0" smtClean="0">
              <a:solidFill>
                <a:srgbClr val="006600"/>
              </a:solidFill>
            </a:endParaRPr>
          </a:p>
          <a:p>
            <a:endParaRPr lang="es-AR" sz="2800" b="1" dirty="0" smtClean="0">
              <a:solidFill>
                <a:srgbClr val="006600"/>
              </a:solidFill>
            </a:endParaRPr>
          </a:p>
          <a:p>
            <a:endParaRPr lang="es-AR" sz="2800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estrucplan.com.ar/Boletines/0798/feedlot_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571480"/>
            <a:ext cx="6587344" cy="5780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7870726" cy="295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00438"/>
            <a:ext cx="7858180" cy="292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81836" t="-149166" r="127333" b="149166"/>
          <a:stretch/>
        </p:blipFill>
        <p:spPr bwMode="auto">
          <a:xfrm>
            <a:off x="107504" y="-3699792"/>
            <a:ext cx="5344579" cy="3559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820" t="54382" r="-64426" b="-54382"/>
          <a:stretch/>
        </p:blipFill>
        <p:spPr bwMode="auto">
          <a:xfrm>
            <a:off x="3685731" y="2845530"/>
            <a:ext cx="5467754" cy="398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219"/>
            <a:ext cx="4377201" cy="329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409" y="3308531"/>
            <a:ext cx="5496096" cy="359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8781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9372600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857488" y="5572140"/>
            <a:ext cx="2375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Superficie; 1,5 a 4 m</a:t>
            </a:r>
            <a:r>
              <a:rPr lang="es-AR" baseline="30000" dirty="0" smtClean="0"/>
              <a:t>2</a:t>
            </a:r>
            <a:r>
              <a:rPr lang="es-AR" dirty="0" smtClean="0"/>
              <a:t>/A</a:t>
            </a:r>
          </a:p>
          <a:p>
            <a:r>
              <a:rPr lang="es-AR" dirty="0" smtClean="0"/>
              <a:t>Altura: 4 m</a:t>
            </a:r>
          </a:p>
          <a:p>
            <a:r>
              <a:rPr lang="es-AR" dirty="0" smtClean="0"/>
              <a:t>Sombra: 80%</a:t>
            </a:r>
            <a:endParaRPr lang="es-AR" dirty="0"/>
          </a:p>
        </p:txBody>
      </p:sp>
      <p:sp>
        <p:nvSpPr>
          <p:cNvPr id="4" name="3 CuadroTexto"/>
          <p:cNvSpPr txBox="1"/>
          <p:nvPr/>
        </p:nvSpPr>
        <p:spPr>
          <a:xfrm>
            <a:off x="3143240" y="428604"/>
            <a:ext cx="205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 smtClean="0"/>
              <a:t>SOMBRA</a:t>
            </a:r>
            <a:endParaRPr lang="es-AR" sz="3600" b="1" dirty="0"/>
          </a:p>
        </p:txBody>
      </p:sp>
    </p:spTree>
    <p:extLst>
      <p:ext uri="{BB962C8B-B14F-4D97-AF65-F5344CB8AC3E}">
        <p14:creationId xmlns="" xmlns:p14="http://schemas.microsoft.com/office/powerpoint/2010/main" val="345226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strando P1110390.JPG"/>
          <p:cNvPicPr>
            <a:picLocks noChangeAspect="1" noChangeArrowheads="1"/>
          </p:cNvPicPr>
          <p:nvPr/>
        </p:nvPicPr>
        <p:blipFill>
          <a:blip r:embed="rId2" cstate="print"/>
          <a:srcRect t="8140" r="12811" b="5780"/>
          <a:stretch>
            <a:fillRect/>
          </a:stretch>
        </p:blipFill>
        <p:spPr bwMode="auto">
          <a:xfrm>
            <a:off x="4175447" y="0"/>
            <a:ext cx="4968553" cy="3680686"/>
          </a:xfrm>
          <a:prstGeom prst="rect">
            <a:avLst/>
          </a:prstGeom>
          <a:noFill/>
        </p:spPr>
      </p:pic>
      <p:pic>
        <p:nvPicPr>
          <p:cNvPr id="3" name="Picture 2" descr="Mostrando P11103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5024"/>
            <a:ext cx="4618652" cy="3212976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0" y="1500174"/>
            <a:ext cx="42148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dirty="0" smtClean="0">
                <a:solidFill>
                  <a:srgbClr val="800000"/>
                </a:solidFill>
              </a:rPr>
              <a:t>A la vaca le viene bien</a:t>
            </a:r>
          </a:p>
          <a:p>
            <a:r>
              <a:rPr lang="es-AR" sz="3200" b="1" dirty="0" smtClean="0">
                <a:solidFill>
                  <a:srgbClr val="800000"/>
                </a:solidFill>
              </a:rPr>
              <a:t> la media-sombra</a:t>
            </a:r>
            <a:endParaRPr lang="es-ES" sz="3200" b="1" dirty="0">
              <a:solidFill>
                <a:srgbClr val="80000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087440" y="4429132"/>
            <a:ext cx="405656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dirty="0" smtClean="0">
                <a:solidFill>
                  <a:srgbClr val="800000"/>
                </a:solidFill>
              </a:rPr>
              <a:t>Pero lo que realmente </a:t>
            </a:r>
          </a:p>
          <a:p>
            <a:r>
              <a:rPr lang="es-AR" sz="3200" b="1" dirty="0" smtClean="0">
                <a:solidFill>
                  <a:srgbClr val="800000"/>
                </a:solidFill>
              </a:rPr>
              <a:t>quiere es </a:t>
            </a:r>
            <a:r>
              <a:rPr lang="es-AR" sz="3200" b="1" dirty="0" smtClean="0"/>
              <a:t>SOMBRA !!!</a:t>
            </a:r>
            <a:endParaRPr lang="es-A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864" y="1071547"/>
            <a:ext cx="4769436" cy="359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454"/>
            <a:ext cx="8453065" cy="664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9174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714348" y="2714620"/>
            <a:ext cx="7845452" cy="2943778"/>
            <a:chOff x="1547664" y="1412776"/>
            <a:chExt cx="7416824" cy="1872208"/>
          </a:xfrm>
        </p:grpSpPr>
        <p:grpSp>
          <p:nvGrpSpPr>
            <p:cNvPr id="5" name="70 Grupo"/>
            <p:cNvGrpSpPr/>
            <p:nvPr/>
          </p:nvGrpSpPr>
          <p:grpSpPr>
            <a:xfrm>
              <a:off x="1547664" y="1412776"/>
              <a:ext cx="7416824" cy="1728192"/>
              <a:chOff x="1547664" y="1412776"/>
              <a:chExt cx="7416824" cy="1728192"/>
            </a:xfrm>
          </p:grpSpPr>
          <p:sp>
            <p:nvSpPr>
              <p:cNvPr id="7" name="6 Rectángulo"/>
              <p:cNvSpPr/>
              <p:nvPr/>
            </p:nvSpPr>
            <p:spPr bwMode="auto">
              <a:xfrm>
                <a:off x="2051720" y="1412776"/>
                <a:ext cx="1008112" cy="158417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8" name="7 Rectángulo"/>
              <p:cNvSpPr/>
              <p:nvPr/>
            </p:nvSpPr>
            <p:spPr bwMode="auto">
              <a:xfrm>
                <a:off x="4716016" y="1412776"/>
                <a:ext cx="1008112" cy="158417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9" name="8 Rectángulo"/>
              <p:cNvSpPr/>
              <p:nvPr/>
            </p:nvSpPr>
            <p:spPr bwMode="auto">
              <a:xfrm>
                <a:off x="7380312" y="1412776"/>
                <a:ext cx="1008112" cy="1584176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0" name="9 Rectángulo"/>
              <p:cNvSpPr/>
              <p:nvPr/>
            </p:nvSpPr>
            <p:spPr bwMode="auto">
              <a:xfrm>
                <a:off x="1547664" y="1556792"/>
                <a:ext cx="1008112" cy="1584176"/>
              </a:xfrm>
              <a:prstGeom prst="rect">
                <a:avLst/>
              </a:prstGeom>
              <a:noFill/>
              <a:ln w="4762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1" name="10 Rectángulo"/>
              <p:cNvSpPr/>
              <p:nvPr/>
            </p:nvSpPr>
            <p:spPr bwMode="auto">
              <a:xfrm>
                <a:off x="7956376" y="1556792"/>
                <a:ext cx="1008112" cy="1584176"/>
              </a:xfrm>
              <a:prstGeom prst="rect">
                <a:avLst/>
              </a:prstGeom>
              <a:noFill/>
              <a:ln w="4762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6" name="5 Rectángulo"/>
            <p:cNvSpPr/>
            <p:nvPr/>
          </p:nvSpPr>
          <p:spPr bwMode="auto">
            <a:xfrm>
              <a:off x="4716016" y="1700808"/>
              <a:ext cx="1008112" cy="1584176"/>
            </a:xfrm>
            <a:prstGeom prst="rect">
              <a:avLst/>
            </a:prstGeom>
            <a:noFill/>
            <a:ln w="476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2" name="51 Rectángulo"/>
          <p:cNvSpPr/>
          <p:nvPr/>
        </p:nvSpPr>
        <p:spPr>
          <a:xfrm>
            <a:off x="1071538" y="571480"/>
            <a:ext cx="61542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sz="4400" b="1" dirty="0">
                <a:solidFill>
                  <a:srgbClr val="800000"/>
                </a:solidFill>
                <a:effectLst>
                  <a:innerShdw blurRad="63500" dist="50800" dir="18900000">
                    <a:prstClr val="black"/>
                  </a:innerShdw>
                </a:effectLst>
                <a:latin typeface="Calibri" pitchFamily="34" charset="0"/>
                <a:cs typeface="Calibri" pitchFamily="34" charset="0"/>
              </a:rPr>
              <a:t>Manejo  de  </a:t>
            </a:r>
            <a:r>
              <a:rPr lang="es-MX" sz="4400" b="1" dirty="0" err="1" smtClean="0">
                <a:solidFill>
                  <a:srgbClr val="800000"/>
                </a:solidFill>
                <a:effectLst>
                  <a:innerShdw blurRad="63500" dist="50800" dir="18900000">
                    <a:prstClr val="black"/>
                  </a:innerShdw>
                </a:effectLst>
                <a:latin typeface="Calibri" pitchFamily="34" charset="0"/>
                <a:cs typeface="Calibri" pitchFamily="34" charset="0"/>
              </a:rPr>
              <a:t>sombraderos</a:t>
            </a:r>
            <a:endParaRPr lang="es-ES" sz="4400" b="1" dirty="0">
              <a:solidFill>
                <a:srgbClr val="800000"/>
              </a:solidFill>
              <a:effectLst>
                <a:innerShdw blurRad="63500" dist="50800" dir="18900000">
                  <a:prstClr val="black"/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" name="52 Rectángulo"/>
          <p:cNvSpPr/>
          <p:nvPr/>
        </p:nvSpPr>
        <p:spPr>
          <a:xfrm>
            <a:off x="642910" y="1415465"/>
            <a:ext cx="2185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chemeClr val="accent6"/>
                </a:solidFill>
                <a:effectLst>
                  <a:innerShdw blurRad="63500" dist="50800" dir="18900000">
                    <a:prstClr val="black"/>
                  </a:innerShdw>
                </a:effectLst>
                <a:latin typeface="Calibri" pitchFamily="34" charset="0"/>
                <a:cs typeface="Calibri" pitchFamily="34" charset="0"/>
              </a:rPr>
              <a:t>Orientación</a:t>
            </a:r>
            <a:endParaRPr lang="es-AR" sz="3200" dirty="0"/>
          </a:p>
        </p:txBody>
      </p:sp>
      <p:sp>
        <p:nvSpPr>
          <p:cNvPr id="54" name="53 Rectángulo"/>
          <p:cNvSpPr/>
          <p:nvPr/>
        </p:nvSpPr>
        <p:spPr>
          <a:xfrm>
            <a:off x="1142976" y="2071678"/>
            <a:ext cx="1417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b="1" dirty="0" smtClean="0"/>
              <a:t>Mañana</a:t>
            </a:r>
            <a:endParaRPr lang="es-ES" sz="2400" b="1" dirty="0"/>
          </a:p>
        </p:txBody>
      </p:sp>
      <p:sp>
        <p:nvSpPr>
          <p:cNvPr id="55" name="54 Rectángulo"/>
          <p:cNvSpPr/>
          <p:nvPr/>
        </p:nvSpPr>
        <p:spPr>
          <a:xfrm>
            <a:off x="3857620" y="2071678"/>
            <a:ext cx="1571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b="1" dirty="0" smtClean="0"/>
              <a:t>Mediodía</a:t>
            </a:r>
            <a:endParaRPr lang="es-ES" sz="2400" b="1" dirty="0"/>
          </a:p>
        </p:txBody>
      </p:sp>
      <p:sp>
        <p:nvSpPr>
          <p:cNvPr id="56" name="55 Rectángulo"/>
          <p:cNvSpPr/>
          <p:nvPr/>
        </p:nvSpPr>
        <p:spPr>
          <a:xfrm>
            <a:off x="7000892" y="2000240"/>
            <a:ext cx="8917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400" b="1" dirty="0" smtClean="0"/>
              <a:t>Tarde</a:t>
            </a:r>
            <a:endParaRPr lang="es-E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42910" y="571480"/>
            <a:ext cx="5786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 smtClean="0">
                <a:solidFill>
                  <a:schemeClr val="accent6"/>
                </a:solidFill>
                <a:effectLst>
                  <a:innerShdw blurRad="63500" dist="50800" dir="18900000">
                    <a:prstClr val="black"/>
                  </a:innerShdw>
                </a:effectLst>
                <a:latin typeface="Calibri" pitchFamily="34" charset="0"/>
                <a:cs typeface="Calibri" pitchFamily="34" charset="0"/>
              </a:rPr>
              <a:t>Ubicación y desplazamiento</a:t>
            </a:r>
            <a:endParaRPr lang="es-AR" sz="3200" dirty="0"/>
          </a:p>
        </p:txBody>
      </p:sp>
      <p:grpSp>
        <p:nvGrpSpPr>
          <p:cNvPr id="3" name="2 Grupo"/>
          <p:cNvGrpSpPr/>
          <p:nvPr/>
        </p:nvGrpSpPr>
        <p:grpSpPr>
          <a:xfrm>
            <a:off x="1000100" y="2214554"/>
            <a:ext cx="1507038" cy="3949040"/>
            <a:chOff x="1547664" y="3861048"/>
            <a:chExt cx="864096" cy="2520280"/>
          </a:xfrm>
        </p:grpSpPr>
        <p:sp>
          <p:nvSpPr>
            <p:cNvPr id="4" name="3 Rectángulo"/>
            <p:cNvSpPr/>
            <p:nvPr/>
          </p:nvSpPr>
          <p:spPr bwMode="auto">
            <a:xfrm>
              <a:off x="1547664" y="3861048"/>
              <a:ext cx="432048" cy="57606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" name="4 Rectángulo"/>
            <p:cNvSpPr/>
            <p:nvPr/>
          </p:nvSpPr>
          <p:spPr bwMode="auto">
            <a:xfrm>
              <a:off x="1547664" y="4509120"/>
              <a:ext cx="432048" cy="57606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" name="5 Rectángulo"/>
            <p:cNvSpPr/>
            <p:nvPr/>
          </p:nvSpPr>
          <p:spPr bwMode="auto">
            <a:xfrm>
              <a:off x="1547664" y="5157192"/>
              <a:ext cx="432048" cy="57606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" name="6 Rectángulo"/>
            <p:cNvSpPr/>
            <p:nvPr/>
          </p:nvSpPr>
          <p:spPr bwMode="auto">
            <a:xfrm>
              <a:off x="1547664" y="5805264"/>
              <a:ext cx="432048" cy="57606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8" name="7 Conector recto de flecha"/>
            <p:cNvCxnSpPr/>
            <p:nvPr/>
          </p:nvCxnSpPr>
          <p:spPr bwMode="auto">
            <a:xfrm>
              <a:off x="2123728" y="4149080"/>
              <a:ext cx="288032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9" name="8 Conector recto de flecha"/>
            <p:cNvCxnSpPr/>
            <p:nvPr/>
          </p:nvCxnSpPr>
          <p:spPr bwMode="auto">
            <a:xfrm>
              <a:off x="2051720" y="4797152"/>
              <a:ext cx="288032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10" name="9 Conector recto de flecha"/>
            <p:cNvCxnSpPr/>
            <p:nvPr/>
          </p:nvCxnSpPr>
          <p:spPr bwMode="auto">
            <a:xfrm>
              <a:off x="2051720" y="5445224"/>
              <a:ext cx="288032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11" name="10 Conector recto de flecha"/>
            <p:cNvCxnSpPr/>
            <p:nvPr/>
          </p:nvCxnSpPr>
          <p:spPr bwMode="auto">
            <a:xfrm>
              <a:off x="2123728" y="6093296"/>
              <a:ext cx="288032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</p:grpSp>
      <p:grpSp>
        <p:nvGrpSpPr>
          <p:cNvPr id="12" name="11 Grupo"/>
          <p:cNvGrpSpPr/>
          <p:nvPr/>
        </p:nvGrpSpPr>
        <p:grpSpPr>
          <a:xfrm>
            <a:off x="3500430" y="1357298"/>
            <a:ext cx="2797482" cy="3236940"/>
            <a:chOff x="6876256" y="4149080"/>
            <a:chExt cx="1944216" cy="1800200"/>
          </a:xfrm>
        </p:grpSpPr>
        <p:sp>
          <p:nvSpPr>
            <p:cNvPr id="13" name="12 Rectángulo"/>
            <p:cNvSpPr/>
            <p:nvPr/>
          </p:nvSpPr>
          <p:spPr bwMode="auto">
            <a:xfrm>
              <a:off x="6876256" y="4149080"/>
              <a:ext cx="432048" cy="57606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13 Rectángulo"/>
            <p:cNvSpPr/>
            <p:nvPr/>
          </p:nvSpPr>
          <p:spPr bwMode="auto">
            <a:xfrm>
              <a:off x="7956376" y="4149080"/>
              <a:ext cx="432048" cy="57606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14 Rectángulo"/>
            <p:cNvSpPr/>
            <p:nvPr/>
          </p:nvSpPr>
          <p:spPr bwMode="auto">
            <a:xfrm>
              <a:off x="6948264" y="5373216"/>
              <a:ext cx="432048" cy="57606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15 Rectángulo"/>
            <p:cNvSpPr/>
            <p:nvPr/>
          </p:nvSpPr>
          <p:spPr bwMode="auto">
            <a:xfrm>
              <a:off x="8028384" y="5373216"/>
              <a:ext cx="432048" cy="57606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7" name="16 Conector recto de flecha"/>
            <p:cNvCxnSpPr/>
            <p:nvPr/>
          </p:nvCxnSpPr>
          <p:spPr bwMode="auto">
            <a:xfrm>
              <a:off x="7380312" y="4365104"/>
              <a:ext cx="288032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18" name="17 Conector recto de flecha"/>
            <p:cNvCxnSpPr/>
            <p:nvPr/>
          </p:nvCxnSpPr>
          <p:spPr bwMode="auto">
            <a:xfrm>
              <a:off x="8460432" y="4365104"/>
              <a:ext cx="288032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19" name="18 Conector recto de flecha"/>
            <p:cNvCxnSpPr/>
            <p:nvPr/>
          </p:nvCxnSpPr>
          <p:spPr bwMode="auto">
            <a:xfrm>
              <a:off x="7452320" y="5589240"/>
              <a:ext cx="288032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20" name="19 Conector recto de flecha"/>
            <p:cNvCxnSpPr/>
            <p:nvPr/>
          </p:nvCxnSpPr>
          <p:spPr bwMode="auto">
            <a:xfrm>
              <a:off x="8532440" y="5589240"/>
              <a:ext cx="288032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21" name="20 Conector recto de flecha"/>
            <p:cNvCxnSpPr/>
            <p:nvPr/>
          </p:nvCxnSpPr>
          <p:spPr bwMode="auto">
            <a:xfrm flipH="1">
              <a:off x="7380312" y="4509120"/>
              <a:ext cx="288032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22" name="21 Conector recto de flecha"/>
            <p:cNvCxnSpPr/>
            <p:nvPr/>
          </p:nvCxnSpPr>
          <p:spPr bwMode="auto">
            <a:xfrm flipH="1">
              <a:off x="8532440" y="5733256"/>
              <a:ext cx="288032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23" name="22 Conector recto de flecha"/>
            <p:cNvCxnSpPr/>
            <p:nvPr/>
          </p:nvCxnSpPr>
          <p:spPr bwMode="auto">
            <a:xfrm flipH="1">
              <a:off x="8460432" y="4509120"/>
              <a:ext cx="288032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24" name="23 Conector recto de flecha"/>
            <p:cNvCxnSpPr/>
            <p:nvPr/>
          </p:nvCxnSpPr>
          <p:spPr bwMode="auto">
            <a:xfrm flipH="1">
              <a:off x="7452320" y="5733256"/>
              <a:ext cx="288032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</p:grpSp>
      <p:grpSp>
        <p:nvGrpSpPr>
          <p:cNvPr id="25" name="24 Grupo"/>
          <p:cNvGrpSpPr/>
          <p:nvPr/>
        </p:nvGrpSpPr>
        <p:grpSpPr>
          <a:xfrm>
            <a:off x="6610072" y="2786058"/>
            <a:ext cx="2319646" cy="3811294"/>
            <a:chOff x="3923928" y="3501008"/>
            <a:chExt cx="1944216" cy="2880320"/>
          </a:xfrm>
        </p:grpSpPr>
        <p:sp>
          <p:nvSpPr>
            <p:cNvPr id="26" name="25 Rectángulo"/>
            <p:cNvSpPr/>
            <p:nvPr/>
          </p:nvSpPr>
          <p:spPr bwMode="auto">
            <a:xfrm>
              <a:off x="3923928" y="3861048"/>
              <a:ext cx="432048" cy="57606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7" name="26 Rectángulo"/>
            <p:cNvSpPr/>
            <p:nvPr/>
          </p:nvSpPr>
          <p:spPr bwMode="auto">
            <a:xfrm>
              <a:off x="4427984" y="4509120"/>
              <a:ext cx="432048" cy="57606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8" name="27 Rectángulo"/>
            <p:cNvSpPr/>
            <p:nvPr/>
          </p:nvSpPr>
          <p:spPr bwMode="auto">
            <a:xfrm>
              <a:off x="4932040" y="5157192"/>
              <a:ext cx="432048" cy="57606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9" name="28 Rectángulo"/>
            <p:cNvSpPr/>
            <p:nvPr/>
          </p:nvSpPr>
          <p:spPr bwMode="auto">
            <a:xfrm>
              <a:off x="5436096" y="5805264"/>
              <a:ext cx="432048" cy="57606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0" name="29 Conector recto de flecha"/>
            <p:cNvCxnSpPr/>
            <p:nvPr/>
          </p:nvCxnSpPr>
          <p:spPr bwMode="auto">
            <a:xfrm flipV="1">
              <a:off x="4139952" y="3501008"/>
              <a:ext cx="0" cy="28803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31" name="30 Conector recto de flecha"/>
            <p:cNvCxnSpPr/>
            <p:nvPr/>
          </p:nvCxnSpPr>
          <p:spPr bwMode="auto">
            <a:xfrm flipV="1">
              <a:off x="4644008" y="4149080"/>
              <a:ext cx="0" cy="28803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32" name="31 Conector recto de flecha"/>
            <p:cNvCxnSpPr/>
            <p:nvPr/>
          </p:nvCxnSpPr>
          <p:spPr bwMode="auto">
            <a:xfrm flipV="1">
              <a:off x="5148064" y="4797152"/>
              <a:ext cx="0" cy="28803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  <p:cxnSp>
          <p:nvCxnSpPr>
            <p:cNvPr id="33" name="32 Conector recto de flecha"/>
            <p:cNvCxnSpPr/>
            <p:nvPr/>
          </p:nvCxnSpPr>
          <p:spPr bwMode="auto">
            <a:xfrm flipV="1">
              <a:off x="5724128" y="5445224"/>
              <a:ext cx="0" cy="28803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</p:spPr>
        </p:cxnSp>
      </p:grpSp>
      <p:cxnSp>
        <p:nvCxnSpPr>
          <p:cNvPr id="35" name="34 Conector recto"/>
          <p:cNvCxnSpPr/>
          <p:nvPr/>
        </p:nvCxnSpPr>
        <p:spPr>
          <a:xfrm rot="5400000" flipH="1" flipV="1">
            <a:off x="-678693" y="3107529"/>
            <a:ext cx="4071966" cy="21431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"/>
          <p:cNvCxnSpPr/>
          <p:nvPr/>
        </p:nvCxnSpPr>
        <p:spPr>
          <a:xfrm rot="16200000" flipH="1">
            <a:off x="-678693" y="3250405"/>
            <a:ext cx="4143404" cy="19288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65428" y="776898"/>
            <a:ext cx="27863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/>
              <a:t>5 </a:t>
            </a:r>
            <a:r>
              <a:rPr lang="es-ES" sz="4000" dirty="0" smtClean="0"/>
              <a:t>Libertades</a:t>
            </a:r>
            <a:endParaRPr lang="es-ES" sz="2000" dirty="0"/>
          </a:p>
        </p:txBody>
      </p:sp>
      <p:sp>
        <p:nvSpPr>
          <p:cNvPr id="3" name="2 Rectángulo"/>
          <p:cNvSpPr/>
          <p:nvPr/>
        </p:nvSpPr>
        <p:spPr>
          <a:xfrm>
            <a:off x="790235" y="2132856"/>
            <a:ext cx="761291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/>
              <a:t>Libres de </a:t>
            </a:r>
            <a:r>
              <a:rPr lang="es-ES" sz="3200" dirty="0" smtClean="0"/>
              <a:t>hambre y sed</a:t>
            </a:r>
            <a:endParaRPr lang="es-ES" sz="3200" dirty="0"/>
          </a:p>
          <a:p>
            <a:r>
              <a:rPr lang="es-ES" sz="3200" dirty="0"/>
              <a:t>Libres de incomodidades</a:t>
            </a:r>
          </a:p>
          <a:p>
            <a:r>
              <a:rPr lang="es-ES" sz="3200" dirty="0"/>
              <a:t>Libres de dolor</a:t>
            </a:r>
          </a:p>
          <a:p>
            <a:r>
              <a:rPr lang="es-ES" sz="3200" dirty="0"/>
              <a:t>Libres de miedo y </a:t>
            </a:r>
            <a:r>
              <a:rPr lang="es-ES" sz="3200" dirty="0" smtClean="0"/>
              <a:t>e</a:t>
            </a:r>
            <a:r>
              <a:rPr lang="es-ES" sz="3200" dirty="0" smtClean="0"/>
              <a:t>strés</a:t>
            </a:r>
            <a:endParaRPr lang="es-ES" sz="3200" dirty="0"/>
          </a:p>
          <a:p>
            <a:r>
              <a:rPr lang="es-ES" sz="3200" dirty="0"/>
              <a:t>Libres para expresar su conducta normal</a:t>
            </a:r>
          </a:p>
          <a:p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6516216" y="5180424"/>
            <a:ext cx="1279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FAWC 1992</a:t>
            </a:r>
          </a:p>
        </p:txBody>
      </p:sp>
    </p:spTree>
    <p:extLst>
      <p:ext uri="{BB962C8B-B14F-4D97-AF65-F5344CB8AC3E}">
        <p14:creationId xmlns="" xmlns:p14="http://schemas.microsoft.com/office/powerpoint/2010/main" val="23442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067800" cy="5757863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2200" t="22566" r="24813" b="11240"/>
          <a:stretch>
            <a:fillRect/>
          </a:stretch>
        </p:blipFill>
        <p:spPr bwMode="auto">
          <a:xfrm>
            <a:off x="5147280" y="2348880"/>
            <a:ext cx="3996720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26772" t="22408" r="29134" b="35577"/>
          <a:stretch>
            <a:fillRect/>
          </a:stretch>
        </p:blipFill>
        <p:spPr bwMode="auto">
          <a:xfrm>
            <a:off x="1142976" y="-1071594"/>
            <a:ext cx="7258408" cy="388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32146" t="22830" r="29246" b="28234"/>
          <a:stretch>
            <a:fillRect/>
          </a:stretch>
        </p:blipFill>
        <p:spPr bwMode="auto">
          <a:xfrm>
            <a:off x="-428660" y="2928934"/>
            <a:ext cx="5724128" cy="407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recto de flecha"/>
          <p:cNvCxnSpPr/>
          <p:nvPr/>
        </p:nvCxnSpPr>
        <p:spPr bwMode="auto">
          <a:xfrm>
            <a:off x="0" y="3789040"/>
            <a:ext cx="1043608" cy="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000099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933056"/>
            <a:ext cx="361950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3 Grupo"/>
          <p:cNvGrpSpPr/>
          <p:nvPr/>
        </p:nvGrpSpPr>
        <p:grpSpPr>
          <a:xfrm>
            <a:off x="2714612" y="785794"/>
            <a:ext cx="3890341" cy="4768047"/>
            <a:chOff x="1259632" y="836713"/>
            <a:chExt cx="3890341" cy="476804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59632" y="2420888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438871">
              <a:off x="4076779" y="366740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23728" y="220486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59832" y="256490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03648" y="2852936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9 Rectángulo"/>
            <p:cNvSpPr/>
            <p:nvPr/>
          </p:nvSpPr>
          <p:spPr bwMode="auto">
            <a:xfrm rot="5400000">
              <a:off x="4321882" y="1592797"/>
              <a:ext cx="79208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10 Rectángulo"/>
            <p:cNvSpPr/>
            <p:nvPr/>
          </p:nvSpPr>
          <p:spPr bwMode="auto">
            <a:xfrm rot="5400000">
              <a:off x="4321882" y="2456893"/>
              <a:ext cx="79208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11 Rectángulo"/>
            <p:cNvSpPr/>
            <p:nvPr/>
          </p:nvSpPr>
          <p:spPr bwMode="auto">
            <a:xfrm rot="5400000">
              <a:off x="4321882" y="4041069"/>
              <a:ext cx="79208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12 Rectángulo"/>
            <p:cNvSpPr/>
            <p:nvPr/>
          </p:nvSpPr>
          <p:spPr bwMode="auto">
            <a:xfrm rot="5400000">
              <a:off x="4321882" y="4905165"/>
              <a:ext cx="79208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11960" y="126876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4455988" y="302495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3968" y="465313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3968" y="429309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3968" y="4005065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3968" y="5085185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3968" y="4869161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39952" y="1484785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3968" y="1628801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3968" y="2060849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3968" y="227687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11960" y="2564906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3968" y="2708921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4788023" y="126876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4716015" y="1412776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4788023" y="4653136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4716015" y="184482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4788023" y="5013176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4716015" y="5301208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4716015" y="263691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4788023" y="4293096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4716015" y="407707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4716015" y="378904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4716015" y="270892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4788023" y="2492896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4788023" y="227687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4788023" y="2060848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4527996" y="936725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986016">
              <a:off x="4265848" y="1065448"/>
              <a:ext cx="361950" cy="173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3968" y="1700809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3968" y="1916833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3968" y="3789041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3968" y="2420888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637650">
              <a:off x="2567603" y="288492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3968" y="407707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11960" y="1772816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3968" y="443711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3968" y="3861048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39952" y="414908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67944" y="220486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3968" y="450912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11960" y="472514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11960" y="4941168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3968" y="522920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51920" y="191683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95936" y="436510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55976" y="5301208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67944" y="3933056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41712" y="347092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11960" y="2852936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438871">
              <a:off x="4292803" y="3595399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20080858">
              <a:off x="4373214" y="5442835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6512" y="377572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20373446">
              <a:off x="4300848" y="2911046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5736" y="263691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645024"/>
            <a:ext cx="361950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933056"/>
            <a:ext cx="361950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4077072"/>
            <a:ext cx="361950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2" name="71 Grupo"/>
          <p:cNvGrpSpPr/>
          <p:nvPr/>
        </p:nvGrpSpPr>
        <p:grpSpPr>
          <a:xfrm>
            <a:off x="3929058" y="1214422"/>
            <a:ext cx="3744416" cy="4320480"/>
            <a:chOff x="1475656" y="2492896"/>
            <a:chExt cx="1296144" cy="2160240"/>
          </a:xfrm>
        </p:grpSpPr>
        <p:cxnSp>
          <p:nvCxnSpPr>
            <p:cNvPr id="73" name="72 Conector recto"/>
            <p:cNvCxnSpPr/>
            <p:nvPr/>
          </p:nvCxnSpPr>
          <p:spPr bwMode="auto">
            <a:xfrm>
              <a:off x="1475656" y="2492896"/>
              <a:ext cx="1296144" cy="216024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73 Conector recto"/>
            <p:cNvCxnSpPr/>
            <p:nvPr/>
          </p:nvCxnSpPr>
          <p:spPr bwMode="auto">
            <a:xfrm flipH="1">
              <a:off x="1475656" y="2564904"/>
              <a:ext cx="1080120" cy="2088232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75" name="74 Rectángulo"/>
          <p:cNvSpPr/>
          <p:nvPr/>
        </p:nvSpPr>
        <p:spPr>
          <a:xfrm>
            <a:off x="0" y="3214686"/>
            <a:ext cx="978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 smtClean="0">
                <a:solidFill>
                  <a:srgbClr val="000099"/>
                </a:solidFill>
              </a:rPr>
              <a:t>Entrada</a:t>
            </a:r>
            <a:endParaRPr lang="es-ES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1185714" y="1628800"/>
            <a:ext cx="7850782" cy="1530077"/>
            <a:chOff x="1185714" y="1628800"/>
            <a:chExt cx="7850782" cy="1530077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85714" y="2492896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463875" y="180082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2581871" y="251344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2221831" y="258545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157935" y="2657458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2941911" y="258545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2365847" y="258545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229943" y="251344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2725887" y="251344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301950" y="2513443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2869902" y="2513443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2077814" y="2513443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2293838" y="2513443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2509862" y="2513443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085926" y="2511533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895924" y="2513441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535884" y="2585449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4471988" y="265745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4255964" y="2585449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679900" y="2585449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4543996" y="2513441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4039940" y="2513441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4616003" y="251344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4183955" y="251344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391867" y="251344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607891" y="251344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823915" y="251344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4399979" y="251153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7288684" y="266775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2" name="31 Rectángulo"/>
            <p:cNvSpPr/>
            <p:nvPr/>
          </p:nvSpPr>
          <p:spPr bwMode="auto">
            <a:xfrm>
              <a:off x="3923928" y="2271322"/>
              <a:ext cx="79208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3" name="32 Rectángulo"/>
            <p:cNvSpPr/>
            <p:nvPr/>
          </p:nvSpPr>
          <p:spPr bwMode="auto">
            <a:xfrm>
              <a:off x="4788024" y="2271322"/>
              <a:ext cx="79208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" name="33 Rectángulo"/>
            <p:cNvSpPr/>
            <p:nvPr/>
          </p:nvSpPr>
          <p:spPr bwMode="auto">
            <a:xfrm>
              <a:off x="5652120" y="2271322"/>
              <a:ext cx="79208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5" name="34 Rectángulo"/>
            <p:cNvSpPr/>
            <p:nvPr/>
          </p:nvSpPr>
          <p:spPr bwMode="auto">
            <a:xfrm>
              <a:off x="6516216" y="2271322"/>
              <a:ext cx="79208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5696124" y="251535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6704236" y="251535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6344196" y="251535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6056164" y="251535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7136284" y="251535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6920260" y="251535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6200180" y="244334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5192068" y="2515351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4904036" y="2515351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5264076" y="2587359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4616005" y="2587358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4760020" y="251535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6704235" y="2011295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7064275" y="2011295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7352307" y="2083303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5984156" y="2011296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6344195" y="2011295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6128171" y="2083303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5840139" y="2083303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6560220" y="2011296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35696" y="2271323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8186016">
              <a:off x="1898410" y="2455466"/>
              <a:ext cx="361950" cy="173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5552108" y="2515351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5048052" y="2443343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5840140" y="251535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1" name="60 Rectángulo"/>
            <p:cNvSpPr/>
            <p:nvPr/>
          </p:nvSpPr>
          <p:spPr bwMode="auto">
            <a:xfrm>
              <a:off x="3059832" y="2271323"/>
              <a:ext cx="79208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2" name="61 Rectángulo"/>
            <p:cNvSpPr/>
            <p:nvPr/>
          </p:nvSpPr>
          <p:spPr bwMode="auto">
            <a:xfrm>
              <a:off x="2195736" y="2271323"/>
              <a:ext cx="79208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3" name="62 Rectángulo"/>
            <p:cNvSpPr/>
            <p:nvPr/>
          </p:nvSpPr>
          <p:spPr bwMode="auto">
            <a:xfrm>
              <a:off x="7380312" y="2271323"/>
              <a:ext cx="79208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64" name="63 Rectángulo"/>
            <p:cNvSpPr/>
            <p:nvPr/>
          </p:nvSpPr>
          <p:spPr bwMode="auto">
            <a:xfrm>
              <a:off x="8244408" y="2271323"/>
              <a:ext cx="79208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5408091" y="2515351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66" name="202 Grupo"/>
            <p:cNvGrpSpPr/>
            <p:nvPr/>
          </p:nvGrpSpPr>
          <p:grpSpPr>
            <a:xfrm>
              <a:off x="7596336" y="1911283"/>
              <a:ext cx="1386061" cy="363860"/>
              <a:chOff x="3491879" y="2058939"/>
              <a:chExt cx="1386061" cy="363860"/>
            </a:xfrm>
          </p:grpSpPr>
          <p:pic>
            <p:nvPicPr>
              <p:cNvPr id="11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3391867" y="2158951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19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3823915" y="2158951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2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4616003" y="2158951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21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4399979" y="2158951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2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4183955" y="2158951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23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3607891" y="2160861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67" name="203 Grupo"/>
            <p:cNvGrpSpPr/>
            <p:nvPr/>
          </p:nvGrpSpPr>
          <p:grpSpPr>
            <a:xfrm rot="10800000">
              <a:off x="7596336" y="2415339"/>
              <a:ext cx="1386061" cy="363860"/>
              <a:chOff x="3491879" y="2058939"/>
              <a:chExt cx="1386061" cy="363860"/>
            </a:xfrm>
          </p:grpSpPr>
          <p:pic>
            <p:nvPicPr>
              <p:cNvPr id="11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3391867" y="2158951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13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3823915" y="2158951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1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4616003" y="2158951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1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4399979" y="2158951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1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4183955" y="2158951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1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3607891" y="2160861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68" name="217 Grupo"/>
            <p:cNvGrpSpPr/>
            <p:nvPr/>
          </p:nvGrpSpPr>
          <p:grpSpPr>
            <a:xfrm>
              <a:off x="2051720" y="1767267"/>
              <a:ext cx="1386061" cy="507875"/>
              <a:chOff x="2339752" y="2348881"/>
              <a:chExt cx="1386061" cy="507875"/>
            </a:xfrm>
          </p:grpSpPr>
          <p:pic>
            <p:nvPicPr>
              <p:cNvPr id="99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2959819" y="2592909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3319859" y="2520901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1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2383755" y="2448893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2599779" y="2520901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3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3175843" y="2520901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2311747" y="2592909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2815803" y="2592909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2239740" y="2592908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2671788" y="2592908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3463876" y="2592908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9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3247852" y="2592908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1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3031828" y="2592908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11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2455764" y="2594818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69" name="218 Grupo"/>
            <p:cNvGrpSpPr/>
            <p:nvPr/>
          </p:nvGrpSpPr>
          <p:grpSpPr>
            <a:xfrm>
              <a:off x="3401963" y="1767267"/>
              <a:ext cx="1386061" cy="507875"/>
              <a:chOff x="2339752" y="2348881"/>
              <a:chExt cx="1386061" cy="507875"/>
            </a:xfrm>
          </p:grpSpPr>
          <p:pic>
            <p:nvPicPr>
              <p:cNvPr id="8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2959819" y="2592909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3319859" y="2520901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2383755" y="2448893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9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2599779" y="2520901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3175843" y="2520901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1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2311747" y="2592909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2815803" y="2592909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3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2239740" y="2592908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2671788" y="2592908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3463876" y="2592908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3247852" y="2592908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3031828" y="2592908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5400000">
                <a:off x="2455764" y="2594818"/>
                <a:ext cx="361950" cy="161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634494">
              <a:off x="4700157" y="2016393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634494">
              <a:off x="4916183" y="201639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634494">
              <a:off x="5060198" y="2016393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634494">
              <a:off x="5276223" y="201639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634494">
              <a:off x="5564254" y="2088401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634494">
              <a:off x="5708270" y="201639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634494">
              <a:off x="5420239" y="2016393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634494">
              <a:off x="4844174" y="201639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142615">
              <a:off x="2541082" y="180082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9436603">
              <a:off x="1836633" y="237852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2567903">
              <a:off x="1842517" y="208469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2743795" y="265936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03648" y="2132856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19672" y="2780928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63688" y="162880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11760" y="299695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24" name="123 Grupo"/>
          <p:cNvGrpSpPr/>
          <p:nvPr/>
        </p:nvGrpSpPr>
        <p:grpSpPr>
          <a:xfrm rot="16200000">
            <a:off x="3909584" y="-1552186"/>
            <a:ext cx="2520280" cy="6624736"/>
            <a:chOff x="1475656" y="2492896"/>
            <a:chExt cx="1296144" cy="2160240"/>
          </a:xfrm>
        </p:grpSpPr>
        <p:cxnSp>
          <p:nvCxnSpPr>
            <p:cNvPr id="125" name="124 Conector recto"/>
            <p:cNvCxnSpPr/>
            <p:nvPr/>
          </p:nvCxnSpPr>
          <p:spPr bwMode="auto">
            <a:xfrm>
              <a:off x="1475656" y="2492896"/>
              <a:ext cx="1296144" cy="2160240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125 Conector recto"/>
            <p:cNvCxnSpPr/>
            <p:nvPr/>
          </p:nvCxnSpPr>
          <p:spPr bwMode="auto">
            <a:xfrm flipH="1">
              <a:off x="1475656" y="2564904"/>
              <a:ext cx="1080120" cy="2088232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7" name="126 Grupo"/>
          <p:cNvGrpSpPr/>
          <p:nvPr/>
        </p:nvGrpSpPr>
        <p:grpSpPr>
          <a:xfrm>
            <a:off x="1500166" y="3857628"/>
            <a:ext cx="6354612" cy="2443173"/>
            <a:chOff x="1403648" y="4298195"/>
            <a:chExt cx="6354612" cy="2443173"/>
          </a:xfrm>
        </p:grpSpPr>
        <p:sp>
          <p:nvSpPr>
            <p:cNvPr id="128" name="127 Rectángulo"/>
            <p:cNvSpPr/>
            <p:nvPr/>
          </p:nvSpPr>
          <p:spPr bwMode="auto">
            <a:xfrm>
              <a:off x="3491880" y="4723234"/>
              <a:ext cx="79208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9" name="128 Rectángulo"/>
            <p:cNvSpPr/>
            <p:nvPr/>
          </p:nvSpPr>
          <p:spPr bwMode="auto">
            <a:xfrm>
              <a:off x="4355976" y="4723234"/>
              <a:ext cx="79208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0" name="129 Rectángulo"/>
            <p:cNvSpPr/>
            <p:nvPr/>
          </p:nvSpPr>
          <p:spPr bwMode="auto">
            <a:xfrm>
              <a:off x="5940152" y="4723234"/>
              <a:ext cx="79208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1" name="130 Rectángulo"/>
            <p:cNvSpPr/>
            <p:nvPr/>
          </p:nvSpPr>
          <p:spPr bwMode="auto">
            <a:xfrm>
              <a:off x="6804248" y="4723234"/>
              <a:ext cx="79208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3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391869" y="503927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5148064" y="479524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6776244" y="496726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6416204" y="496726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6128172" y="496726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7208292" y="496726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6992268" y="496726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607892" y="5111278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751908" y="496726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4183956" y="496726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4399981" y="496726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4688013" y="503927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4832028" y="496726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3391867" y="446320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3535883" y="4535215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3823915" y="446320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6776243" y="446320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3967931" y="4535215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7136283" y="446320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7424315" y="4535215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4760019" y="4535215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6416203" y="446320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6200179" y="4535215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5912147" y="4535215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4832027" y="4535215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4616003" y="446320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4399979" y="446320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4183955" y="446320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59832" y="472323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8186016">
              <a:off x="3194553" y="4979384"/>
              <a:ext cx="361950" cy="173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823916" y="496726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4039940" y="496726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5912148" y="496726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5" name="164 Rectángulo"/>
            <p:cNvSpPr/>
            <p:nvPr/>
          </p:nvSpPr>
          <p:spPr bwMode="auto">
            <a:xfrm>
              <a:off x="3563888" y="6091386"/>
              <a:ext cx="79208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6" name="165 Rectángulo"/>
            <p:cNvSpPr/>
            <p:nvPr/>
          </p:nvSpPr>
          <p:spPr bwMode="auto">
            <a:xfrm>
              <a:off x="4427984" y="6091386"/>
              <a:ext cx="79208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7" name="166 Rectángulo"/>
            <p:cNvSpPr/>
            <p:nvPr/>
          </p:nvSpPr>
          <p:spPr bwMode="auto">
            <a:xfrm>
              <a:off x="6012160" y="6091386"/>
              <a:ext cx="79208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8" name="167 Rectángulo"/>
            <p:cNvSpPr/>
            <p:nvPr/>
          </p:nvSpPr>
          <p:spPr bwMode="auto">
            <a:xfrm>
              <a:off x="6876256" y="6091386"/>
              <a:ext cx="792088" cy="14401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6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463877" y="640742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5220072" y="616339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6848252" y="633541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6488212" y="633541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6200180" y="633541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7280300" y="633541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7064276" y="633541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679900" y="6479430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823916" y="633541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4255964" y="633541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4471989" y="633541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4760021" y="6407422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4904036" y="633541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3463875" y="5831359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3607891" y="590336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3895923" y="5831359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6848251" y="5831359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4039939" y="590336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7208291" y="5831359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7496323" y="590336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4832027" y="590336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6488211" y="5831359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6272187" y="590336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5984155" y="590336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4904035" y="590336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4688011" y="5831359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4471987" y="5831359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4255963" y="5831359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31840" y="6091386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8186016">
              <a:off x="3266561" y="6347536"/>
              <a:ext cx="361950" cy="173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3895924" y="633541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4111948" y="633541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5984156" y="6335414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634494">
              <a:off x="5060198" y="439820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03648" y="499526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23728" y="5283299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67744" y="4779243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71800" y="5499323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47664" y="5427315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35696" y="5931371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27784" y="5787355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5768132" y="4537125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6560220" y="4465117"/>
              <a:ext cx="361950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82" name="381 Rectángulo"/>
          <p:cNvSpPr/>
          <p:nvPr/>
        </p:nvSpPr>
        <p:spPr>
          <a:xfrm>
            <a:off x="214282" y="1928802"/>
            <a:ext cx="978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 smtClean="0">
                <a:solidFill>
                  <a:srgbClr val="000099"/>
                </a:solidFill>
              </a:rPr>
              <a:t>Entrada</a:t>
            </a:r>
            <a:endParaRPr lang="es-ES" b="1" dirty="0">
              <a:solidFill>
                <a:srgbClr val="000099"/>
              </a:solidFill>
            </a:endParaRPr>
          </a:p>
        </p:txBody>
      </p:sp>
      <p:sp>
        <p:nvSpPr>
          <p:cNvPr id="383" name="382 Rectángulo"/>
          <p:cNvSpPr/>
          <p:nvPr/>
        </p:nvSpPr>
        <p:spPr>
          <a:xfrm>
            <a:off x="214282" y="4357694"/>
            <a:ext cx="978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dirty="0" smtClean="0">
                <a:solidFill>
                  <a:srgbClr val="000099"/>
                </a:solidFill>
              </a:rPr>
              <a:t>Entrada</a:t>
            </a:r>
            <a:endParaRPr lang="es-ES" b="1" dirty="0">
              <a:solidFill>
                <a:srgbClr val="000099"/>
              </a:solidFill>
            </a:endParaRPr>
          </a:p>
        </p:txBody>
      </p:sp>
      <p:cxnSp>
        <p:nvCxnSpPr>
          <p:cNvPr id="384" name="383 Conector recto de flecha"/>
          <p:cNvCxnSpPr/>
          <p:nvPr/>
        </p:nvCxnSpPr>
        <p:spPr bwMode="auto">
          <a:xfrm>
            <a:off x="0" y="2428868"/>
            <a:ext cx="1043608" cy="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000099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385" name="384 Conector recto de flecha"/>
          <p:cNvCxnSpPr/>
          <p:nvPr/>
        </p:nvCxnSpPr>
        <p:spPr bwMode="auto">
          <a:xfrm>
            <a:off x="0" y="4929198"/>
            <a:ext cx="1043608" cy="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000099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gustavo\Pictures\AA Ensenadas móviles\Aguadas\2014-04-24 09.56.08-4.jpg"/>
          <p:cNvPicPr>
            <a:picLocks noChangeAspect="1" noChangeArrowheads="1"/>
          </p:cNvPicPr>
          <p:nvPr/>
        </p:nvPicPr>
        <p:blipFill>
          <a:blip r:embed="rId2" cstate="print"/>
          <a:srcRect t="9896" b="28125"/>
          <a:stretch>
            <a:fillRect/>
          </a:stretch>
        </p:blipFill>
        <p:spPr bwMode="auto">
          <a:xfrm>
            <a:off x="0" y="0"/>
            <a:ext cx="4788024" cy="2225652"/>
          </a:xfrm>
          <a:prstGeom prst="rect">
            <a:avLst/>
          </a:prstGeom>
          <a:noFill/>
        </p:spPr>
      </p:pic>
      <p:pic>
        <p:nvPicPr>
          <p:cNvPr id="4" name="Picture 3" descr="C:\Users\gustavo\Pictures\AA Ensenadas móviles\Aguadas\HPIM1536.JPG"/>
          <p:cNvPicPr>
            <a:picLocks noChangeAspect="1" noChangeArrowheads="1"/>
          </p:cNvPicPr>
          <p:nvPr/>
        </p:nvPicPr>
        <p:blipFill>
          <a:blip r:embed="rId3" cstate="print"/>
          <a:srcRect t="26900"/>
          <a:stretch>
            <a:fillRect/>
          </a:stretch>
        </p:blipFill>
        <p:spPr bwMode="auto">
          <a:xfrm>
            <a:off x="5000628" y="0"/>
            <a:ext cx="3923928" cy="3824505"/>
          </a:xfrm>
          <a:prstGeom prst="rect">
            <a:avLst/>
          </a:prstGeom>
          <a:noFill/>
        </p:spPr>
      </p:pic>
      <p:pic>
        <p:nvPicPr>
          <p:cNvPr id="5" name="Picture 2" descr="C:\Users\gustavo\Pictures\AA Ensenadas móviles\Aguadas\Charca1.jpg"/>
          <p:cNvPicPr>
            <a:picLocks noChangeAspect="1" noChangeArrowheads="1"/>
          </p:cNvPicPr>
          <p:nvPr/>
        </p:nvPicPr>
        <p:blipFill>
          <a:blip r:embed="rId4" cstate="print"/>
          <a:srcRect l="5693" t="21456" r="12436" b="28145"/>
          <a:stretch>
            <a:fillRect/>
          </a:stretch>
        </p:blipFill>
        <p:spPr bwMode="auto">
          <a:xfrm>
            <a:off x="2786050" y="4231593"/>
            <a:ext cx="5688632" cy="2626407"/>
          </a:xfrm>
          <a:prstGeom prst="rect">
            <a:avLst/>
          </a:prstGeom>
          <a:noFill/>
        </p:spPr>
      </p:pic>
      <p:pic>
        <p:nvPicPr>
          <p:cNvPr id="6" name="1 Imagen" descr="HPIM0050.JPG"/>
          <p:cNvPicPr>
            <a:picLocks noChangeAspect="1"/>
          </p:cNvPicPr>
          <p:nvPr/>
        </p:nvPicPr>
        <p:blipFill>
          <a:blip r:embed="rId5" cstate="print"/>
          <a:srcRect t="21651" r="5096" b="27950"/>
          <a:stretch>
            <a:fillRect/>
          </a:stretch>
        </p:blipFill>
        <p:spPr bwMode="auto">
          <a:xfrm>
            <a:off x="0" y="2500306"/>
            <a:ext cx="4932040" cy="1964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156520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2500306"/>
            <a:ext cx="2500298" cy="1776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70012"/>
            <a:ext cx="4286248" cy="298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61820" y="4214842"/>
            <a:ext cx="4982212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0"/>
            <a:ext cx="2448273" cy="48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6143636" y="0"/>
            <a:ext cx="30003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caño para petróleo, con tornillos    y soldaduras, se desplaza por la parte más angosta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2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637"/>
            <a:ext cx="2428860" cy="18573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5429264"/>
            <a:ext cx="6715140" cy="142873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1000100" y="214290"/>
            <a:ext cx="273356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AR" sz="2400" b="1" dirty="0" smtClean="0"/>
              <a:t>Capacidad: 17 vacas</a:t>
            </a:r>
            <a:endParaRPr lang="es-A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60" y="0"/>
            <a:ext cx="9133140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95190"/>
            <a:ext cx="3203848" cy="246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4293096"/>
            <a:ext cx="3214710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4286256"/>
            <a:ext cx="2714612" cy="287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3428992" y="0"/>
            <a:ext cx="5286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de caño para petróleo, encastrables, sin tornillos ni soldaduras, se desplaza por la parte más angosta</a:t>
            </a:r>
            <a:endParaRPr lang="es-AR" dirty="0"/>
          </a:p>
        </p:txBody>
      </p:sp>
      <p:sp>
        <p:nvSpPr>
          <p:cNvPr id="8" name="7 CuadroTexto"/>
          <p:cNvSpPr txBox="1"/>
          <p:nvPr/>
        </p:nvSpPr>
        <p:spPr>
          <a:xfrm>
            <a:off x="500034" y="214290"/>
            <a:ext cx="273356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AR" sz="2400" b="1" dirty="0" smtClean="0"/>
              <a:t>Capacidad: 17 vacas</a:t>
            </a:r>
            <a:endParaRPr lang="es-A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28592" cy="40050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4438" y="4048572"/>
            <a:ext cx="6439562" cy="295232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0"/>
            <a:ext cx="3786182" cy="24482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00570"/>
            <a:ext cx="2699792" cy="235743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5429256" y="2643182"/>
            <a:ext cx="37147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de caño para petróleo, encastrables, sin tornillos ni soldaduras, se desplaza por la parte más angosta, 4,2 </a:t>
            </a:r>
            <a:r>
              <a:rPr lang="es-ES" b="1" dirty="0" err="1" smtClean="0"/>
              <a:t>mt</a:t>
            </a:r>
            <a:r>
              <a:rPr lang="es-ES" b="1" dirty="0" smtClean="0"/>
              <a:t> de ancho, un lado más 	alto que el otro</a:t>
            </a:r>
            <a:endParaRPr lang="es-AR" dirty="0"/>
          </a:p>
        </p:txBody>
      </p:sp>
      <p:sp>
        <p:nvSpPr>
          <p:cNvPr id="7" name="6 Rectángulo"/>
          <p:cNvSpPr/>
          <p:nvPr/>
        </p:nvSpPr>
        <p:spPr>
          <a:xfrm rot="10800000" flipV="1">
            <a:off x="285720" y="4071942"/>
            <a:ext cx="2093907" cy="369332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AR" b="1" dirty="0" smtClean="0"/>
              <a:t>Capacidad: 13 vacas</a:t>
            </a:r>
            <a:endParaRPr lang="es-A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214290"/>
            <a:ext cx="8991600" cy="615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643306" y="2828836"/>
            <a:ext cx="2428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 smtClean="0">
                <a:solidFill>
                  <a:srgbClr val="FFFF00"/>
                </a:solidFill>
                <a:latin typeface="Tahoma" pitchFamily="34" charset="0"/>
              </a:rPr>
              <a:t>Radiación</a:t>
            </a: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 smtClean="0">
                <a:solidFill>
                  <a:srgbClr val="FFFF00"/>
                </a:solidFill>
                <a:latin typeface="Tahoma" pitchFamily="34" charset="0"/>
              </a:rPr>
              <a:t>Temperatura</a:t>
            </a: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 smtClean="0">
                <a:solidFill>
                  <a:srgbClr val="FFFF00"/>
                </a:solidFill>
                <a:latin typeface="Tahoma" pitchFamily="34" charset="0"/>
              </a:rPr>
              <a:t>Humedad</a:t>
            </a: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 smtClean="0">
                <a:solidFill>
                  <a:srgbClr val="FFFF00"/>
                </a:solidFill>
                <a:latin typeface="Tahoma" pitchFamily="34" charset="0"/>
              </a:rPr>
              <a:t>Viento</a:t>
            </a:r>
            <a:endParaRPr lang="es-AR" b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429388" y="2214555"/>
            <a:ext cx="20002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dirty="0" smtClean="0">
              <a:latin typeface="Tahoma" pitchFamily="34" charset="0"/>
            </a:endParaRP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dirty="0">
              <a:latin typeface="Tahoma" pitchFamily="34" charset="0"/>
            </a:endParaRP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 smtClean="0">
                <a:latin typeface="Tahoma" pitchFamily="34" charset="0"/>
              </a:rPr>
              <a:t>Heces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 smtClean="0">
                <a:latin typeface="Tahoma" pitchFamily="34" charset="0"/>
              </a:rPr>
              <a:t>Orina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 smtClean="0">
                <a:latin typeface="Tahoma" pitchFamily="34" charset="0"/>
              </a:rPr>
              <a:t>Producto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 smtClean="0">
                <a:latin typeface="Tahoma" pitchFamily="34" charset="0"/>
              </a:rPr>
              <a:t>Respiración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 smtClean="0">
                <a:latin typeface="Tahoma" pitchFamily="34" charset="0"/>
              </a:rPr>
              <a:t>Sudor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dirty="0">
              <a:latin typeface="Tahoma" pitchFamily="34" charset="0"/>
            </a:endParaRP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dirty="0" smtClean="0">
              <a:latin typeface="Tahoma" pitchFamily="34" charset="0"/>
            </a:endParaRP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dirty="0" smtClean="0">
              <a:latin typeface="Tahoma" pitchFamily="34" charset="0"/>
            </a:endParaRP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 smtClean="0">
                <a:latin typeface="Tahoma" pitchFamily="34" charset="0"/>
              </a:rPr>
              <a:t>Radiación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 smtClean="0">
                <a:latin typeface="Tahoma" pitchFamily="34" charset="0"/>
              </a:rPr>
              <a:t>Conducción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 smtClean="0">
                <a:latin typeface="Tahoma" pitchFamily="34" charset="0"/>
              </a:rPr>
              <a:t>Convección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 smtClean="0">
                <a:latin typeface="Tahoma" pitchFamily="34" charset="0"/>
              </a:rPr>
              <a:t>Evaporación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dirty="0">
              <a:latin typeface="Tahoma" pitchFamily="34" charset="0"/>
            </a:endParaRPr>
          </a:p>
        </p:txBody>
      </p:sp>
      <p:pic>
        <p:nvPicPr>
          <p:cNvPr id="7" name="Picture 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214290"/>
            <a:ext cx="2514600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6357950" y="2000240"/>
            <a:ext cx="2286016" cy="41434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357158" y="2143116"/>
            <a:ext cx="31432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u="sng" dirty="0" smtClean="0">
              <a:solidFill>
                <a:srgbClr val="FF0000"/>
              </a:solidFill>
              <a:latin typeface="Tahoma" pitchFamily="34" charset="0"/>
            </a:endParaRP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u="sng" dirty="0" smtClean="0">
                <a:solidFill>
                  <a:srgbClr val="FF0000"/>
                </a:solidFill>
                <a:latin typeface="Tahoma" pitchFamily="34" charset="0"/>
              </a:rPr>
              <a:t>GANANCIAS</a:t>
            </a: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u="sng" dirty="0">
              <a:solidFill>
                <a:srgbClr val="FF0000"/>
              </a:solidFill>
              <a:latin typeface="Tahoma" pitchFamily="34" charset="0"/>
            </a:endParaRP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 smtClean="0">
                <a:solidFill>
                  <a:srgbClr val="FF0000"/>
                </a:solidFill>
                <a:latin typeface="Tahoma" pitchFamily="34" charset="0"/>
              </a:rPr>
              <a:t>Metabolismo basal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 smtClean="0">
                <a:solidFill>
                  <a:srgbClr val="FF0000"/>
                </a:solidFill>
                <a:latin typeface="Tahoma" pitchFamily="34" charset="0"/>
              </a:rPr>
              <a:t>Fermentación digestiva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 smtClean="0">
                <a:solidFill>
                  <a:srgbClr val="FF0000"/>
                </a:solidFill>
                <a:latin typeface="Tahoma" pitchFamily="34" charset="0"/>
              </a:rPr>
              <a:t>Incremento calórico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 smtClean="0">
                <a:solidFill>
                  <a:srgbClr val="FF0000"/>
                </a:solidFill>
                <a:latin typeface="Tahoma" pitchFamily="34" charset="0"/>
              </a:rPr>
              <a:t>Actividad muscular</a:t>
            </a: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u="sng" dirty="0">
              <a:solidFill>
                <a:srgbClr val="FF0000"/>
              </a:solidFill>
              <a:latin typeface="Tahoma" pitchFamily="34" charset="0"/>
            </a:endParaRP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u="sng" dirty="0" smtClean="0">
              <a:solidFill>
                <a:srgbClr val="FF0000"/>
              </a:solidFill>
              <a:latin typeface="Tahoma" pitchFamily="34" charset="0"/>
            </a:endParaRP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u="sng" dirty="0">
              <a:solidFill>
                <a:srgbClr val="FF0000"/>
              </a:solidFill>
              <a:latin typeface="Tahoma" pitchFamily="34" charset="0"/>
            </a:endParaRP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 smtClean="0">
                <a:solidFill>
                  <a:srgbClr val="FF0000"/>
                </a:solidFill>
                <a:latin typeface="Tahoma" pitchFamily="34" charset="0"/>
              </a:rPr>
              <a:t>Radiación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 smtClean="0">
                <a:solidFill>
                  <a:srgbClr val="FF0000"/>
                </a:solidFill>
                <a:latin typeface="Tahoma" pitchFamily="34" charset="0"/>
              </a:rPr>
              <a:t>Conducción</a:t>
            </a:r>
          </a:p>
          <a:p>
            <a:pPr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dirty="0" smtClean="0">
                <a:solidFill>
                  <a:srgbClr val="FF0000"/>
                </a:solidFill>
                <a:latin typeface="Tahoma" pitchFamily="34" charset="0"/>
              </a:rPr>
              <a:t>Convección</a:t>
            </a:r>
            <a:endParaRPr lang="es-AR" b="1" dirty="0">
              <a:solidFill>
                <a:srgbClr val="FF0000"/>
              </a:solidFill>
              <a:latin typeface="Tahoma" pitchFamily="34" charset="0"/>
            </a:endParaRP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u="sng" dirty="0" smtClean="0">
              <a:solidFill>
                <a:srgbClr val="FF0000"/>
              </a:solidFill>
              <a:latin typeface="Tahoma" pitchFamily="34" charset="0"/>
            </a:endParaRP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u="sng" dirty="0">
              <a:solidFill>
                <a:srgbClr val="FF0000"/>
              </a:solidFill>
              <a:latin typeface="Tahoma" pitchFamily="34" charset="0"/>
            </a:endParaRP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u="sng" dirty="0" smtClean="0">
              <a:solidFill>
                <a:srgbClr val="FF0000"/>
              </a:solidFill>
              <a:latin typeface="Tahoma" pitchFamily="34" charset="0"/>
            </a:endParaRPr>
          </a:p>
          <a:p>
            <a:pPr algn="ctr" hangingPunct="0">
              <a:buClr>
                <a:srgbClr val="000000"/>
              </a:buClr>
              <a:buSzPct val="45000"/>
              <a:buFont typeface="StarSymbol" charset="0"/>
              <a:buNone/>
            </a:pPr>
            <a:endParaRPr lang="es-AR" b="1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642203" y="2285992"/>
            <a:ext cx="1414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spcBef>
                <a:spcPct val="5000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s-AR" b="1" u="sng" dirty="0" smtClean="0">
                <a:latin typeface="Tahoma" pitchFamily="34" charset="0"/>
              </a:rPr>
              <a:t>PÉRDIDAS</a:t>
            </a:r>
            <a:endParaRPr lang="es-AR" b="1" u="sng" dirty="0">
              <a:latin typeface="Tahoma" pitchFamily="34" charset="0"/>
            </a:endParaRPr>
          </a:p>
        </p:txBody>
      </p:sp>
      <p:pic>
        <p:nvPicPr>
          <p:cNvPr id="14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11140"/>
            <a:ext cx="2611437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Rectángulo"/>
          <p:cNvSpPr/>
          <p:nvPr/>
        </p:nvSpPr>
        <p:spPr>
          <a:xfrm>
            <a:off x="285720" y="2143116"/>
            <a:ext cx="2928958" cy="40005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Estrella de 7 puntas"/>
          <p:cNvSpPr/>
          <p:nvPr/>
        </p:nvSpPr>
        <p:spPr>
          <a:xfrm>
            <a:off x="3357554" y="2143116"/>
            <a:ext cx="2857520" cy="2571768"/>
          </a:xfrm>
          <a:prstGeom prst="star7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todoagro.com.ar/Image/figura6fichatecnicamarzo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300661" cy="3443296"/>
          </a:xfrm>
          <a:prstGeom prst="rect">
            <a:avLst/>
          </a:prstGeom>
          <a:noFill/>
        </p:spPr>
      </p:pic>
      <p:pic>
        <p:nvPicPr>
          <p:cNvPr id="3" name="Picture 2" descr="http://todoagro.com.ar/Image/figura7fichatecnicamarzo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084" y="3286124"/>
            <a:ext cx="5857916" cy="373605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5857884" y="571480"/>
            <a:ext cx="1918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 Sombra tipo fleco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todoagro.com.ar/Image/figura8fichatecnicamarzo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643050"/>
            <a:ext cx="2047875" cy="3295651"/>
          </a:xfrm>
          <a:prstGeom prst="rect">
            <a:avLst/>
          </a:prstGeom>
          <a:noFill/>
        </p:spPr>
      </p:pic>
      <p:pic>
        <p:nvPicPr>
          <p:cNvPr id="3" name="Picture 2" descr="http://todoagro.com.ar/Image/figura9fichatecnicamarzo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786058"/>
            <a:ext cx="2971800" cy="2257426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3786182" y="10001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/>
              <a:t> Fajas de 0,5 m de ancho de silo bolsa dispuestas transversal y longitudinalmente a la estructura, 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928662" y="500042"/>
            <a:ext cx="2257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Sombra tipo esterillas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www.perulactea.com/wp-content/uploads/2012/11/vacas_frescas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4762500" cy="421005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5857884" y="1714488"/>
            <a:ext cx="1574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 Techo de caña</a:t>
            </a:r>
            <a:endParaRPr lang="es-ES" dirty="0"/>
          </a:p>
        </p:txBody>
      </p:sp>
      <p:pic>
        <p:nvPicPr>
          <p:cNvPr id="2" name="Picture 2" descr="http://todoagro.com.ar/Image/figura10y11fichatecnicamar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3929042"/>
            <a:ext cx="6645267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.slidesharecdn.com/feedlotunaalternativa-091130151155-phpapp02/95/feedlot-una-alternativa-55-1024.jpg?cb=1259616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.slidesharecdn.com/feedlotunaalternativa-091130151155-phpapp02/95/feedlot-una-alternativa-56-1024.jpg?cb=1259616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odoagro.com.ar/Image/estrescalorico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22876"/>
            <a:ext cx="4572012" cy="3139448"/>
          </a:xfrm>
          <a:prstGeom prst="rect">
            <a:avLst/>
          </a:prstGeom>
          <a:noFill/>
        </p:spPr>
      </p:pic>
      <p:pic>
        <p:nvPicPr>
          <p:cNvPr id="4" name="Picture 4" descr="http://www.agroads.com.ar/clasificados/equipamiento/ganaderia/1000_medias-sombras-fijas-y-portatiles-2014-10-10-3-41-49-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68" y="3214686"/>
            <a:ext cx="4857752" cy="3643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5720" y="214290"/>
            <a:ext cx="8643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latin typeface="Tahoma" pitchFamily="34" charset="0"/>
              </a:rPr>
              <a:t>Factores que afectan a los animales a la intemperie</a:t>
            </a:r>
            <a:endParaRPr lang="es-ES_tradnl" sz="2400" dirty="0">
              <a:latin typeface="Tahoma" pitchFamily="34" charset="0"/>
            </a:endParaRPr>
          </a:p>
        </p:txBody>
      </p:sp>
      <p:pic>
        <p:nvPicPr>
          <p:cNvPr id="1026" name="Picture 2" descr="C:\Program Files\Microsoft Office\MEDIA\CAGCAT10\j0149627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4286256"/>
            <a:ext cx="2533461" cy="1800131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2214546" y="2714620"/>
            <a:ext cx="1948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 smtClean="0"/>
              <a:t>Manejo y</a:t>
            </a:r>
          </a:p>
          <a:p>
            <a:r>
              <a:rPr lang="es-AR" sz="2400" b="1" dirty="0" smtClean="0"/>
              <a:t> Alimentación</a:t>
            </a:r>
            <a:endParaRPr lang="es-AR" sz="24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5786446" y="2714620"/>
            <a:ext cx="90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/>
              <a:t>C</a:t>
            </a:r>
            <a:r>
              <a:rPr lang="es-AR" sz="2400" b="1" dirty="0" smtClean="0"/>
              <a:t>lima</a:t>
            </a:r>
            <a:endParaRPr lang="es-AR" sz="24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786446" y="1357298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Radiación</a:t>
            </a:r>
            <a:endParaRPr lang="es-AR" dirty="0"/>
          </a:p>
        </p:txBody>
      </p:sp>
      <p:sp>
        <p:nvSpPr>
          <p:cNvPr id="8" name="7 CuadroTexto"/>
          <p:cNvSpPr txBox="1"/>
          <p:nvPr/>
        </p:nvSpPr>
        <p:spPr>
          <a:xfrm>
            <a:off x="7000892" y="1500174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Temperatura</a:t>
            </a:r>
            <a:endParaRPr lang="es-AR" dirty="0"/>
          </a:p>
        </p:txBody>
      </p:sp>
      <p:sp>
        <p:nvSpPr>
          <p:cNvPr id="9" name="8 CuadroTexto"/>
          <p:cNvSpPr txBox="1"/>
          <p:nvPr/>
        </p:nvSpPr>
        <p:spPr>
          <a:xfrm>
            <a:off x="7572396" y="2071678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Humedad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7786710" y="3143248"/>
            <a:ext cx="80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Viento</a:t>
            </a:r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786710" y="2714620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Lluvias</a:t>
            </a:r>
            <a:endParaRPr lang="es-AR" dirty="0"/>
          </a:p>
        </p:txBody>
      </p:sp>
      <p:sp>
        <p:nvSpPr>
          <p:cNvPr id="12" name="11 Elipse"/>
          <p:cNvSpPr/>
          <p:nvPr/>
        </p:nvSpPr>
        <p:spPr>
          <a:xfrm>
            <a:off x="5429256" y="2143116"/>
            <a:ext cx="1785950" cy="17145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214546" y="2143116"/>
            <a:ext cx="1928826" cy="178595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CuadroTexto"/>
          <p:cNvSpPr txBox="1"/>
          <p:nvPr/>
        </p:nvSpPr>
        <p:spPr>
          <a:xfrm>
            <a:off x="357158" y="1928802"/>
            <a:ext cx="1653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Caminatas, </a:t>
            </a:r>
          </a:p>
          <a:p>
            <a:r>
              <a:rPr lang="es-AR" dirty="0" smtClean="0"/>
              <a:t>Tipo de terreno</a:t>
            </a:r>
            <a:endParaRPr lang="es-AR" dirty="0"/>
          </a:p>
        </p:txBody>
      </p:sp>
      <p:sp>
        <p:nvSpPr>
          <p:cNvPr id="15" name="14 CuadroTexto"/>
          <p:cNvSpPr txBox="1"/>
          <p:nvPr/>
        </p:nvSpPr>
        <p:spPr>
          <a:xfrm>
            <a:off x="357158" y="2714620"/>
            <a:ext cx="1164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Reparos y </a:t>
            </a:r>
          </a:p>
          <a:p>
            <a:r>
              <a:rPr lang="es-AR" dirty="0" smtClean="0"/>
              <a:t>sombras</a:t>
            </a:r>
          </a:p>
        </p:txBody>
      </p:sp>
      <p:cxnSp>
        <p:nvCxnSpPr>
          <p:cNvPr id="19" name="18 Conector recto de flecha"/>
          <p:cNvCxnSpPr>
            <a:stCxn id="7" idx="2"/>
          </p:cNvCxnSpPr>
          <p:nvPr/>
        </p:nvCxnSpPr>
        <p:spPr>
          <a:xfrm rot="16200000" flipH="1">
            <a:off x="6174669" y="1888397"/>
            <a:ext cx="345048" cy="215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 rot="5400000">
            <a:off x="6893735" y="1821645"/>
            <a:ext cx="428628" cy="35719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>
            <a:stCxn id="9" idx="1"/>
          </p:cNvCxnSpPr>
          <p:nvPr/>
        </p:nvCxnSpPr>
        <p:spPr>
          <a:xfrm rot="10800000" flipV="1">
            <a:off x="7215206" y="2256344"/>
            <a:ext cx="357190" cy="1725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 rot="10800000">
            <a:off x="7358082" y="2928934"/>
            <a:ext cx="35719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 rot="10800000">
            <a:off x="7358082" y="3286124"/>
            <a:ext cx="285752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30 CuadroTexto"/>
          <p:cNvSpPr txBox="1"/>
          <p:nvPr/>
        </p:nvSpPr>
        <p:spPr>
          <a:xfrm>
            <a:off x="1285852" y="1357298"/>
            <a:ext cx="2310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Horarios de suministro</a:t>
            </a:r>
          </a:p>
          <a:p>
            <a:r>
              <a:rPr lang="es-AR" dirty="0" smtClean="0"/>
              <a:t> de alimentos</a:t>
            </a:r>
            <a:endParaRPr lang="es-AR" dirty="0"/>
          </a:p>
        </p:txBody>
      </p:sp>
      <p:sp>
        <p:nvSpPr>
          <p:cNvPr id="32" name="31 CuadroTexto"/>
          <p:cNvSpPr txBox="1"/>
          <p:nvPr/>
        </p:nvSpPr>
        <p:spPr>
          <a:xfrm>
            <a:off x="214282" y="3429000"/>
            <a:ext cx="2357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Ofertas de pastura,</a:t>
            </a:r>
          </a:p>
          <a:p>
            <a:r>
              <a:rPr lang="es-AR" dirty="0" smtClean="0"/>
              <a:t>      aguadas</a:t>
            </a:r>
          </a:p>
          <a:p>
            <a:endParaRPr lang="es-AR" dirty="0"/>
          </a:p>
        </p:txBody>
      </p:sp>
      <p:sp>
        <p:nvSpPr>
          <p:cNvPr id="33" name="32 CuadroTexto"/>
          <p:cNvSpPr txBox="1"/>
          <p:nvPr/>
        </p:nvSpPr>
        <p:spPr>
          <a:xfrm>
            <a:off x="1000100" y="4357694"/>
            <a:ext cx="1825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Balance de dietas</a:t>
            </a:r>
            <a:endParaRPr lang="es-AR" dirty="0"/>
          </a:p>
        </p:txBody>
      </p:sp>
      <p:cxnSp>
        <p:nvCxnSpPr>
          <p:cNvPr id="35" name="34 Conector recto de flecha"/>
          <p:cNvCxnSpPr>
            <a:stCxn id="14" idx="3"/>
          </p:cNvCxnSpPr>
          <p:nvPr/>
        </p:nvCxnSpPr>
        <p:spPr>
          <a:xfrm>
            <a:off x="2010175" y="2251968"/>
            <a:ext cx="204371" cy="1054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/>
          <p:nvPr/>
        </p:nvCxnSpPr>
        <p:spPr>
          <a:xfrm rot="16200000" flipH="1">
            <a:off x="2893207" y="1893083"/>
            <a:ext cx="285752" cy="714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/>
          <p:nvPr/>
        </p:nvCxnSpPr>
        <p:spPr>
          <a:xfrm flipV="1">
            <a:off x="1500166" y="2928934"/>
            <a:ext cx="642942" cy="339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/>
          <p:nvPr/>
        </p:nvCxnSpPr>
        <p:spPr>
          <a:xfrm flipV="1">
            <a:off x="2143108" y="3571876"/>
            <a:ext cx="142876" cy="714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/>
          <p:nvPr/>
        </p:nvCxnSpPr>
        <p:spPr>
          <a:xfrm rot="5400000" flipH="1" flipV="1">
            <a:off x="2428860" y="4071942"/>
            <a:ext cx="500066" cy="2143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45 Flecha derecha"/>
          <p:cNvSpPr/>
          <p:nvPr/>
        </p:nvSpPr>
        <p:spPr>
          <a:xfrm rot="7461757" flipV="1">
            <a:off x="5426020" y="3797953"/>
            <a:ext cx="554712" cy="34122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7" name="46 Flecha derecha"/>
          <p:cNvSpPr/>
          <p:nvPr/>
        </p:nvSpPr>
        <p:spPr>
          <a:xfrm rot="3080451">
            <a:off x="3709247" y="3819828"/>
            <a:ext cx="626951" cy="363812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8" name="47 Rectángulo"/>
          <p:cNvSpPr/>
          <p:nvPr/>
        </p:nvSpPr>
        <p:spPr>
          <a:xfrm>
            <a:off x="5429256" y="6143644"/>
            <a:ext cx="3592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i="1" dirty="0" smtClean="0">
                <a:latin typeface="Tahoma" pitchFamily="34" charset="0"/>
              </a:rPr>
              <a:t>Adaptado  de </a:t>
            </a:r>
            <a:r>
              <a:rPr lang="es-ES" b="1" i="1" dirty="0" err="1" smtClean="0">
                <a:latin typeface="Tahoma" pitchFamily="34" charset="0"/>
              </a:rPr>
              <a:t>Cangiano</a:t>
            </a:r>
            <a:r>
              <a:rPr lang="es-ES" b="1" i="1" dirty="0" smtClean="0">
                <a:latin typeface="Tahoma" pitchFamily="34" charset="0"/>
              </a:rPr>
              <a:t>, 1996</a:t>
            </a:r>
            <a:endParaRPr lang="es-ES" b="1" i="1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214546" y="571480"/>
            <a:ext cx="48670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3200" dirty="0" smtClean="0">
                <a:latin typeface="Tahoma" pitchFamily="34" charset="0"/>
              </a:rPr>
              <a:t>Zona de </a:t>
            </a:r>
            <a:r>
              <a:rPr lang="es-ES_tradnl" sz="3200" dirty="0" err="1" smtClean="0">
                <a:latin typeface="Tahoma" pitchFamily="34" charset="0"/>
              </a:rPr>
              <a:t>termoneutralidad</a:t>
            </a:r>
            <a:endParaRPr lang="es-ES_tradnl" sz="3200" dirty="0">
              <a:latin typeface="Tahoma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214414" y="1714488"/>
            <a:ext cx="1857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 smtClean="0">
                <a:latin typeface="Tahoma" pitchFamily="34" charset="0"/>
              </a:rPr>
              <a:t>Temperatura</a:t>
            </a:r>
          </a:p>
          <a:p>
            <a:r>
              <a:rPr lang="es-ES" b="1" i="1" dirty="0" smtClean="0">
                <a:latin typeface="Tahoma" pitchFamily="34" charset="0"/>
              </a:rPr>
              <a:t>crítica inferior</a:t>
            </a:r>
            <a:endParaRPr lang="es-ES" b="1" i="1" dirty="0">
              <a:latin typeface="Tahoma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788141" y="1714488"/>
            <a:ext cx="1927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 smtClean="0">
                <a:solidFill>
                  <a:srgbClr val="FF6699"/>
                </a:solidFill>
                <a:latin typeface="Tahoma" pitchFamily="34" charset="0"/>
              </a:rPr>
              <a:t>Temperatura </a:t>
            </a:r>
          </a:p>
          <a:p>
            <a:r>
              <a:rPr lang="es-ES" b="1" i="1" dirty="0" smtClean="0">
                <a:solidFill>
                  <a:srgbClr val="FF6699"/>
                </a:solidFill>
                <a:latin typeface="Tahoma" pitchFamily="34" charset="0"/>
              </a:rPr>
              <a:t>crítica superior</a:t>
            </a:r>
            <a:endParaRPr lang="es-ES" b="1" i="1" dirty="0">
              <a:solidFill>
                <a:srgbClr val="FF6699"/>
              </a:solidFill>
              <a:latin typeface="Tahoma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285852" y="3429000"/>
            <a:ext cx="10390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</a:rPr>
              <a:t>Estrés </a:t>
            </a:r>
          </a:p>
          <a:p>
            <a:pPr algn="ctr"/>
            <a:r>
              <a:rPr lang="es-ES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</a:rPr>
              <a:t>por frío</a:t>
            </a:r>
            <a:endParaRPr lang="es-ES" b="1" i="1" dirty="0">
              <a:solidFill>
                <a:schemeClr val="tx2">
                  <a:lumMod val="60000"/>
                  <a:lumOff val="40000"/>
                </a:schemeClr>
              </a:solidFill>
              <a:latin typeface="Tahoma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214678" y="2143116"/>
            <a:ext cx="27318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smtClean="0">
                <a:latin typeface="Tahoma" pitchFamily="34" charset="0"/>
              </a:rPr>
              <a:t>ZONA DE </a:t>
            </a:r>
          </a:p>
          <a:p>
            <a:pPr algn="ctr"/>
            <a:r>
              <a:rPr lang="es-ES" b="1" dirty="0" smtClean="0">
                <a:latin typeface="Tahoma" pitchFamily="34" charset="0"/>
              </a:rPr>
              <a:t>TERMONEUTRALIDAD</a:t>
            </a:r>
            <a:endParaRPr lang="es-ES" b="1" dirty="0">
              <a:latin typeface="Tahoma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285984" y="5929330"/>
            <a:ext cx="4451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Tahoma" pitchFamily="34" charset="0"/>
              </a:rPr>
              <a:t>TEMPERATURA AMBIENTE EFECTIVA</a:t>
            </a:r>
            <a:endParaRPr lang="es-ES" b="1" dirty="0">
              <a:latin typeface="Tahoma" pitchFamily="34" charset="0"/>
            </a:endParaRPr>
          </a:p>
        </p:txBody>
      </p:sp>
      <p:cxnSp>
        <p:nvCxnSpPr>
          <p:cNvPr id="9" name="8 Conector recto"/>
          <p:cNvCxnSpPr/>
          <p:nvPr/>
        </p:nvCxnSpPr>
        <p:spPr>
          <a:xfrm>
            <a:off x="1285852" y="5286388"/>
            <a:ext cx="628654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rot="5400000" flipH="1" flipV="1">
            <a:off x="1035819" y="3893347"/>
            <a:ext cx="2643206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rot="5400000" flipH="1" flipV="1">
            <a:off x="5393537" y="3893347"/>
            <a:ext cx="2643206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 rot="5400000" flipH="1" flipV="1">
            <a:off x="2607455" y="3964785"/>
            <a:ext cx="2500330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 rot="5400000" flipH="1" flipV="1">
            <a:off x="4000496" y="4000504"/>
            <a:ext cx="2571768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/>
        </p:nvSpPr>
        <p:spPr>
          <a:xfrm>
            <a:off x="2643174" y="3429000"/>
            <a:ext cx="939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</a:rPr>
              <a:t>Fresco</a:t>
            </a:r>
            <a:endParaRPr lang="es-ES" b="1" dirty="0">
              <a:solidFill>
                <a:schemeClr val="tx2">
                  <a:lumMod val="60000"/>
                  <a:lumOff val="40000"/>
                </a:schemeClr>
              </a:solidFill>
              <a:latin typeface="Tahoma" pitchFamily="34" charset="0"/>
            </a:endParaRPr>
          </a:p>
        </p:txBody>
      </p:sp>
      <p:cxnSp>
        <p:nvCxnSpPr>
          <p:cNvPr id="23" name="22 Conector recto de flecha"/>
          <p:cNvCxnSpPr/>
          <p:nvPr/>
        </p:nvCxnSpPr>
        <p:spPr>
          <a:xfrm rot="10800000">
            <a:off x="2571736" y="2714620"/>
            <a:ext cx="1285884" cy="1588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>
            <a:off x="5286380" y="2714620"/>
            <a:ext cx="1357322" cy="1588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Rectángulo"/>
          <p:cNvSpPr/>
          <p:nvPr/>
        </p:nvSpPr>
        <p:spPr>
          <a:xfrm>
            <a:off x="3929058" y="3643314"/>
            <a:ext cx="1428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latin typeface="Tahoma" pitchFamily="34" charset="0"/>
              </a:rPr>
              <a:t>Óptimo para</a:t>
            </a:r>
          </a:p>
          <a:p>
            <a:r>
              <a:rPr lang="es-ES" sz="1600" b="1" dirty="0" smtClean="0">
                <a:latin typeface="Tahoma" pitchFamily="34" charset="0"/>
              </a:rPr>
              <a:t>desempeño</a:t>
            </a:r>
          </a:p>
          <a:p>
            <a:r>
              <a:rPr lang="es-ES" sz="1600" b="1" dirty="0" smtClean="0">
                <a:latin typeface="Tahoma" pitchFamily="34" charset="0"/>
              </a:rPr>
              <a:t>y salud</a:t>
            </a:r>
            <a:endParaRPr lang="es-AR" sz="1600" dirty="0"/>
          </a:p>
        </p:txBody>
      </p:sp>
      <p:sp>
        <p:nvSpPr>
          <p:cNvPr id="28" name="27 Rectángulo"/>
          <p:cNvSpPr/>
          <p:nvPr/>
        </p:nvSpPr>
        <p:spPr>
          <a:xfrm>
            <a:off x="5572132" y="3500438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FF6699"/>
                </a:solidFill>
                <a:latin typeface="Tahoma" pitchFamily="34" charset="0"/>
              </a:rPr>
              <a:t>Cálido</a:t>
            </a:r>
            <a:endParaRPr lang="es-ES" b="1" dirty="0">
              <a:solidFill>
                <a:srgbClr val="FF6699"/>
              </a:solidFill>
              <a:latin typeface="Tahoma" pitchFamily="34" charset="0"/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6858016" y="3429000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i="1" dirty="0" smtClean="0">
                <a:solidFill>
                  <a:srgbClr val="FF6699"/>
                </a:solidFill>
                <a:latin typeface="Tahoma" pitchFamily="34" charset="0"/>
              </a:rPr>
              <a:t>Estrés </a:t>
            </a:r>
          </a:p>
          <a:p>
            <a:pPr algn="ctr"/>
            <a:r>
              <a:rPr lang="es-ES" b="1" i="1" dirty="0" smtClean="0">
                <a:solidFill>
                  <a:srgbClr val="FF6699"/>
                </a:solidFill>
                <a:latin typeface="Tahoma" pitchFamily="34" charset="0"/>
              </a:rPr>
              <a:t>por calor</a:t>
            </a:r>
            <a:endParaRPr lang="es-ES" b="1" i="1" dirty="0">
              <a:solidFill>
                <a:srgbClr val="FF6699"/>
              </a:solidFill>
              <a:latin typeface="Tahoma" pitchFamily="34" charset="0"/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7072330" y="6286520"/>
            <a:ext cx="1414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" b="1" i="1" dirty="0" smtClean="0">
                <a:latin typeface="Tahoma" pitchFamily="34" charset="0"/>
              </a:rPr>
              <a:t>NRC, 1981</a:t>
            </a:r>
            <a:endParaRPr lang="es-ES" b="1" i="1" dirty="0">
              <a:latin typeface="Tahoma" pitchFamily="34" charset="0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1285852" y="5500702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Baja</a:t>
            </a:r>
            <a:endParaRPr lang="es-AR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7643834" y="5500702"/>
            <a:ext cx="57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</a:t>
            </a:r>
            <a:r>
              <a:rPr lang="es-AR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lta</a:t>
            </a:r>
            <a:endParaRPr lang="es-AR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500430" y="5417122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10ºC</a:t>
            </a:r>
            <a:endParaRPr lang="es-ES" dirty="0"/>
          </a:p>
        </p:txBody>
      </p:sp>
      <p:sp>
        <p:nvSpPr>
          <p:cNvPr id="24" name="23 CuadroTexto"/>
          <p:cNvSpPr txBox="1"/>
          <p:nvPr/>
        </p:nvSpPr>
        <p:spPr>
          <a:xfrm>
            <a:off x="5000628" y="5429264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18ºC</a:t>
            </a:r>
            <a:endParaRPr lang="es-ES" dirty="0"/>
          </a:p>
        </p:txBody>
      </p:sp>
      <p:sp>
        <p:nvSpPr>
          <p:cNvPr id="25" name="24 CuadroTexto"/>
          <p:cNvSpPr txBox="1"/>
          <p:nvPr/>
        </p:nvSpPr>
        <p:spPr>
          <a:xfrm>
            <a:off x="357158" y="6143644"/>
            <a:ext cx="1983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Europeas: 10 -21ºC</a:t>
            </a:r>
          </a:p>
          <a:p>
            <a:r>
              <a:rPr lang="es-ES" dirty="0" smtClean="0"/>
              <a:t>Índicas. 12 -27ºC</a:t>
            </a:r>
            <a:endParaRPr lang="es-ES" dirty="0"/>
          </a:p>
        </p:txBody>
      </p:sp>
      <p:sp>
        <p:nvSpPr>
          <p:cNvPr id="33" name="32 CuadroTexto"/>
          <p:cNvSpPr txBox="1"/>
          <p:nvPr/>
        </p:nvSpPr>
        <p:spPr>
          <a:xfrm>
            <a:off x="2071670" y="5429264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5ºC</a:t>
            </a:r>
            <a:endParaRPr lang="es-ES" dirty="0"/>
          </a:p>
        </p:txBody>
      </p:sp>
      <p:sp>
        <p:nvSpPr>
          <p:cNvPr id="34" name="33 CuadroTexto"/>
          <p:cNvSpPr txBox="1"/>
          <p:nvPr/>
        </p:nvSpPr>
        <p:spPr>
          <a:xfrm>
            <a:off x="6500826" y="5500702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21ºC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14282" y="179249"/>
            <a:ext cx="892971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b="1" i="1" dirty="0" smtClean="0"/>
              <a:t>Estrés  </a:t>
            </a:r>
            <a:r>
              <a:rPr lang="es-AR" sz="3600" b="1" i="1" dirty="0" smtClean="0"/>
              <a:t>por  calor</a:t>
            </a:r>
          </a:p>
          <a:p>
            <a:pPr algn="ctr"/>
            <a:endParaRPr lang="es-AR" sz="2400" i="1" dirty="0" smtClean="0"/>
          </a:p>
          <a:p>
            <a:endParaRPr lang="es-AR" sz="2400" dirty="0" smtClean="0"/>
          </a:p>
          <a:p>
            <a:r>
              <a:rPr lang="es-AR" sz="2400" b="1" dirty="0" smtClean="0"/>
              <a:t>Para mantener la </a:t>
            </a:r>
            <a:r>
              <a:rPr lang="es-AR" sz="2400" b="1" dirty="0" err="1" smtClean="0"/>
              <a:t>homeotermia</a:t>
            </a:r>
            <a:r>
              <a:rPr lang="es-AR" sz="2400" b="1" dirty="0" smtClean="0"/>
              <a:t> el organismo debe eliminar calor de forma activa hablamos de una situación de estrés por calor</a:t>
            </a:r>
          </a:p>
          <a:p>
            <a:pPr>
              <a:lnSpc>
                <a:spcPct val="150000"/>
              </a:lnSpc>
            </a:pPr>
            <a:r>
              <a:rPr lang="es-AR" sz="2400" b="1" dirty="0" smtClean="0"/>
              <a:t>Se produce cuando la temperatura sube por encima de los 25 °C</a:t>
            </a:r>
          </a:p>
          <a:p>
            <a:pPr>
              <a:lnSpc>
                <a:spcPct val="150000"/>
              </a:lnSpc>
            </a:pPr>
            <a:r>
              <a:rPr lang="es-AR" sz="2400" b="1" dirty="0" smtClean="0"/>
              <a:t>Sin embargo debe tenerse en cuenta la temperatura efectiva:</a:t>
            </a:r>
          </a:p>
          <a:p>
            <a:endParaRPr lang="es-AR" sz="2400" b="1" dirty="0" smtClean="0"/>
          </a:p>
          <a:p>
            <a:pPr>
              <a:lnSpc>
                <a:spcPct val="150000"/>
              </a:lnSpc>
            </a:pPr>
            <a:r>
              <a:rPr lang="es-AR" sz="2400" b="1" dirty="0" smtClean="0"/>
              <a:t>	Temperatura ambiente</a:t>
            </a:r>
          </a:p>
          <a:p>
            <a:pPr>
              <a:lnSpc>
                <a:spcPct val="150000"/>
              </a:lnSpc>
            </a:pPr>
            <a:r>
              <a:rPr lang="es-AR" sz="2400" b="1" dirty="0" smtClean="0"/>
              <a:t>	Humedad relativa</a:t>
            </a:r>
          </a:p>
          <a:p>
            <a:pPr>
              <a:lnSpc>
                <a:spcPct val="150000"/>
              </a:lnSpc>
            </a:pPr>
            <a:r>
              <a:rPr lang="es-AR" sz="2400" b="1" dirty="0" smtClean="0"/>
              <a:t>	Radiación solar</a:t>
            </a:r>
          </a:p>
          <a:p>
            <a:pPr>
              <a:lnSpc>
                <a:spcPct val="150000"/>
              </a:lnSpc>
            </a:pPr>
            <a:r>
              <a:rPr lang="es-AR" sz="2400" b="1" dirty="0" smtClean="0"/>
              <a:t>	Tipo de suelo</a:t>
            </a:r>
          </a:p>
          <a:p>
            <a:pPr>
              <a:lnSpc>
                <a:spcPct val="150000"/>
              </a:lnSpc>
            </a:pPr>
            <a:r>
              <a:rPr lang="es-AR" sz="2400" b="1" dirty="0" smtClean="0"/>
              <a:t>	Velocidad del aire</a:t>
            </a:r>
            <a:endParaRPr lang="es-AR" sz="2400" b="1" dirty="0"/>
          </a:p>
        </p:txBody>
      </p:sp>
      <p:cxnSp>
        <p:nvCxnSpPr>
          <p:cNvPr id="6" name="5 Conector recto"/>
          <p:cNvCxnSpPr/>
          <p:nvPr/>
        </p:nvCxnSpPr>
        <p:spPr>
          <a:xfrm>
            <a:off x="2000232" y="1142984"/>
            <a:ext cx="49292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3142</TotalTime>
  <Words>1177</Words>
  <Application>Microsoft Office PowerPoint</Application>
  <PresentationFormat>Presentación en pantalla (4:3)</PresentationFormat>
  <Paragraphs>324</Paragraphs>
  <Slides>65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67" baseType="lpstr">
      <vt:lpstr>Metro</vt:lpstr>
      <vt:lpstr>Diapositiva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Centor</cp:lastModifiedBy>
  <cp:revision>290</cp:revision>
  <dcterms:created xsi:type="dcterms:W3CDTF">2015-03-07T23:10:42Z</dcterms:created>
  <dcterms:modified xsi:type="dcterms:W3CDTF">2018-03-13T00:42:36Z</dcterms:modified>
</cp:coreProperties>
</file>