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8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25" r:id="rId19"/>
    <p:sldId id="278" r:id="rId20"/>
    <p:sldId id="326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27" r:id="rId60"/>
    <p:sldId id="328" r:id="rId61"/>
    <p:sldId id="329" r:id="rId62"/>
    <p:sldId id="332" r:id="rId63"/>
    <p:sldId id="330" r:id="rId64"/>
    <p:sldId id="331" r:id="rId65"/>
    <p:sldId id="333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81"/>
      <p:bold r:id="rId82"/>
      <p:italic r:id="rId83"/>
      <p:boldItalic r:id="rId84"/>
    </p:embeddedFont>
    <p:embeddedFont>
      <p:font typeface="Arial Black" panose="020B0A04020102020204" pitchFamily="34" charset="0"/>
      <p:bold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h77JjKU+AWIWuLRFLea1SWNf6U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28C6B3-F135-4F44-970D-3287CAC202D4}">
  <a:tblStyle styleId="{EF28C6B3-F135-4F44-970D-3287CAC202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90" Type="http://customschemas.google.com/relationships/presentationmetadata" Target="meta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545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337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321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437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5570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739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1832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442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51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988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fld id="{00000000-1234-1234-1234-123412341234}" type="slidenum"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7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801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940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175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995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2051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832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205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95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817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4724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650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51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8544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586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956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860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9332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0477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706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968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5471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755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486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87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68283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79051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2032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911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531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4864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8091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67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8205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5872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fld id="{00000000-1234-1234-1234-123412341234}" type="slidenum"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/>
          </a:p>
        </p:txBody>
      </p:sp>
      <p:sp>
        <p:nvSpPr>
          <p:cNvPr id="524" name="Google Shape;52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93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676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5842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98663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2038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28090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543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597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fld id="{00000000-1234-1234-1234-123412341234}" type="slidenum"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/>
          </a:p>
        </p:txBody>
      </p:sp>
      <p:sp>
        <p:nvSpPr>
          <p:cNvPr id="601" name="Google Shape;60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631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6029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398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03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7562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0151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0633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474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3915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8936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097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7640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4070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94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99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51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10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1"/>
          <p:cNvSpPr txBox="1">
            <a:spLocks noGrp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1"/>
          <p:cNvSpPr txBox="1">
            <a:spLocks noGrp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80"/>
              </a:spcBef>
              <a:spcAft>
                <a:spcPts val="0"/>
              </a:spcAft>
              <a:buSzPts val="2550"/>
              <a:buFont typeface="Noto Sans Symbols"/>
              <a:buNone/>
              <a:defRPr sz="3400"/>
            </a:lvl1pPr>
            <a:lvl2pPr lvl="1" algn="l"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2" name="Google Shape;32;p7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7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7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8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■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◻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◻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101" name="Google Shape;101;p8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p8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■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◻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◻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103" name="Google Shape;103;p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8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05" name="Google Shape;105;p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2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4038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■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◻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◻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109" name="Google Shape;109;p82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4038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■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◻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◻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110" name="Google Shape;110;p8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12" name="Google Shape;112;p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6" name="Google Shape;116;p8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8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18" name="Google Shape;118;p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B1BCD-F455-4C88-9709-29456D65D8AC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D80B-28FF-4CCD-95FB-52029AC78848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4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3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4" name="Google Shape;54;p7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6" name="Google Shape;56;p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0" name="Google Shape;60;p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7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5" name="Google Shape;65;p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abla" type="tbl">
  <p:cSld name="TAB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70" name="Google Shape;70;p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7"/>
          <p:cNvSpPr txBox="1">
            <a:spLocks noGrp="1"/>
          </p:cNvSpPr>
          <p:nvPr>
            <p:ph type="title"/>
          </p:nvPr>
        </p:nvSpPr>
        <p:spPr>
          <a:xfrm rot="5400000">
            <a:off x="4953000" y="2133600"/>
            <a:ext cx="5410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7"/>
          <p:cNvSpPr txBox="1">
            <a:spLocks noGrp="1"/>
          </p:cNvSpPr>
          <p:nvPr>
            <p:ph type="body" idx="1"/>
          </p:nvPr>
        </p:nvSpPr>
        <p:spPr>
          <a:xfrm rot="5400000">
            <a:off x="762000" y="152400"/>
            <a:ext cx="54102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4" name="Google Shape;74;p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7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76" name="Google Shape;76;p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8"/>
          <p:cNvSpPr txBox="1">
            <a:spLocks noGrp="1"/>
          </p:cNvSpPr>
          <p:nvPr>
            <p:ph type="body" idx="1"/>
          </p:nvPr>
        </p:nvSpPr>
        <p:spPr>
          <a:xfrm rot="5400000">
            <a:off x="2628900" y="-190500"/>
            <a:ext cx="38862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◻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◻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0" name="Google Shape;80;p7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2" name="Google Shape;82;p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7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7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7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9" name="Google Shape;89;p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■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◻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◻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93" name="Google Shape;93;p8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4" name="Google Shape;94;p8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8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6" name="Google Shape;96;p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70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" name="Google Shape;11;p70"/>
            <p:cNvSpPr txBox="1"/>
            <p:nvPr/>
          </p:nvSpPr>
          <p:spPr>
            <a:xfrm>
              <a:off x="0" y="0"/>
              <a:ext cx="2208" cy="4320"/>
            </a:xfrm>
            <a:prstGeom prst="rect">
              <a:avLst/>
            </a:prstGeom>
            <a:gradFill>
              <a:gsLst>
                <a:gs pos="0">
                  <a:schemeClr val="folHlink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70"/>
            <p:cNvSpPr txBox="1"/>
            <p:nvPr/>
          </p:nvSpPr>
          <p:spPr>
            <a:xfrm>
              <a:off x="1081" y="1065"/>
              <a:ext cx="4679" cy="159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70"/>
            <p:cNvGrpSpPr/>
            <p:nvPr/>
          </p:nvGrpSpPr>
          <p:grpSpPr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4" name="Google Shape;14;p70"/>
              <p:cNvSpPr txBox="1"/>
              <p:nvPr/>
            </p:nvSpPr>
            <p:spPr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70"/>
              <p:cNvSpPr txBox="1"/>
              <p:nvPr/>
            </p:nvSpPr>
            <p:spPr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70"/>
              <p:cNvSpPr txBox="1"/>
              <p:nvPr/>
            </p:nvSpPr>
            <p:spPr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70"/>
              <p:cNvSpPr txBox="1"/>
              <p:nvPr/>
            </p:nvSpPr>
            <p:spPr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70"/>
              <p:cNvSpPr txBox="1"/>
              <p:nvPr/>
            </p:nvSpPr>
            <p:spPr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70"/>
              <p:cNvSpPr txBox="1"/>
              <p:nvPr/>
            </p:nvSpPr>
            <p:spPr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70"/>
              <p:cNvSpPr txBox="1"/>
              <p:nvPr/>
            </p:nvSpPr>
            <p:spPr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70"/>
              <p:cNvSpPr txBox="1"/>
              <p:nvPr/>
            </p:nvSpPr>
            <p:spPr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70"/>
              <p:cNvSpPr txBox="1"/>
              <p:nvPr/>
            </p:nvSpPr>
            <p:spPr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70"/>
              <p:cNvSpPr txBox="1"/>
              <p:nvPr/>
            </p:nvSpPr>
            <p:spPr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2000"/>
                  <a:buFont typeface="Noto Sans Symbols"/>
                  <a:buNone/>
                </a:pPr>
                <a:endParaRPr sz="20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" name="Google Shape;24;p70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70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7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None/>
              <a:defRPr sz="1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" name="Google Shape;38;p72"/>
          <p:cNvGrpSpPr/>
          <p:nvPr/>
        </p:nvGrpSpPr>
        <p:grpSpPr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9" name="Google Shape;39;p72"/>
            <p:cNvSpPr txBox="1"/>
            <p:nvPr/>
          </p:nvSpPr>
          <p:spPr>
            <a:xfrm>
              <a:off x="0" y="0"/>
              <a:ext cx="180" cy="336"/>
            </a:xfrm>
            <a:prstGeom prst="rect">
              <a:avLst/>
            </a:prstGeom>
            <a:gradFill>
              <a:gsLst>
                <a:gs pos="0">
                  <a:schemeClr val="folHlink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72"/>
            <p:cNvSpPr txBox="1"/>
            <p:nvPr/>
          </p:nvSpPr>
          <p:spPr>
            <a:xfrm>
              <a:off x="260" y="85"/>
              <a:ext cx="5500" cy="17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72"/>
            <p:cNvSpPr txBox="1"/>
            <p:nvPr/>
          </p:nvSpPr>
          <p:spPr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72"/>
            <p:cNvSpPr txBox="1"/>
            <p:nvPr/>
          </p:nvSpPr>
          <p:spPr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72"/>
            <p:cNvSpPr txBox="1"/>
            <p:nvPr/>
          </p:nvSpPr>
          <p:spPr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72"/>
            <p:cNvSpPr txBox="1"/>
            <p:nvPr/>
          </p:nvSpPr>
          <p:spPr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72"/>
            <p:cNvSpPr txBox="1"/>
            <p:nvPr/>
          </p:nvSpPr>
          <p:spPr>
            <a:xfrm>
              <a:off x="83" y="86"/>
              <a:ext cx="89" cy="8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72"/>
            <p:cNvSpPr txBox="1"/>
            <p:nvPr/>
          </p:nvSpPr>
          <p:spPr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72"/>
            <p:cNvSpPr txBox="1"/>
            <p:nvPr/>
          </p:nvSpPr>
          <p:spPr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48;p7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2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hyperlink" Target="about:blank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>
            <a:spLocks noGrp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Parto y Neonatología equina</a:t>
            </a:r>
            <a:endParaRPr/>
          </a:p>
        </p:txBody>
      </p:sp>
      <p:sp>
        <p:nvSpPr>
          <p:cNvPr id="124" name="Google Shape;124;p1"/>
          <p:cNvSpPr txBox="1">
            <a:spLocks noGrp="1"/>
          </p:cNvSpPr>
          <p:nvPr>
            <p:ph type="subTitle" idx="1"/>
          </p:nvPr>
        </p:nvSpPr>
        <p:spPr>
          <a:xfrm>
            <a:off x="3779837" y="4365625"/>
            <a:ext cx="4895850" cy="218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50"/>
              <a:buNone/>
            </a:pPr>
            <a:r>
              <a:rPr lang="en-US" sz="3000" b="0" i="0" u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Producción</a:t>
            </a:r>
            <a:r>
              <a:rPr lang="en-US" sz="3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0" i="0" u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Equina</a:t>
            </a:r>
            <a:r>
              <a:rPr lang="en-US" sz="3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endParaRPr dirty="0"/>
          </a:p>
          <a:p>
            <a:pPr lvl="0" indent="-4572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50"/>
              <a:buFontTx/>
              <a:buChar char="-"/>
            </a:pPr>
            <a:r>
              <a:rPr lang="en-US" sz="3000" b="0" i="0" u="none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</a:p>
          <a:p>
            <a:pPr lvl="0" indent="-4572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50"/>
              <a:buFontTx/>
              <a:buChar char="-"/>
            </a:pPr>
            <a:r>
              <a:rPr lang="en-US" sz="3000" b="0" i="0" u="none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0" i="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0" descr="C:\Users\fravega\Desktop\Mis documentos\My Pictures\Eq 2 2010\VACACION 2010\EQ2 2010 336.jpg"/>
          <p:cNvPicPr preferRelativeResize="0"/>
          <p:nvPr/>
        </p:nvPicPr>
        <p:blipFill rotWithShape="1">
          <a:blip r:embed="rId3">
            <a:alphaModFix/>
          </a:blip>
          <a:srcRect b="15455"/>
          <a:stretch/>
        </p:blipFill>
        <p:spPr>
          <a:xfrm>
            <a:off x="-36512" y="412551"/>
            <a:ext cx="5664200" cy="359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 descr="C:\Users\fravega\Desktop\Mis documentos\My Pictures\Eq 2 2010\LA PASION 2010\EQ2 2010 469.jpg"/>
          <p:cNvPicPr preferRelativeResize="0"/>
          <p:nvPr/>
        </p:nvPicPr>
        <p:blipFill rotWithShape="1">
          <a:blip r:embed="rId4">
            <a:alphaModFix/>
          </a:blip>
          <a:srcRect l="-395" t="17797" r="18011" b="6688"/>
          <a:stretch/>
        </p:blipFill>
        <p:spPr>
          <a:xfrm>
            <a:off x="480244" y="3726259"/>
            <a:ext cx="4595812" cy="31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C:\Users\fravega\Desktop\Mis documentos\My Pictures\Eq 2 2010\KAWELL 2010\EQ2 2010 32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5680" y="1845270"/>
            <a:ext cx="3240088" cy="431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1" descr="C:\Users\fravega\Desktop\Mis documentos\My Pictures\EEUU 07\RandR\Distocia\Distocia (2).jpg"/>
          <p:cNvPicPr preferRelativeResize="0"/>
          <p:nvPr/>
        </p:nvPicPr>
        <p:blipFill rotWithShape="1">
          <a:blip r:embed="rId3">
            <a:alphaModFix/>
          </a:blip>
          <a:srcRect l="8380" r="3892"/>
          <a:stretch/>
        </p:blipFill>
        <p:spPr>
          <a:xfrm>
            <a:off x="-36512" y="-39687"/>
            <a:ext cx="4556125" cy="69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 descr="C:\Users\fravega\Desktop\Mis documentos\My Pictures\EEUU 07\RandR\Distocia\Distocia (3).jpg"/>
          <p:cNvPicPr preferRelativeResize="0"/>
          <p:nvPr/>
        </p:nvPicPr>
        <p:blipFill rotWithShape="1">
          <a:blip r:embed="rId4">
            <a:alphaModFix/>
          </a:blip>
          <a:srcRect l="12568"/>
          <a:stretch/>
        </p:blipFill>
        <p:spPr>
          <a:xfrm>
            <a:off x="4519612" y="0"/>
            <a:ext cx="4660900" cy="6875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2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2" descr="C:\Users\fravega\Desktop\Mis documentos\My Pictures\EEUU 07\RandR\Ovariectomia\Ovariectomia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88912"/>
            <a:ext cx="8785225" cy="65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3" descr="C:\Users\fravega\Desktop\Mis documentos\My Pictures\EEUU 07\RandR\Distocia\Distocia.jpg"/>
          <p:cNvPicPr preferRelativeResize="0"/>
          <p:nvPr/>
        </p:nvPicPr>
        <p:blipFill rotWithShape="1">
          <a:blip r:embed="rId3">
            <a:alphaModFix/>
          </a:blip>
          <a:srcRect l="-2334" t="-2449" r="2333" b="16452"/>
          <a:stretch/>
        </p:blipFill>
        <p:spPr>
          <a:xfrm>
            <a:off x="2124075" y="500062"/>
            <a:ext cx="4895850" cy="62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>
            <a:spLocks noGrp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Parto</a:t>
            </a:r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50"/>
              <a:buFont typeface="Noto Sans Symbols"/>
              <a:buNone/>
            </a:pPr>
            <a:endParaRPr sz="3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>
            <a:spLocks noGrp="1"/>
          </p:cNvSpPr>
          <p:nvPr>
            <p:ph type="title"/>
          </p:nvPr>
        </p:nvSpPr>
        <p:spPr>
          <a:xfrm>
            <a:off x="950912" y="1984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Signos de Parto Inminentes</a:t>
            </a:r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body" idx="1"/>
          </p:nvPr>
        </p:nvSpPr>
        <p:spPr>
          <a:xfrm>
            <a:off x="250825" y="1268412"/>
            <a:ext cx="8713787" cy="558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Glándula mamaria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-  Aumentan de tamaño (4-6 semanas pp)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-  Se distienden con calostro (2-15 días pp)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-  Velitas (6-48 hs pp)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-  Cambios en los electrolitos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Relajación de los ligamento pelvicos (ultimas sem)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Edema ventral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Relajación de vagina y vulva (horas pp)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Aislamiento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09550" algn="l" rtl="0"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 b="23953"/>
          <a:stretch/>
        </p:blipFill>
        <p:spPr>
          <a:xfrm>
            <a:off x="125412" y="1628775"/>
            <a:ext cx="4459287" cy="4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462" y="2133600"/>
            <a:ext cx="4221162" cy="39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>
            <a:spLocks noGrp="1"/>
          </p:cNvSpPr>
          <p:nvPr>
            <p:ph type="title"/>
          </p:nvPr>
        </p:nvSpPr>
        <p:spPr>
          <a:xfrm>
            <a:off x="539750" y="112712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Gandula mamaria: Velitas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SCOCIA 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398621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ESCOCIA (2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40322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3" descr="D:\Mis documentos\My Pictures\Haras las cuatro reinas\IMG_04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1000125"/>
            <a:ext cx="7929562" cy="571976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/>
        </p:nvSpPr>
        <p:spPr>
          <a:xfrm>
            <a:off x="242887" y="125412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Glándulas Mamarias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SCOCIA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5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/>
          </a:p>
        </p:txBody>
      </p:sp>
      <p:sp>
        <p:nvSpPr>
          <p:cNvPr id="130" name="Google Shape;130;p2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507412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❑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Parto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❑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Evaluación de la placenta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❑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Cuidados básicos del potrillo recién nacido</a:t>
            </a:r>
            <a:endParaRPr/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"/>
          <p:cNvSpPr txBox="1">
            <a:spLocks noGrp="1"/>
          </p:cNvSpPr>
          <p:nvPr>
            <p:ph type="title"/>
          </p:nvPr>
        </p:nvSpPr>
        <p:spPr>
          <a:xfrm>
            <a:off x="-57150" y="198437"/>
            <a:ext cx="93821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Electrolitos en las secreciones mamarias</a:t>
            </a:r>
            <a:endParaRPr/>
          </a:p>
        </p:txBody>
      </p:sp>
      <p:pic>
        <p:nvPicPr>
          <p:cNvPr id="259" name="Google Shape;259;p17" descr="Scan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472"/>
          <a:stretch/>
        </p:blipFill>
        <p:spPr>
          <a:xfrm>
            <a:off x="557212" y="1301750"/>
            <a:ext cx="7991475" cy="51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8" descr="Scan94"/>
          <p:cNvPicPr preferRelativeResize="0"/>
          <p:nvPr/>
        </p:nvPicPr>
        <p:blipFill rotWithShape="1">
          <a:blip r:embed="rId3">
            <a:alphaModFix/>
          </a:blip>
          <a:srcRect l="5427" t="6978" r="7556" b="8662"/>
          <a:stretch/>
        </p:blipFill>
        <p:spPr>
          <a:xfrm>
            <a:off x="1116012" y="1844675"/>
            <a:ext cx="6769100" cy="437673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lang="en-US" sz="40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Control de las concentraciones mamarias de electrolitos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9"/>
          <p:cNvGrpSpPr/>
          <p:nvPr/>
        </p:nvGrpSpPr>
        <p:grpSpPr>
          <a:xfrm>
            <a:off x="0" y="1125537"/>
            <a:ext cx="9144000" cy="5732462"/>
            <a:chOff x="0" y="0"/>
            <a:chExt cx="5760" cy="4320"/>
          </a:xfrm>
        </p:grpSpPr>
        <p:pic>
          <p:nvPicPr>
            <p:cNvPr id="271" name="Google Shape;271;p19" descr="hydrops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19"/>
            <p:cNvSpPr/>
            <p:nvPr/>
          </p:nvSpPr>
          <p:spPr>
            <a:xfrm>
              <a:off x="3379" y="0"/>
              <a:ext cx="272" cy="63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 rot="-8700000">
              <a:off x="2290" y="2704"/>
              <a:ext cx="272" cy="63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0"/>
          <p:cNvGrpSpPr/>
          <p:nvPr/>
        </p:nvGrpSpPr>
        <p:grpSpPr>
          <a:xfrm>
            <a:off x="611187" y="981075"/>
            <a:ext cx="7848600" cy="5761037"/>
            <a:chOff x="0" y="0"/>
            <a:chExt cx="5760" cy="4338"/>
          </a:xfrm>
        </p:grpSpPr>
        <p:pic>
          <p:nvPicPr>
            <p:cNvPr id="279" name="Google Shape;279;p20" descr="hydrops"/>
            <p:cNvPicPr preferRelativeResize="0"/>
            <p:nvPr/>
          </p:nvPicPr>
          <p:blipFill rotWithShape="1">
            <a:blip r:embed="rId3">
              <a:alphaModFix/>
            </a:blip>
            <a:srcRect l="3741" t="3649" r="20674" b="14321"/>
            <a:stretch/>
          </p:blipFill>
          <p:spPr>
            <a:xfrm>
              <a:off x="0" y="0"/>
              <a:ext cx="5760" cy="4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20"/>
            <p:cNvSpPr/>
            <p:nvPr/>
          </p:nvSpPr>
          <p:spPr>
            <a:xfrm>
              <a:off x="3424" y="845"/>
              <a:ext cx="272" cy="63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9960000">
              <a:off x="2699" y="2750"/>
              <a:ext cx="272" cy="63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1" descr="http://foaling.weebly.com/uploads/1/8/4/6/18461808/3744083.jpg?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75" y="1173162"/>
            <a:ext cx="7704137" cy="513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1"/>
          <p:cNvSpPr txBox="1"/>
          <p:nvPr/>
        </p:nvSpPr>
        <p:spPr>
          <a:xfrm>
            <a:off x="179387" y="125412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Relajación</a:t>
            </a:r>
            <a:r>
              <a:rPr lang="en-US" sz="3600" b="0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de los </a:t>
            </a:r>
            <a:r>
              <a:rPr lang="en-US" sz="3600" b="0" i="0" u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ligamentos</a:t>
            </a:r>
            <a:r>
              <a:rPr lang="en-US" sz="3600" b="0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2" descr="D:\Mis documentos\My Pictures\Haras las cuatro reinas\IMG_04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37" y="1030287"/>
            <a:ext cx="8001000" cy="568483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2"/>
          <p:cNvSpPr txBox="1"/>
          <p:nvPr/>
        </p:nvSpPr>
        <p:spPr>
          <a:xfrm>
            <a:off x="179387" y="125412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Edema Periparto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590550" y="53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Relajación Vulvar</a:t>
            </a:r>
            <a:endParaRPr/>
          </a:p>
        </p:txBody>
      </p:sp>
      <p:pic>
        <p:nvPicPr>
          <p:cNvPr id="305" name="Google Shape;305;p24" descr="http://www.silhouettefarm.com/Resources/IMG_8866-web-low%206x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4625" y="1014412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"/>
          <p:cNvSpPr txBox="1">
            <a:spLocks noGrp="1"/>
          </p:cNvSpPr>
          <p:nvPr>
            <p:ph type="title"/>
          </p:nvPr>
        </p:nvSpPr>
        <p:spPr>
          <a:xfrm>
            <a:off x="446087" y="1984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Estadios del Parto</a:t>
            </a:r>
            <a:endParaRPr/>
          </a:p>
        </p:txBody>
      </p:sp>
      <p:sp>
        <p:nvSpPr>
          <p:cNvPr id="311" name="Google Shape;311;p25"/>
          <p:cNvSpPr txBox="1">
            <a:spLocks noGrp="1"/>
          </p:cNvSpPr>
          <p:nvPr>
            <p:ph type="body" idx="1"/>
          </p:nvPr>
        </p:nvSpPr>
        <p:spPr>
          <a:xfrm>
            <a:off x="250825" y="1125537"/>
            <a:ext cx="8686800" cy="532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Estadio I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2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✔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 a 4 horas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✔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Cambios de comportamiento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  Disconfort (colico leve)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✔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Se ordeña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✔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Micciones cortas y de poca cantidad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✔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Posicion fetal: dorso-pubica a dorso-sacral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1547812" y="3644900"/>
            <a:ext cx="8636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107950" y="33337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Posicionamiento Fetal Ultimo Tercio de Gestación</a:t>
            </a:r>
            <a:endParaRPr/>
          </a:p>
        </p:txBody>
      </p:sp>
      <p:pic>
        <p:nvPicPr>
          <p:cNvPr id="318" name="Google Shape;3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1628775"/>
            <a:ext cx="6481762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1295400"/>
            <a:ext cx="8424862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7"/>
          <p:cNvSpPr txBox="1">
            <a:spLocks noGrp="1"/>
          </p:cNvSpPr>
          <p:nvPr>
            <p:ph type="title"/>
          </p:nvPr>
        </p:nvSpPr>
        <p:spPr>
          <a:xfrm>
            <a:off x="395287" y="188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Posicionamiento Fetal Preparto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>
            <a:spLocks noGrp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Manejo de Sistema de Partos</a:t>
            </a:r>
            <a:endParaRPr/>
          </a:p>
        </p:txBody>
      </p:sp>
      <p:sp>
        <p:nvSpPr>
          <p:cNvPr id="136" name="Google Shape;136;p3"/>
          <p:cNvSpPr txBox="1">
            <a:spLocks noGrp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50"/>
              <a:buFont typeface="Noto Sans Symbols"/>
              <a:buNone/>
            </a:pPr>
            <a:endParaRPr sz="3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 txBox="1">
            <a:spLocks noGrp="1"/>
          </p:cNvSpPr>
          <p:nvPr>
            <p:ph type="body" idx="1"/>
          </p:nvPr>
        </p:nvSpPr>
        <p:spPr>
          <a:xfrm>
            <a:off x="179387" y="1125537"/>
            <a:ext cx="8964612" cy="500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Estadio II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050"/>
              <a:buNone/>
            </a:pPr>
            <a:endParaRPr sz="14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✔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Duración: 20 – 30 min</a:t>
            </a:r>
            <a:endParaRPr/>
          </a:p>
          <a:p>
            <a:pPr marL="342900" lvl="0" indent="-276225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Noto Sans Symbols"/>
              <a:buNone/>
            </a:pPr>
            <a:endParaRPr sz="1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✔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Ruptura de corion alantoideo por estrella cervical</a:t>
            </a:r>
            <a:endParaRPr/>
          </a:p>
          <a:p>
            <a:pPr marL="342900" lvl="0" indent="-276225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Noto Sans Symbols"/>
              <a:buNone/>
            </a:pPr>
            <a:endParaRPr sz="1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✔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Feto visible en membrana amniotica (blanca)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(10 minutos posterior a la ruptura)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050"/>
              <a:buNone/>
            </a:pPr>
            <a:endParaRPr sz="1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✔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Trabajo activo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050"/>
              <a:buNone/>
            </a:pPr>
            <a:endParaRPr sz="1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✔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Expulsión completa del potrillo (reflejo de Ferguson)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050"/>
              <a:buNone/>
            </a:pPr>
            <a:endParaRPr sz="14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✔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Separación de la placenta</a:t>
            </a:r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xfrm>
            <a:off x="468312" y="1984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Estadios del Parto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9"/>
          <p:cNvPicPr preferRelativeResize="0"/>
          <p:nvPr/>
        </p:nvPicPr>
        <p:blipFill rotWithShape="1">
          <a:blip r:embed="rId3">
            <a:alphaModFix/>
          </a:blip>
          <a:srcRect l="11405" r="14565" b="51042"/>
          <a:stretch/>
        </p:blipFill>
        <p:spPr>
          <a:xfrm>
            <a:off x="0" y="1125537"/>
            <a:ext cx="6769100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4">
            <a:alphaModFix/>
          </a:blip>
          <a:srcRect l="27950" t="50000" r="13768"/>
          <a:stretch/>
        </p:blipFill>
        <p:spPr>
          <a:xfrm>
            <a:off x="4716462" y="4008437"/>
            <a:ext cx="4427537" cy="284956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 txBox="1"/>
          <p:nvPr/>
        </p:nvSpPr>
        <p:spPr>
          <a:xfrm>
            <a:off x="468312" y="44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Membranas Feto Maternas</a:t>
            </a:r>
            <a:endParaRPr/>
          </a:p>
        </p:txBody>
      </p:sp>
      <p:sp>
        <p:nvSpPr>
          <p:cNvPr id="338" name="Google Shape;338;p29"/>
          <p:cNvSpPr/>
          <p:nvPr/>
        </p:nvSpPr>
        <p:spPr>
          <a:xfrm>
            <a:off x="7451725" y="3573462"/>
            <a:ext cx="215900" cy="15113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6372225" y="2852737"/>
            <a:ext cx="2771775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Liquido alantoideo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3419475" y="5516562"/>
            <a:ext cx="4176712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9"/>
          <p:cNvSpPr txBox="1"/>
          <p:nvPr/>
        </p:nvSpPr>
        <p:spPr>
          <a:xfrm>
            <a:off x="539750" y="5516562"/>
            <a:ext cx="2771775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Liquido amniotico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0" descr="IMG_0573"/>
          <p:cNvPicPr preferRelativeResize="0"/>
          <p:nvPr/>
        </p:nvPicPr>
        <p:blipFill rotWithShape="1">
          <a:blip r:embed="rId3">
            <a:alphaModFix/>
          </a:blip>
          <a:srcRect t="13239" r="14962" b="15346"/>
          <a:stretch/>
        </p:blipFill>
        <p:spPr>
          <a:xfrm>
            <a:off x="0" y="1673225"/>
            <a:ext cx="9144000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 txBox="1"/>
          <p:nvPr/>
        </p:nvSpPr>
        <p:spPr>
          <a:xfrm>
            <a:off x="4803775" y="1576387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0"/>
          <p:cNvSpPr txBox="1"/>
          <p:nvPr/>
        </p:nvSpPr>
        <p:spPr>
          <a:xfrm>
            <a:off x="287337" y="3500437"/>
            <a:ext cx="143986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Utero</a:t>
            </a:r>
            <a:endParaRPr/>
          </a:p>
        </p:txBody>
      </p:sp>
      <p:sp>
        <p:nvSpPr>
          <p:cNvPr id="349" name="Google Shape;349;p30"/>
          <p:cNvSpPr txBox="1"/>
          <p:nvPr/>
        </p:nvSpPr>
        <p:spPr>
          <a:xfrm>
            <a:off x="3348037" y="2852737"/>
            <a:ext cx="219551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Alantocorion</a:t>
            </a:r>
            <a:endParaRPr/>
          </a:p>
        </p:txBody>
      </p:sp>
      <p:sp>
        <p:nvSpPr>
          <p:cNvPr id="350" name="Google Shape;350;p30"/>
          <p:cNvSpPr txBox="1"/>
          <p:nvPr/>
        </p:nvSpPr>
        <p:spPr>
          <a:xfrm>
            <a:off x="7308850" y="3213100"/>
            <a:ext cx="143986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Amnios</a:t>
            </a:r>
            <a:endParaRPr/>
          </a:p>
        </p:txBody>
      </p:sp>
      <p:sp>
        <p:nvSpPr>
          <p:cNvPr id="351" name="Google Shape;351;p30"/>
          <p:cNvSpPr txBox="1"/>
          <p:nvPr/>
        </p:nvSpPr>
        <p:spPr>
          <a:xfrm>
            <a:off x="5902325" y="5949950"/>
            <a:ext cx="3241675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Liquido alantoideo</a:t>
            </a:r>
            <a:endParaRPr/>
          </a:p>
        </p:txBody>
      </p:sp>
      <p:cxnSp>
        <p:nvCxnSpPr>
          <p:cNvPr id="352" name="Google Shape;352;p30"/>
          <p:cNvCxnSpPr/>
          <p:nvPr/>
        </p:nvCxnSpPr>
        <p:spPr>
          <a:xfrm flipH="1">
            <a:off x="6588125" y="4437062"/>
            <a:ext cx="215900" cy="15843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353" name="Google Shape;353;p30"/>
          <p:cNvSpPr txBox="1">
            <a:spLocks noGrp="1"/>
          </p:cNvSpPr>
          <p:nvPr>
            <p:ph type="title"/>
          </p:nvPr>
        </p:nvSpPr>
        <p:spPr>
          <a:xfrm>
            <a:off x="457200" y="188912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Membranas Feto Maternas</a:t>
            </a:r>
            <a:endParaRPr/>
          </a:p>
        </p:txBody>
      </p:sp>
      <p:sp>
        <p:nvSpPr>
          <p:cNvPr id="354" name="Google Shape;354;p30"/>
          <p:cNvSpPr txBox="1"/>
          <p:nvPr/>
        </p:nvSpPr>
        <p:spPr>
          <a:xfrm>
            <a:off x="4140200" y="4437062"/>
            <a:ext cx="219551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Alantoides</a:t>
            </a:r>
            <a:endParaRPr/>
          </a:p>
        </p:txBody>
      </p:sp>
      <p:cxnSp>
        <p:nvCxnSpPr>
          <p:cNvPr id="355" name="Google Shape;355;p30"/>
          <p:cNvCxnSpPr/>
          <p:nvPr/>
        </p:nvCxnSpPr>
        <p:spPr>
          <a:xfrm flipH="1">
            <a:off x="5795962" y="4076700"/>
            <a:ext cx="576262" cy="431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"/>
          <p:cNvSpPr txBox="1">
            <a:spLocks noGrp="1"/>
          </p:cNvSpPr>
          <p:nvPr>
            <p:ph type="title"/>
          </p:nvPr>
        </p:nvSpPr>
        <p:spPr>
          <a:xfrm>
            <a:off x="684212" y="115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Membranas Feto Maternas</a:t>
            </a:r>
            <a:endParaRPr/>
          </a:p>
        </p:txBody>
      </p:sp>
      <p:pic>
        <p:nvPicPr>
          <p:cNvPr id="361" name="Google Shape;361;p31" descr="IMG_0579"/>
          <p:cNvPicPr preferRelativeResize="0"/>
          <p:nvPr/>
        </p:nvPicPr>
        <p:blipFill rotWithShape="1">
          <a:blip r:embed="rId3">
            <a:alphaModFix/>
          </a:blip>
          <a:srcRect l="5203" t="12574" r="3798" b="9908"/>
          <a:stretch/>
        </p:blipFill>
        <p:spPr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1"/>
          <p:cNvSpPr txBox="1"/>
          <p:nvPr/>
        </p:nvSpPr>
        <p:spPr>
          <a:xfrm>
            <a:off x="682625" y="2420937"/>
            <a:ext cx="143986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Utero</a:t>
            </a:r>
            <a:endParaRPr/>
          </a:p>
        </p:txBody>
      </p:sp>
      <p:sp>
        <p:nvSpPr>
          <p:cNvPr id="363" name="Google Shape;363;p31"/>
          <p:cNvSpPr txBox="1"/>
          <p:nvPr/>
        </p:nvSpPr>
        <p:spPr>
          <a:xfrm>
            <a:off x="3743325" y="1773237"/>
            <a:ext cx="219551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Alantocorion</a:t>
            </a:r>
            <a:endParaRPr/>
          </a:p>
        </p:txBody>
      </p:sp>
      <p:sp>
        <p:nvSpPr>
          <p:cNvPr id="364" name="Google Shape;364;p31"/>
          <p:cNvSpPr txBox="1"/>
          <p:nvPr/>
        </p:nvSpPr>
        <p:spPr>
          <a:xfrm>
            <a:off x="7164387" y="1484312"/>
            <a:ext cx="143986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Amnios</a:t>
            </a:r>
            <a:endParaRPr/>
          </a:p>
        </p:txBody>
      </p:sp>
      <p:sp>
        <p:nvSpPr>
          <p:cNvPr id="365" name="Google Shape;365;p31"/>
          <p:cNvSpPr txBox="1"/>
          <p:nvPr/>
        </p:nvSpPr>
        <p:spPr>
          <a:xfrm>
            <a:off x="2555875" y="5516562"/>
            <a:ext cx="3095625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Liquido alantoideo</a:t>
            </a:r>
            <a:endParaRPr/>
          </a:p>
        </p:txBody>
      </p:sp>
      <p:sp>
        <p:nvSpPr>
          <p:cNvPr id="366" name="Google Shape;366;p31"/>
          <p:cNvSpPr txBox="1"/>
          <p:nvPr/>
        </p:nvSpPr>
        <p:spPr>
          <a:xfrm>
            <a:off x="4535487" y="3357562"/>
            <a:ext cx="219551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Alantoides</a:t>
            </a:r>
            <a:endParaRPr/>
          </a:p>
        </p:txBody>
      </p:sp>
      <p:cxnSp>
        <p:nvCxnSpPr>
          <p:cNvPr id="367" name="Google Shape;367;p31"/>
          <p:cNvCxnSpPr/>
          <p:nvPr/>
        </p:nvCxnSpPr>
        <p:spPr>
          <a:xfrm flipH="1">
            <a:off x="6156325" y="2781300"/>
            <a:ext cx="647700" cy="5762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68" name="Google Shape;368;p31"/>
          <p:cNvCxnSpPr/>
          <p:nvPr/>
        </p:nvCxnSpPr>
        <p:spPr>
          <a:xfrm flipH="1">
            <a:off x="5364162" y="4724400"/>
            <a:ext cx="863600" cy="86518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69" name="Google Shape;369;p31"/>
          <p:cNvSpPr txBox="1"/>
          <p:nvPr/>
        </p:nvSpPr>
        <p:spPr>
          <a:xfrm>
            <a:off x="6011862" y="6092825"/>
            <a:ext cx="295116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Liquido amniótico</a:t>
            </a:r>
            <a:endParaRPr/>
          </a:p>
        </p:txBody>
      </p:sp>
      <p:cxnSp>
        <p:nvCxnSpPr>
          <p:cNvPr id="370" name="Google Shape;370;p31"/>
          <p:cNvCxnSpPr/>
          <p:nvPr/>
        </p:nvCxnSpPr>
        <p:spPr>
          <a:xfrm>
            <a:off x="7667625" y="3644900"/>
            <a:ext cx="0" cy="25209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2" descr="IMG_0570"/>
          <p:cNvPicPr preferRelativeResize="0"/>
          <p:nvPr/>
        </p:nvPicPr>
        <p:blipFill rotWithShape="1">
          <a:blip r:embed="rId3">
            <a:alphaModFix/>
          </a:blip>
          <a:srcRect l="4576" t="17699" r="15653" b="18617"/>
          <a:stretch/>
        </p:blipFill>
        <p:spPr>
          <a:xfrm>
            <a:off x="0" y="1700212"/>
            <a:ext cx="9144000" cy="515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2"/>
          <p:cNvSpPr txBox="1"/>
          <p:nvPr/>
        </p:nvSpPr>
        <p:spPr>
          <a:xfrm>
            <a:off x="1476375" y="3357562"/>
            <a:ext cx="1439862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Utero</a:t>
            </a:r>
            <a:endParaRPr/>
          </a:p>
        </p:txBody>
      </p:sp>
      <p:sp>
        <p:nvSpPr>
          <p:cNvPr id="377" name="Google Shape;377;p32"/>
          <p:cNvSpPr txBox="1"/>
          <p:nvPr/>
        </p:nvSpPr>
        <p:spPr>
          <a:xfrm>
            <a:off x="5508625" y="3429000"/>
            <a:ext cx="23749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Alantocorion</a:t>
            </a:r>
            <a:endParaRPr/>
          </a:p>
        </p:txBody>
      </p:sp>
      <p:sp>
        <p:nvSpPr>
          <p:cNvPr id="378" name="Google Shape;378;p32"/>
          <p:cNvSpPr txBox="1">
            <a:spLocks noGrp="1"/>
          </p:cNvSpPr>
          <p:nvPr>
            <p:ph type="title"/>
          </p:nvPr>
        </p:nvSpPr>
        <p:spPr>
          <a:xfrm>
            <a:off x="457200" y="115887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Membranas Feto Maternas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3"/>
          <p:cNvPicPr preferRelativeResize="0"/>
          <p:nvPr/>
        </p:nvPicPr>
        <p:blipFill rotWithShape="1">
          <a:blip r:embed="rId3">
            <a:alphaModFix/>
          </a:blip>
          <a:srcRect l="22840" t="2766" r="16949" b="16256"/>
          <a:stretch/>
        </p:blipFill>
        <p:spPr>
          <a:xfrm>
            <a:off x="0" y="0"/>
            <a:ext cx="57959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/>
          <p:cNvPicPr preferRelativeResize="0"/>
          <p:nvPr/>
        </p:nvPicPr>
        <p:blipFill rotWithShape="1">
          <a:blip r:embed="rId4">
            <a:alphaModFix/>
          </a:blip>
          <a:srcRect l="17292" t="5532"/>
          <a:stretch/>
        </p:blipFill>
        <p:spPr>
          <a:xfrm>
            <a:off x="4587875" y="0"/>
            <a:ext cx="4556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3"/>
          <p:cNvSpPr txBox="1"/>
          <p:nvPr/>
        </p:nvSpPr>
        <p:spPr>
          <a:xfrm>
            <a:off x="1692275" y="404812"/>
            <a:ext cx="5543550" cy="5794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ESTRELLA CERVICAL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4" descr="IMG_3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6406" y="1074145"/>
            <a:ext cx="5322627" cy="564055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-381569" y="-59235"/>
            <a:ext cx="97313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Estadio</a:t>
            </a:r>
            <a:r>
              <a:rPr lang="en-US" sz="3600" b="0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II: </a:t>
            </a:r>
            <a:r>
              <a:rPr lang="en-US" sz="3600" b="0" i="0" u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dirty="0" err="1" smtClean="0">
                <a:solidFill>
                  <a:srgbClr val="FFFF00"/>
                </a:solidFill>
              </a:rPr>
              <a:t>Inicia</a:t>
            </a:r>
            <a:r>
              <a:rPr lang="en-US" sz="3600" dirty="0" smtClean="0">
                <a:solidFill>
                  <a:srgbClr val="FFFF00"/>
                </a:solidFill>
              </a:rPr>
              <a:t> con la </a:t>
            </a:r>
            <a:r>
              <a:rPr lang="en-US" sz="3600" dirty="0" err="1" smtClean="0">
                <a:solidFill>
                  <a:srgbClr val="FFFF00"/>
                </a:solidFill>
              </a:rPr>
              <a:t>r</a:t>
            </a:r>
            <a:r>
              <a:rPr lang="en-US" sz="3600" b="0" i="0" u="non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uptura</a:t>
            </a:r>
            <a:r>
              <a:rPr lang="en-US" sz="3600" b="0" i="0" u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lang="en-US" sz="3600" b="0" i="0" u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corion</a:t>
            </a:r>
            <a:r>
              <a:rPr lang="en-US" sz="3600" b="0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alantoides</a:t>
            </a:r>
            <a:endParaRPr dirty="0"/>
          </a:p>
        </p:txBody>
      </p:sp>
      <p:pic>
        <p:nvPicPr>
          <p:cNvPr id="1026" name="Picture 2" descr="Placentitis - a reason for monitoring your pregnant mare — Burwash Equine  Servi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1" t="4748" b="6691"/>
          <a:stretch/>
        </p:blipFill>
        <p:spPr bwMode="auto">
          <a:xfrm>
            <a:off x="309065" y="2217145"/>
            <a:ext cx="3007341" cy="167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35"/>
          <p:cNvPicPr preferRelativeResize="0"/>
          <p:nvPr/>
        </p:nvPicPr>
        <p:blipFill rotWithShape="1">
          <a:blip r:embed="rId3">
            <a:alphaModFix/>
          </a:blip>
          <a:srcRect l="14546"/>
          <a:stretch/>
        </p:blipFill>
        <p:spPr>
          <a:xfrm>
            <a:off x="971550" y="969962"/>
            <a:ext cx="7129462" cy="56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"/>
          <p:cNvSpPr txBox="1"/>
          <p:nvPr/>
        </p:nvSpPr>
        <p:spPr>
          <a:xfrm>
            <a:off x="539750" y="476250"/>
            <a:ext cx="8064500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Eliminación de la Placenta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endParaRPr sz="3600" b="0" i="1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endParaRPr sz="3600" b="0" i="1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2492375"/>
            <a:ext cx="4217987" cy="37893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05" name="Google Shape;40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725" y="1628775"/>
            <a:ext cx="3346450" cy="466883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7"/>
          <p:cNvPicPr preferRelativeResize="0"/>
          <p:nvPr/>
        </p:nvPicPr>
        <p:blipFill rotWithShape="1">
          <a:blip r:embed="rId3">
            <a:alphaModFix/>
          </a:blip>
          <a:srcRect r="16753"/>
          <a:stretch/>
        </p:blipFill>
        <p:spPr>
          <a:xfrm>
            <a:off x="5991225" y="1296987"/>
            <a:ext cx="3044825" cy="55165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11" name="Google Shape;41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6425" y="2276475"/>
            <a:ext cx="3394075" cy="36734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12" name="Google Shape;41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50" y="1560512"/>
            <a:ext cx="3252787" cy="24399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13" name="Google Shape;41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37" y="4076700"/>
            <a:ext cx="3421062" cy="27447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14" name="Google Shape;414;p37"/>
          <p:cNvSpPr txBox="1"/>
          <p:nvPr/>
        </p:nvSpPr>
        <p:spPr>
          <a:xfrm>
            <a:off x="539750" y="333375"/>
            <a:ext cx="8064500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Eliminación de la Placenta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endParaRPr sz="3600" b="0" i="1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endParaRPr sz="3600" b="0" i="1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457200" y="-26987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EAC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8FEAC"/>
                </a:solidFill>
                <a:latin typeface="Arial"/>
                <a:ea typeface="Arial"/>
                <a:cs typeface="Arial"/>
                <a:sym typeface="Arial"/>
              </a:rPr>
              <a:t>Sistemas controlados</a:t>
            </a:r>
            <a:endParaRPr/>
          </a:p>
        </p:txBody>
      </p:sp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250825" y="1125537"/>
            <a:ext cx="8785225" cy="115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Yeguas caracterizadas de acuerdo a controles gestacionales e historia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</a:t>
            </a:r>
            <a:endParaRPr/>
          </a:p>
        </p:txBody>
      </p:sp>
      <p:pic>
        <p:nvPicPr>
          <p:cNvPr id="143" name="Google Shape;143;p4" descr="Resultado de imagen para semaforo"/>
          <p:cNvPicPr preferRelativeResize="0"/>
          <p:nvPr/>
        </p:nvPicPr>
        <p:blipFill rotWithShape="1">
          <a:blip r:embed="rId3">
            <a:alphaModFix/>
          </a:blip>
          <a:srcRect l="39190" t="7395" r="38805" b="10620"/>
          <a:stretch/>
        </p:blipFill>
        <p:spPr>
          <a:xfrm>
            <a:off x="971550" y="2506662"/>
            <a:ext cx="10160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2411412" y="2781300"/>
            <a:ext cx="388937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Alto riesgo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2411412" y="3670300"/>
            <a:ext cx="388937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Mediano riesgo</a:t>
            </a:r>
            <a:endParaRPr/>
          </a:p>
        </p:txBody>
      </p:sp>
      <p:sp>
        <p:nvSpPr>
          <p:cNvPr id="146" name="Google Shape;146;p4"/>
          <p:cNvSpPr txBox="1"/>
          <p:nvPr/>
        </p:nvSpPr>
        <p:spPr>
          <a:xfrm>
            <a:off x="2411412" y="4738687"/>
            <a:ext cx="3889375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Bajo riesgo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-71437" y="5805487"/>
            <a:ext cx="9323387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Preparados para emergencias preparto, en el parto o post parto              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/>
          <p:nvPr/>
        </p:nvSpPr>
        <p:spPr>
          <a:xfrm>
            <a:off x="714375" y="476250"/>
            <a:ext cx="842962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debemos controlar?</a:t>
            </a:r>
            <a:endParaRPr/>
          </a:p>
        </p:txBody>
      </p:sp>
      <p:sp>
        <p:nvSpPr>
          <p:cNvPr id="420" name="Google Shape;420;p38"/>
          <p:cNvSpPr txBox="1"/>
          <p:nvPr/>
        </p:nvSpPr>
        <p:spPr>
          <a:xfrm>
            <a:off x="250825" y="1125537"/>
            <a:ext cx="7643812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Tiempo en la eliminación de la placenta</a:t>
            </a:r>
            <a:endParaRPr/>
          </a:p>
        </p:txBody>
      </p:sp>
      <p:grpSp>
        <p:nvGrpSpPr>
          <p:cNvPr id="421" name="Google Shape;421;p38"/>
          <p:cNvGrpSpPr/>
          <p:nvPr/>
        </p:nvGrpSpPr>
        <p:grpSpPr>
          <a:xfrm>
            <a:off x="285750" y="3644900"/>
            <a:ext cx="8858250" cy="2797175"/>
            <a:chOff x="1000100" y="3484907"/>
            <a:chExt cx="7072362" cy="2797339"/>
          </a:xfrm>
        </p:grpSpPr>
        <p:sp>
          <p:nvSpPr>
            <p:cNvPr id="422" name="Google Shape;422;p38"/>
            <p:cNvSpPr txBox="1"/>
            <p:nvPr/>
          </p:nvSpPr>
          <p:spPr>
            <a:xfrm>
              <a:off x="1000100" y="5215383"/>
              <a:ext cx="7072362" cy="1066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2800"/>
                <a:buFont typeface="Noto Sans Symbols"/>
                <a:buChar char="▪"/>
              </a:pPr>
              <a:r>
                <a:rPr lang="en-US" sz="2800" b="1" i="0" u="none" strike="noStrike" cap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 &gt; 8 hs:        </a:t>
              </a: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Placenta Retenida</a:t>
              </a:r>
              <a:endParaRPr/>
            </a:p>
            <a:p>
              <a:pPr marL="45720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200"/>
                <a:buFont typeface="Noto Sans Symbols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Lavajes uterinos + atb + oxitocina</a:t>
              </a:r>
              <a:endParaRPr/>
            </a:p>
          </p:txBody>
        </p:sp>
        <p:grpSp>
          <p:nvGrpSpPr>
            <p:cNvPr id="423" name="Google Shape;423;p38"/>
            <p:cNvGrpSpPr/>
            <p:nvPr/>
          </p:nvGrpSpPr>
          <p:grpSpPr>
            <a:xfrm>
              <a:off x="1000100" y="3484907"/>
              <a:ext cx="5579761" cy="2378035"/>
              <a:chOff x="1000100" y="3484907"/>
              <a:chExt cx="5579761" cy="2378035"/>
            </a:xfrm>
          </p:grpSpPr>
          <p:sp>
            <p:nvSpPr>
              <p:cNvPr id="424" name="Google Shape;424;p38"/>
              <p:cNvSpPr txBox="1"/>
              <p:nvPr/>
            </p:nvSpPr>
            <p:spPr>
              <a:xfrm>
                <a:off x="1000100" y="4308806"/>
                <a:ext cx="5579761" cy="15541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57200" marR="0" lvl="1" indent="-1778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2800"/>
                  <a:buFont typeface="Noto Sans Symbols"/>
                  <a:buChar char="▪"/>
                </a:pPr>
                <a:r>
                  <a:rPr lang="en-US" sz="2800" b="1" i="0" u="none" strike="noStrike" cap="non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 3 a 8 hs:  </a:t>
                </a:r>
                <a:r>
                  <a:rPr lang="en-US" sz="32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Placenta demorada </a:t>
                </a:r>
                <a:endParaRPr/>
              </a:p>
              <a:p>
                <a:pPr marL="457200" marR="0" lvl="1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3200"/>
                  <a:buFont typeface="Noto Sans Symbols"/>
                  <a:buNone/>
                </a:pPr>
                <a:r>
                  <a:rPr lang="en-US" sz="32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Tratamientos con oxitocina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3200"/>
                  <a:buFont typeface="Noto Sans Symbols"/>
                  <a:buNone/>
                </a:pPr>
                <a:r>
                  <a:rPr lang="en-US" sz="32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/>
              </a:p>
            </p:txBody>
          </p:sp>
          <p:sp>
            <p:nvSpPr>
              <p:cNvPr id="425" name="Google Shape;425;p38"/>
              <p:cNvSpPr txBox="1"/>
              <p:nvPr/>
            </p:nvSpPr>
            <p:spPr>
              <a:xfrm>
                <a:off x="1000100" y="3484907"/>
                <a:ext cx="2339900" cy="1250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57200" marR="0" lvl="1" indent="-17780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2800"/>
                  <a:buFont typeface="Noto Sans Symbols"/>
                  <a:buChar char="▪"/>
                </a:pPr>
                <a:r>
                  <a:rPr lang="en-US" sz="2800" b="1" i="0" u="none" strike="noStrike" cap="non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 &lt; 3 hs:     </a:t>
                </a:r>
                <a:r>
                  <a:rPr lang="en-US" sz="32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ok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40"/>
                  </a:spcBef>
                  <a:spcAft>
                    <a:spcPts val="0"/>
                  </a:spcAft>
                  <a:buClr>
                    <a:schemeClr val="lt2"/>
                  </a:buClr>
                  <a:buSzPts val="3200"/>
                  <a:buFont typeface="Noto Sans Symbols"/>
                  <a:buNone/>
                </a:pPr>
                <a:endParaRPr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6" name="Google Shape;426;p38"/>
          <p:cNvGrpSpPr/>
          <p:nvPr/>
        </p:nvGrpSpPr>
        <p:grpSpPr>
          <a:xfrm>
            <a:off x="654050" y="2133600"/>
            <a:ext cx="7950200" cy="1276350"/>
            <a:chOff x="1023626" y="2702478"/>
            <a:chExt cx="7949664" cy="1275856"/>
          </a:xfrm>
        </p:grpSpPr>
        <p:sp>
          <p:nvSpPr>
            <p:cNvPr id="427" name="Google Shape;427;p38"/>
            <p:cNvSpPr txBox="1"/>
            <p:nvPr/>
          </p:nvSpPr>
          <p:spPr>
            <a:xfrm>
              <a:off x="1023626" y="3572091"/>
              <a:ext cx="7949664" cy="406243"/>
            </a:xfrm>
            <a:prstGeom prst="rect">
              <a:avLst/>
            </a:prstGeom>
            <a:solidFill>
              <a:srgbClr val="CCFF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r>
                <a:rPr lang="en-US" sz="20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Probabilidad de Endometritis-Septicemia-Endotoxemia-Laminitis -Muerte</a:t>
              </a:r>
              <a:endParaRPr/>
            </a:p>
          </p:txBody>
        </p:sp>
        <p:sp>
          <p:nvSpPr>
            <p:cNvPr id="428" name="Google Shape;428;p38"/>
            <p:cNvSpPr txBox="1"/>
            <p:nvPr/>
          </p:nvSpPr>
          <p:spPr>
            <a:xfrm>
              <a:off x="3344395" y="2702478"/>
              <a:ext cx="2854132" cy="406243"/>
            </a:xfrm>
            <a:prstGeom prst="rect">
              <a:avLst/>
            </a:prstGeom>
            <a:solidFill>
              <a:srgbClr val="CCFFFF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r>
                <a:rPr lang="en-US" sz="20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Retraso en la eliminación</a:t>
              </a:r>
              <a:endParaRPr/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4142854" y="3143632"/>
              <a:ext cx="1000058" cy="357050"/>
            </a:xfrm>
            <a:prstGeom prst="downArrow">
              <a:avLst>
                <a:gd name="adj1" fmla="val 10800"/>
                <a:gd name="adj2" fmla="val 50000"/>
              </a:avLst>
            </a:prstGeom>
            <a:solidFill>
              <a:srgbClr val="CCFFFF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"/>
          <p:cNvSpPr txBox="1">
            <a:spLocks noGrp="1"/>
          </p:cNvSpPr>
          <p:nvPr>
            <p:ph type="title"/>
          </p:nvPr>
        </p:nvSpPr>
        <p:spPr>
          <a:xfrm>
            <a:off x="457200" y="-26987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Placentación Equina</a:t>
            </a:r>
            <a:endParaRPr/>
          </a:p>
        </p:txBody>
      </p:sp>
      <p:sp>
        <p:nvSpPr>
          <p:cNvPr id="435" name="Google Shape;435;p39"/>
          <p:cNvSpPr txBox="1">
            <a:spLocks noGrp="1"/>
          </p:cNvSpPr>
          <p:nvPr>
            <p:ph type="body" idx="1"/>
          </p:nvPr>
        </p:nvSpPr>
        <p:spPr>
          <a:xfrm>
            <a:off x="323850" y="1196975"/>
            <a:ext cx="8229600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Epitelio Corial Difusa</a:t>
            </a:r>
            <a:endParaRPr/>
          </a:p>
        </p:txBody>
      </p:sp>
      <p:pic>
        <p:nvPicPr>
          <p:cNvPr id="436" name="Google Shape;436;p39" descr="layers"/>
          <p:cNvPicPr preferRelativeResize="0"/>
          <p:nvPr/>
        </p:nvPicPr>
        <p:blipFill rotWithShape="1">
          <a:blip r:embed="rId3">
            <a:alphaModFix/>
          </a:blip>
          <a:srcRect l="2754" t="2102" r="2786" b="4625"/>
          <a:stretch/>
        </p:blipFill>
        <p:spPr>
          <a:xfrm>
            <a:off x="107950" y="1922462"/>
            <a:ext cx="5111750" cy="3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9" descr="microtypes"/>
          <p:cNvPicPr preferRelativeResize="0"/>
          <p:nvPr/>
        </p:nvPicPr>
        <p:blipFill rotWithShape="1">
          <a:blip r:embed="rId4">
            <a:alphaModFix/>
          </a:blip>
          <a:srcRect l="33712" r="4482"/>
          <a:stretch/>
        </p:blipFill>
        <p:spPr>
          <a:xfrm>
            <a:off x="5076825" y="3395662"/>
            <a:ext cx="3960812" cy="341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/>
          <p:nvPr/>
        </p:nvSpPr>
        <p:spPr>
          <a:xfrm>
            <a:off x="571500" y="209550"/>
            <a:ext cx="8429625" cy="91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debemos controlar?</a:t>
            </a:r>
            <a:endParaRPr/>
          </a:p>
        </p:txBody>
      </p:sp>
      <p:sp>
        <p:nvSpPr>
          <p:cNvPr id="443" name="Google Shape;443;p40"/>
          <p:cNvSpPr txBox="1"/>
          <p:nvPr/>
        </p:nvSpPr>
        <p:spPr>
          <a:xfrm>
            <a:off x="34925" y="1109662"/>
            <a:ext cx="764381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Integridad</a:t>
            </a:r>
            <a:r>
              <a:rPr lang="en-US" sz="2800" b="1" i="0" u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-US" sz="2800" b="1" i="0" u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características</a:t>
            </a:r>
            <a:r>
              <a:rPr lang="en-US" sz="2800" b="1" i="0" u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de la placenta</a:t>
            </a:r>
            <a:endParaRPr dirty="0"/>
          </a:p>
        </p:txBody>
      </p:sp>
      <p:grpSp>
        <p:nvGrpSpPr>
          <p:cNvPr id="444" name="Google Shape;444;p40"/>
          <p:cNvGrpSpPr/>
          <p:nvPr/>
        </p:nvGrpSpPr>
        <p:grpSpPr>
          <a:xfrm>
            <a:off x="179387" y="1700212"/>
            <a:ext cx="8820150" cy="5113337"/>
            <a:chOff x="180" y="1440"/>
            <a:chExt cx="5424" cy="2835"/>
          </a:xfrm>
        </p:grpSpPr>
        <p:pic>
          <p:nvPicPr>
            <p:cNvPr id="445" name="Google Shape;445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0" y="1459"/>
              <a:ext cx="2430" cy="2816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446" name="Google Shape;446;p40"/>
            <p:cNvSpPr txBox="1"/>
            <p:nvPr/>
          </p:nvSpPr>
          <p:spPr>
            <a:xfrm>
              <a:off x="1731" y="3915"/>
              <a:ext cx="1006" cy="20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Estrella cervical</a:t>
              </a: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270" y="3825"/>
              <a:ext cx="810" cy="405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8" name="Google Shape;448;p40"/>
            <p:cNvCxnSpPr/>
            <p:nvPr/>
          </p:nvCxnSpPr>
          <p:spPr>
            <a:xfrm rot="10800000">
              <a:off x="2070" y="2340"/>
              <a:ext cx="270" cy="11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49" name="Google Shape;449;p40"/>
            <p:cNvCxnSpPr/>
            <p:nvPr/>
          </p:nvCxnSpPr>
          <p:spPr>
            <a:xfrm flipH="1">
              <a:off x="2295" y="1826"/>
              <a:ext cx="405" cy="18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50" name="Google Shape;450;p40"/>
            <p:cNvCxnSpPr/>
            <p:nvPr/>
          </p:nvCxnSpPr>
          <p:spPr>
            <a:xfrm flipH="1">
              <a:off x="2340" y="2134"/>
              <a:ext cx="267" cy="108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51" name="Google Shape;451;p40"/>
            <p:cNvCxnSpPr/>
            <p:nvPr/>
          </p:nvCxnSpPr>
          <p:spPr>
            <a:xfrm rot="10800000">
              <a:off x="2205" y="2655"/>
              <a:ext cx="473" cy="116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pic>
          <p:nvPicPr>
            <p:cNvPr id="452" name="Google Shape;452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10" y="1440"/>
              <a:ext cx="2494" cy="2835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453" name="Google Shape;453;p40"/>
            <p:cNvSpPr txBox="1"/>
            <p:nvPr/>
          </p:nvSpPr>
          <p:spPr>
            <a:xfrm>
              <a:off x="2340" y="2340"/>
              <a:ext cx="1089" cy="20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Cordón umbilical</a:t>
              </a:r>
              <a:endParaRPr/>
            </a:p>
          </p:txBody>
        </p:sp>
        <p:sp>
          <p:nvSpPr>
            <p:cNvPr id="454" name="Google Shape;454;p40"/>
            <p:cNvSpPr txBox="1"/>
            <p:nvPr/>
          </p:nvSpPr>
          <p:spPr>
            <a:xfrm>
              <a:off x="2673" y="2655"/>
              <a:ext cx="1252" cy="214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Cuerno no gestante</a:t>
              </a:r>
              <a:endParaRPr/>
            </a:p>
          </p:txBody>
        </p:sp>
        <p:sp>
          <p:nvSpPr>
            <p:cNvPr id="455" name="Google Shape;455;p40"/>
            <p:cNvSpPr txBox="1"/>
            <p:nvPr/>
          </p:nvSpPr>
          <p:spPr>
            <a:xfrm>
              <a:off x="2700" y="1710"/>
              <a:ext cx="1065" cy="20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Cuerno gestante</a:t>
              </a: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195" y="3870"/>
              <a:ext cx="810" cy="405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7" name="Google Shape;457;p40"/>
            <p:cNvCxnSpPr/>
            <p:nvPr/>
          </p:nvCxnSpPr>
          <p:spPr>
            <a:xfrm>
              <a:off x="3798" y="1826"/>
              <a:ext cx="387" cy="15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58" name="Google Shape;458;p40"/>
            <p:cNvCxnSpPr/>
            <p:nvPr/>
          </p:nvCxnSpPr>
          <p:spPr>
            <a:xfrm rot="10800000" flipH="1">
              <a:off x="3960" y="2565"/>
              <a:ext cx="405" cy="20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59" name="Google Shape;459;p40"/>
            <p:cNvCxnSpPr/>
            <p:nvPr/>
          </p:nvCxnSpPr>
          <p:spPr>
            <a:xfrm>
              <a:off x="1080" y="4028"/>
              <a:ext cx="630" cy="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60" name="Google Shape;460;p40"/>
            <p:cNvCxnSpPr/>
            <p:nvPr/>
          </p:nvCxnSpPr>
          <p:spPr>
            <a:xfrm>
              <a:off x="2790" y="4046"/>
              <a:ext cx="397" cy="4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461" name="Google Shape;461;p40"/>
            <p:cNvSpPr txBox="1"/>
            <p:nvPr/>
          </p:nvSpPr>
          <p:spPr>
            <a:xfrm>
              <a:off x="720" y="1440"/>
              <a:ext cx="1334" cy="2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Superficie Alantoidea</a:t>
              </a:r>
              <a:endParaRPr/>
            </a:p>
          </p:txBody>
        </p:sp>
        <p:sp>
          <p:nvSpPr>
            <p:cNvPr id="462" name="Google Shape;462;p40"/>
            <p:cNvSpPr txBox="1"/>
            <p:nvPr/>
          </p:nvSpPr>
          <p:spPr>
            <a:xfrm>
              <a:off x="3735" y="1440"/>
              <a:ext cx="1253" cy="2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Superficie Coriónica</a:t>
              </a:r>
              <a:endParaRPr/>
            </a:p>
          </p:txBody>
        </p:sp>
        <p:sp>
          <p:nvSpPr>
            <p:cNvPr id="463" name="Google Shape;463;p40"/>
            <p:cNvSpPr txBox="1"/>
            <p:nvPr/>
          </p:nvSpPr>
          <p:spPr>
            <a:xfrm>
              <a:off x="2610" y="2017"/>
              <a:ext cx="548" cy="20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Amnios</a:t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/>
          <p:nvPr/>
        </p:nvSpPr>
        <p:spPr>
          <a:xfrm>
            <a:off x="571500" y="209550"/>
            <a:ext cx="8429625" cy="91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debemos controlar?</a:t>
            </a:r>
            <a:endParaRPr/>
          </a:p>
        </p:txBody>
      </p:sp>
      <p:sp>
        <p:nvSpPr>
          <p:cNvPr id="469" name="Google Shape;469;p41"/>
          <p:cNvSpPr txBox="1"/>
          <p:nvPr/>
        </p:nvSpPr>
        <p:spPr>
          <a:xfrm>
            <a:off x="0" y="1268412"/>
            <a:ext cx="7643812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Entereza y características de la placenta</a:t>
            </a:r>
            <a:endParaRPr/>
          </a:p>
        </p:txBody>
      </p:sp>
      <p:sp>
        <p:nvSpPr>
          <p:cNvPr id="470" name="Google Shape;470;p41"/>
          <p:cNvSpPr txBox="1">
            <a:spLocks noGrp="1"/>
          </p:cNvSpPr>
          <p:nvPr>
            <p:ph type="body" idx="1"/>
          </p:nvPr>
        </p:nvSpPr>
        <p:spPr>
          <a:xfrm>
            <a:off x="179387" y="1700212"/>
            <a:ext cx="5761037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Noto Sans Symbols"/>
              <a:buChar char="■"/>
            </a:pPr>
            <a:r>
              <a:rPr lang="en-US" sz="36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Peso: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al 11% del peso del potrillo (SPC 4,8 a 5,5 kg)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Noto Sans Symbols"/>
              <a:buChar char="■"/>
            </a:pPr>
            <a:r>
              <a:rPr lang="en-US" sz="36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Irrigación amniótica y alantoidea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Noto Sans Symbols"/>
              <a:buChar char="■"/>
            </a:pPr>
            <a:r>
              <a:rPr lang="en-US" sz="36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Cordón umbilical: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enroscado 4 o 5 veces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Noto Sans Symbols"/>
              <a:buChar char="■"/>
            </a:pPr>
            <a:r>
              <a:rPr lang="en-US" sz="36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Anormalidades</a:t>
            </a:r>
            <a:endParaRPr/>
          </a:p>
          <a:p>
            <a:pPr marL="342900" lvl="0" indent="-1714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41"/>
          <p:cNvPicPr preferRelativeResize="0"/>
          <p:nvPr/>
        </p:nvPicPr>
        <p:blipFill rotWithShape="1">
          <a:blip r:embed="rId3">
            <a:alphaModFix/>
          </a:blip>
          <a:srcRect t="6583"/>
          <a:stretch/>
        </p:blipFill>
        <p:spPr>
          <a:xfrm>
            <a:off x="5003800" y="2636837"/>
            <a:ext cx="3879850" cy="407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2" descr="IMG_2993"/>
          <p:cNvPicPr preferRelativeResize="0"/>
          <p:nvPr/>
        </p:nvPicPr>
        <p:blipFill rotWithShape="1">
          <a:blip r:embed="rId3">
            <a:alphaModFix/>
          </a:blip>
          <a:srcRect l="11142"/>
          <a:stretch/>
        </p:blipFill>
        <p:spPr>
          <a:xfrm>
            <a:off x="4284662" y="620712"/>
            <a:ext cx="3714750" cy="55737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77" name="Google Shape;477;p42" descr="IMG_2989"/>
          <p:cNvPicPr preferRelativeResize="0"/>
          <p:nvPr/>
        </p:nvPicPr>
        <p:blipFill rotWithShape="1">
          <a:blip r:embed="rId4">
            <a:alphaModFix/>
          </a:blip>
          <a:srcRect l="19946" t="7448" r="20297" b="8798"/>
          <a:stretch/>
        </p:blipFill>
        <p:spPr>
          <a:xfrm>
            <a:off x="536575" y="549275"/>
            <a:ext cx="3314700" cy="619283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78" name="Google Shape;478;p42" descr="hippoma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887" y="4508500"/>
            <a:ext cx="2955925" cy="2222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3" descr="IMG_2991"/>
          <p:cNvPicPr preferRelativeResize="0"/>
          <p:nvPr/>
        </p:nvPicPr>
        <p:blipFill rotWithShape="1">
          <a:blip r:embed="rId3">
            <a:alphaModFix/>
          </a:blip>
          <a:srcRect l="5410" t="21246" r="6955"/>
          <a:stretch/>
        </p:blipFill>
        <p:spPr>
          <a:xfrm>
            <a:off x="323850" y="990600"/>
            <a:ext cx="4679950" cy="56070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84" name="Google Shape;484;p43" descr="IMG_2994"/>
          <p:cNvPicPr preferRelativeResize="0"/>
          <p:nvPr/>
        </p:nvPicPr>
        <p:blipFill rotWithShape="1">
          <a:blip r:embed="rId4">
            <a:alphaModFix/>
          </a:blip>
          <a:srcRect l="14370" r="12117" b="12522"/>
          <a:stretch/>
        </p:blipFill>
        <p:spPr>
          <a:xfrm>
            <a:off x="5507037" y="1196975"/>
            <a:ext cx="3313112" cy="52562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5762" y="1196975"/>
            <a:ext cx="6057900" cy="45243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524288"/>
            <a:headEnd type="none" w="sm" len="sm"/>
            <a:tailEnd type="none" w="sm" len="sm"/>
          </a:ln>
        </p:spPr>
      </p:pic>
      <p:pic>
        <p:nvPicPr>
          <p:cNvPr id="490" name="Google Shape;490;p44" descr="hippoma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725" y="4221162"/>
            <a:ext cx="2955925" cy="2222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46" descr="IMG_2972"/>
          <p:cNvPicPr preferRelativeResize="0"/>
          <p:nvPr/>
        </p:nvPicPr>
        <p:blipFill rotWithShape="1">
          <a:blip r:embed="rId3">
            <a:alphaModFix/>
          </a:blip>
          <a:srcRect t="13920" b="16719"/>
          <a:stretch/>
        </p:blipFill>
        <p:spPr>
          <a:xfrm>
            <a:off x="971550" y="1052512"/>
            <a:ext cx="7200900" cy="57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6"/>
          <p:cNvSpPr txBox="1"/>
          <p:nvPr/>
        </p:nvSpPr>
        <p:spPr>
          <a:xfrm>
            <a:off x="755650" y="549275"/>
            <a:ext cx="7848600" cy="588962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El Potrillo Recién Nacido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 txBox="1">
            <a:spLocks noGrp="1"/>
          </p:cNvSpPr>
          <p:nvPr>
            <p:ph type="title"/>
          </p:nvPr>
        </p:nvSpPr>
        <p:spPr>
          <a:xfrm>
            <a:off x="395287" y="1254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Vida Extrauterina: Adaptaciones</a:t>
            </a:r>
            <a:endParaRPr/>
          </a:p>
        </p:txBody>
      </p:sp>
      <p:sp>
        <p:nvSpPr>
          <p:cNvPr id="507" name="Google Shape;507;p47"/>
          <p:cNvSpPr txBox="1">
            <a:spLocks noGrp="1"/>
          </p:cNvSpPr>
          <p:nvPr>
            <p:ph type="body" idx="1"/>
          </p:nvPr>
        </p:nvSpPr>
        <p:spPr>
          <a:xfrm>
            <a:off x="179387" y="1196975"/>
            <a:ext cx="8713787" cy="547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Establecimiento de la función respiratoria y cardiaca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Activación muscular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Conexión con el medio y recepción de estímulos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00"/>
              <a:buNone/>
            </a:pPr>
            <a:endParaRPr sz="16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Activación de los reflejos de: succión, defecación y micción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y termoregulación</a:t>
            </a:r>
            <a:endParaRPr/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8" descr="IMG_2957"/>
          <p:cNvPicPr preferRelativeResize="0"/>
          <p:nvPr/>
        </p:nvPicPr>
        <p:blipFill rotWithShape="1">
          <a:blip r:embed="rId3">
            <a:alphaModFix/>
          </a:blip>
          <a:srcRect l="10136"/>
          <a:stretch/>
        </p:blipFill>
        <p:spPr>
          <a:xfrm>
            <a:off x="684212" y="676275"/>
            <a:ext cx="7951787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8"/>
          <p:cNvSpPr txBox="1"/>
          <p:nvPr/>
        </p:nvSpPr>
        <p:spPr>
          <a:xfrm>
            <a:off x="250825" y="620712"/>
            <a:ext cx="8642350" cy="588962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Periodo de Transición y Reconocimiento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5"/>
          <p:cNvGrpSpPr/>
          <p:nvPr/>
        </p:nvGrpSpPr>
        <p:grpSpPr>
          <a:xfrm>
            <a:off x="4383087" y="3783012"/>
            <a:ext cx="4429125" cy="3159125"/>
            <a:chOff x="5214942" y="3699013"/>
            <a:chExt cx="3929058" cy="3158987"/>
          </a:xfrm>
        </p:grpSpPr>
        <p:pic>
          <p:nvPicPr>
            <p:cNvPr id="153" name="Google Shape;15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14942" y="3699013"/>
              <a:ext cx="3929058" cy="3158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5"/>
            <p:cNvSpPr txBox="1"/>
            <p:nvPr/>
          </p:nvSpPr>
          <p:spPr>
            <a:xfrm>
              <a:off x="5357818" y="6488668"/>
              <a:ext cx="8540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Campo</a:t>
              </a:r>
              <a:endParaRPr/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0" y="4327525"/>
            <a:ext cx="3492500" cy="2530475"/>
            <a:chOff x="0" y="4643446"/>
            <a:chExt cx="3209925" cy="2357437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4643446"/>
              <a:ext cx="3209925" cy="2357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5"/>
            <p:cNvSpPr txBox="1"/>
            <p:nvPr/>
          </p:nvSpPr>
          <p:spPr>
            <a:xfrm>
              <a:off x="2214546" y="6488113"/>
              <a:ext cx="917575" cy="369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Piquete</a:t>
              </a:r>
              <a:endParaRPr/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4357687" y="1000125"/>
            <a:ext cx="4572000" cy="3143250"/>
            <a:chOff x="4572032" y="-1"/>
            <a:chExt cx="4572002" cy="3429001"/>
          </a:xfrm>
        </p:grpSpPr>
        <p:pic>
          <p:nvPicPr>
            <p:cNvPr id="159" name="Google Shape;159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32" y="-1"/>
              <a:ext cx="4572002" cy="342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5"/>
            <p:cNvSpPr txBox="1"/>
            <p:nvPr/>
          </p:nvSpPr>
          <p:spPr>
            <a:xfrm>
              <a:off x="6485893" y="2701629"/>
              <a:ext cx="65152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Noto Sans Symbols"/>
                <a:buNone/>
              </a:pPr>
              <a:r>
                <a:rPr lang="en-US" sz="18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Lote </a:t>
              </a:r>
              <a:endParaRPr/>
            </a:p>
          </p:txBody>
        </p:sp>
        <p:cxnSp>
          <p:nvCxnSpPr>
            <p:cNvPr id="161" name="Google Shape;161;p5"/>
            <p:cNvCxnSpPr/>
            <p:nvPr/>
          </p:nvCxnSpPr>
          <p:spPr>
            <a:xfrm rot="-5400000" flipH="1">
              <a:off x="5214753" y="285965"/>
              <a:ext cx="214746" cy="214313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 rot="-5400000" flipH="1">
              <a:off x="7428523" y="285172"/>
              <a:ext cx="214746" cy="2159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</p:grpSp>
      <p:sp>
        <p:nvSpPr>
          <p:cNvPr id="163" name="Google Shape;163;p5"/>
          <p:cNvSpPr txBox="1"/>
          <p:nvPr/>
        </p:nvSpPr>
        <p:spPr>
          <a:xfrm>
            <a:off x="1557337" y="376237"/>
            <a:ext cx="63801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Sistema de Partos Semi-Intensivo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endParaRPr sz="3600" b="0" i="0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" name="Google Shape;164;p5"/>
          <p:cNvGrpSpPr/>
          <p:nvPr/>
        </p:nvGrpSpPr>
        <p:grpSpPr>
          <a:xfrm>
            <a:off x="357187" y="1171575"/>
            <a:ext cx="3489325" cy="1309687"/>
            <a:chOff x="357158" y="814312"/>
            <a:chExt cx="3489236" cy="1308656"/>
          </a:xfrm>
        </p:grpSpPr>
        <p:sp>
          <p:nvSpPr>
            <p:cNvPr id="165" name="Google Shape;165;p5"/>
            <p:cNvSpPr txBox="1"/>
            <p:nvPr/>
          </p:nvSpPr>
          <p:spPr>
            <a:xfrm>
              <a:off x="571472" y="1292354"/>
              <a:ext cx="3274922" cy="830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Char char="▪"/>
              </a:pPr>
              <a:r>
                <a:rPr lang="en-US" sz="24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c/ o s/ Sereno</a:t>
              </a:r>
              <a:endParaRPr/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Char char="▪"/>
              </a:pPr>
              <a:r>
                <a:rPr lang="en-US" sz="24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c/ o s/ MV Residente</a:t>
              </a: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357158" y="814312"/>
              <a:ext cx="1370191" cy="461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Personal:</a:t>
              </a:r>
              <a:endParaRPr/>
            </a:p>
          </p:txBody>
        </p:sp>
      </p:grpSp>
      <p:grpSp>
        <p:nvGrpSpPr>
          <p:cNvPr id="167" name="Google Shape;167;p5"/>
          <p:cNvGrpSpPr/>
          <p:nvPr/>
        </p:nvGrpSpPr>
        <p:grpSpPr>
          <a:xfrm>
            <a:off x="285750" y="2698750"/>
            <a:ext cx="1933575" cy="1628775"/>
            <a:chOff x="357158" y="2571744"/>
            <a:chExt cx="1933176" cy="1628886"/>
          </a:xfrm>
        </p:grpSpPr>
        <p:sp>
          <p:nvSpPr>
            <p:cNvPr id="168" name="Google Shape;168;p5"/>
            <p:cNvSpPr txBox="1"/>
            <p:nvPr/>
          </p:nvSpPr>
          <p:spPr>
            <a:xfrm>
              <a:off x="357158" y="2571744"/>
              <a:ext cx="1933176" cy="461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Instalaciones:</a:t>
              </a: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642910" y="3000372"/>
              <a:ext cx="1581069" cy="1200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Char char="▪"/>
              </a:pPr>
              <a:r>
                <a:rPr lang="en-US" sz="24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Campo</a:t>
              </a:r>
              <a:endParaRPr/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Char char="▪"/>
              </a:pPr>
              <a:r>
                <a:rPr lang="en-US" sz="24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Lote</a:t>
              </a:r>
              <a:endParaRPr/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Char char="▪"/>
              </a:pPr>
              <a:r>
                <a:rPr lang="en-US" sz="24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Piquete</a:t>
              </a: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"/>
          <p:cNvSpPr txBox="1">
            <a:spLocks noGrp="1"/>
          </p:cNvSpPr>
          <p:nvPr>
            <p:ph type="body" idx="1"/>
          </p:nvPr>
        </p:nvSpPr>
        <p:spPr>
          <a:xfrm>
            <a:off x="468312" y="981075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Conexión primaria con la madre</a:t>
            </a:r>
            <a:endParaRPr/>
          </a:p>
        </p:txBody>
      </p:sp>
      <p:sp>
        <p:nvSpPr>
          <p:cNvPr id="519" name="Google Shape;519;p49"/>
          <p:cNvSpPr txBox="1">
            <a:spLocks noGrp="1"/>
          </p:cNvSpPr>
          <p:nvPr>
            <p:ph type="title"/>
          </p:nvPr>
        </p:nvSpPr>
        <p:spPr>
          <a:xfrm>
            <a:off x="395287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Procedimientos de Rutina</a:t>
            </a:r>
            <a:endParaRPr/>
          </a:p>
        </p:txBody>
      </p:sp>
      <p:pic>
        <p:nvPicPr>
          <p:cNvPr id="520" name="Google Shape;520;p49" descr="IMG_2963"/>
          <p:cNvPicPr preferRelativeResize="0"/>
          <p:nvPr/>
        </p:nvPicPr>
        <p:blipFill rotWithShape="1">
          <a:blip r:embed="rId3">
            <a:alphaModFix/>
          </a:blip>
          <a:srcRect l="13110"/>
          <a:stretch/>
        </p:blipFill>
        <p:spPr>
          <a:xfrm>
            <a:off x="34925" y="1700212"/>
            <a:ext cx="5257800" cy="49291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21" name="Google Shape;521;p49"/>
          <p:cNvPicPr preferRelativeResize="0"/>
          <p:nvPr/>
        </p:nvPicPr>
        <p:blipFill rotWithShape="1">
          <a:blip r:embed="rId4">
            <a:alphaModFix/>
          </a:blip>
          <a:srcRect l="20462" r="11470"/>
          <a:stretch/>
        </p:blipFill>
        <p:spPr>
          <a:xfrm>
            <a:off x="4341812" y="1700212"/>
            <a:ext cx="4786312" cy="489743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0"/>
          <p:cNvSpPr txBox="1"/>
          <p:nvPr/>
        </p:nvSpPr>
        <p:spPr>
          <a:xfrm>
            <a:off x="1790700" y="363537"/>
            <a:ext cx="60483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Noto Sans Symbols"/>
              <a:buNone/>
            </a:pPr>
            <a:r>
              <a:rPr lang="en-US" sz="44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Procedimientos de Rutina</a:t>
            </a:r>
            <a:endParaRPr/>
          </a:p>
        </p:txBody>
      </p:sp>
      <p:sp>
        <p:nvSpPr>
          <p:cNvPr id="528" name="Google Shape;528;p50"/>
          <p:cNvSpPr txBox="1"/>
          <p:nvPr/>
        </p:nvSpPr>
        <p:spPr>
          <a:xfrm>
            <a:off x="827087" y="1557337"/>
            <a:ext cx="1841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0"/>
          <p:cNvSpPr txBox="1"/>
          <p:nvPr/>
        </p:nvSpPr>
        <p:spPr>
          <a:xfrm>
            <a:off x="179387" y="1125537"/>
            <a:ext cx="84963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Erguir la cabeza, parar las orejas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530" name="Google Shape;530;p50" descr="IMG_2974"/>
          <p:cNvPicPr preferRelativeResize="0"/>
          <p:nvPr/>
        </p:nvPicPr>
        <p:blipFill rotWithShape="1">
          <a:blip r:embed="rId3">
            <a:alphaModFix/>
          </a:blip>
          <a:srcRect l="7086" t="13287" r="6672" b="7884"/>
          <a:stretch/>
        </p:blipFill>
        <p:spPr>
          <a:xfrm>
            <a:off x="2268537" y="1773237"/>
            <a:ext cx="4610100" cy="48672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31" name="Google Shape;531;p50"/>
          <p:cNvSpPr txBox="1"/>
          <p:nvPr/>
        </p:nvSpPr>
        <p:spPr>
          <a:xfrm>
            <a:off x="357187" y="1824037"/>
            <a:ext cx="1785937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None/>
            </a:pPr>
            <a:r>
              <a:rPr lang="en-US" sz="18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..\Videos equinos\A healthy foal [www.bajaryoutube.com].mp4</a:t>
            </a:r>
            <a:endParaRPr/>
          </a:p>
        </p:txBody>
      </p:sp>
      <p:sp>
        <p:nvSpPr>
          <p:cNvPr id="532" name="Google Shape;532;p50"/>
          <p:cNvSpPr txBox="1"/>
          <p:nvPr/>
        </p:nvSpPr>
        <p:spPr>
          <a:xfrm>
            <a:off x="428625" y="3778250"/>
            <a:ext cx="1500187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r>
              <a:rPr lang="en-US" sz="20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..\Videos equinos\Foal standing for the first time [www.bajaryoutube.com].mp4</a:t>
            </a:r>
            <a:endParaRPr/>
          </a:p>
        </p:txBody>
      </p:sp>
      <p:sp>
        <p:nvSpPr>
          <p:cNvPr id="533" name="Google Shape;533;p50"/>
          <p:cNvSpPr txBox="1"/>
          <p:nvPr/>
        </p:nvSpPr>
        <p:spPr>
          <a:xfrm>
            <a:off x="6878637" y="6280150"/>
            <a:ext cx="25209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r>
              <a:rPr lang="en-US" sz="20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Premature Foal </a:t>
            </a:r>
            <a:endParaRPr/>
          </a:p>
        </p:txBody>
      </p:sp>
      <p:sp>
        <p:nvSpPr>
          <p:cNvPr id="534" name="Google Shape;534;p50"/>
          <p:cNvSpPr txBox="1"/>
          <p:nvPr/>
        </p:nvSpPr>
        <p:spPr>
          <a:xfrm>
            <a:off x="7019925" y="5805487"/>
            <a:ext cx="14398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r>
              <a:rPr lang="en-US" sz="20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sick foal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1"/>
          <p:cNvSpPr txBox="1"/>
          <p:nvPr/>
        </p:nvSpPr>
        <p:spPr>
          <a:xfrm>
            <a:off x="177800" y="350837"/>
            <a:ext cx="88582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Evaluación post-parto inmediato</a:t>
            </a:r>
            <a:endParaRPr/>
          </a:p>
        </p:txBody>
      </p:sp>
      <p:sp>
        <p:nvSpPr>
          <p:cNvPr id="540" name="Google Shape;540;p51"/>
          <p:cNvSpPr txBox="1"/>
          <p:nvPr/>
        </p:nvSpPr>
        <p:spPr>
          <a:xfrm>
            <a:off x="107950" y="1341437"/>
            <a:ext cx="7180262" cy="490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Respira?</a:t>
            </a:r>
            <a:endParaRPr/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1° Respiración dentro de 30 seg. de nacido</a:t>
            </a:r>
            <a:endParaRPr/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Frecuencia Respiratoria</a:t>
            </a:r>
            <a:endParaRPr/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post-parto: 60 – 70 / min</a:t>
            </a:r>
            <a:endParaRPr/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 hs: 20 – 40 / min</a:t>
            </a:r>
            <a:endParaRPr/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Frecuencia Cardiaca</a:t>
            </a:r>
            <a:endParaRPr/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60-120 latidos / min</a:t>
            </a:r>
            <a:endParaRPr/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c/ o s/ arritmias x 15 min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9862" y="3668712"/>
            <a:ext cx="3859212" cy="30003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2"/>
          <p:cNvSpPr txBox="1">
            <a:spLocks noGrp="1"/>
          </p:cNvSpPr>
          <p:nvPr>
            <p:ph type="body" idx="1"/>
          </p:nvPr>
        </p:nvSpPr>
        <p:spPr>
          <a:xfrm>
            <a:off x="250825" y="1339850"/>
            <a:ext cx="6842125" cy="309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Mucosas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Char char="⮚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Rosadas 1 min post-parto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Char char="⮚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Llenado capilar 2 seg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Temperatura</a:t>
            </a:r>
            <a:endParaRPr/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sz="32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52"/>
          <p:cNvSpPr txBox="1">
            <a:spLocks noGrp="1"/>
          </p:cNvSpPr>
          <p:nvPr>
            <p:ph type="title"/>
          </p:nvPr>
        </p:nvSpPr>
        <p:spPr>
          <a:xfrm>
            <a:off x="457200" y="-26987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Evaluación post-parto inmediato</a:t>
            </a:r>
            <a:endParaRPr/>
          </a:p>
        </p:txBody>
      </p:sp>
      <p:pic>
        <p:nvPicPr>
          <p:cNvPr id="548" name="Google Shape;548;p52" descr="mucosa normal"/>
          <p:cNvPicPr preferRelativeResize="0"/>
          <p:nvPr/>
        </p:nvPicPr>
        <p:blipFill rotWithShape="1">
          <a:blip r:embed="rId3">
            <a:alphaModFix/>
          </a:blip>
          <a:srcRect l="18528" r="22430" b="10850"/>
          <a:stretch/>
        </p:blipFill>
        <p:spPr>
          <a:xfrm>
            <a:off x="5795962" y="3487737"/>
            <a:ext cx="3313112" cy="3325812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49" name="Google Shape;549;p52" descr="hiperemia epiescleral"/>
          <p:cNvPicPr preferRelativeResize="0"/>
          <p:nvPr/>
        </p:nvPicPr>
        <p:blipFill rotWithShape="1">
          <a:blip r:embed="rId4">
            <a:alphaModFix/>
          </a:blip>
          <a:srcRect l="24208" r="19258"/>
          <a:stretch/>
        </p:blipFill>
        <p:spPr>
          <a:xfrm>
            <a:off x="5435600" y="1052512"/>
            <a:ext cx="2520950" cy="29210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50" name="Google Shape;550;p52" descr="mucosa epiescleral icterica"/>
          <p:cNvPicPr preferRelativeResize="0"/>
          <p:nvPr/>
        </p:nvPicPr>
        <p:blipFill rotWithShape="1">
          <a:blip r:embed="rId5">
            <a:alphaModFix/>
          </a:blip>
          <a:srcRect l="37899" t="20783" r="22372" b="26692"/>
          <a:stretch/>
        </p:blipFill>
        <p:spPr>
          <a:xfrm>
            <a:off x="3203575" y="3389312"/>
            <a:ext cx="2736850" cy="2703512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51" name="Google Shape;551;p52" descr="mucosa hiperemica"/>
          <p:cNvPicPr preferRelativeResize="0"/>
          <p:nvPr/>
        </p:nvPicPr>
        <p:blipFill rotWithShape="1">
          <a:blip r:embed="rId6">
            <a:alphaModFix/>
          </a:blip>
          <a:srcRect r="14454"/>
          <a:stretch/>
        </p:blipFill>
        <p:spPr>
          <a:xfrm>
            <a:off x="107950" y="4184650"/>
            <a:ext cx="3203575" cy="2557462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3"/>
          <p:cNvSpPr txBox="1"/>
          <p:nvPr/>
        </p:nvSpPr>
        <p:spPr>
          <a:xfrm>
            <a:off x="142875" y="423862"/>
            <a:ext cx="88582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Evaluación post-parto tardío</a:t>
            </a:r>
            <a:endParaRPr/>
          </a:p>
        </p:txBody>
      </p:sp>
      <p:sp>
        <p:nvSpPr>
          <p:cNvPr id="557" name="Google Shape;557;p53"/>
          <p:cNvSpPr txBox="1"/>
          <p:nvPr/>
        </p:nvSpPr>
        <p:spPr>
          <a:xfrm>
            <a:off x="179387" y="1030287"/>
            <a:ext cx="5283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Reflejo de succión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2´- 20´ de nacido</a:t>
            </a:r>
            <a:endParaRPr/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 pararse (hipermetricos)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dentro de 2 hs de nacido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Examen Musculo Esqueletico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53"/>
          <p:cNvPicPr preferRelativeResize="0"/>
          <p:nvPr/>
        </p:nvPicPr>
        <p:blipFill rotWithShape="1">
          <a:blip r:embed="rId3">
            <a:alphaModFix/>
          </a:blip>
          <a:srcRect r="3996" b="11314"/>
          <a:stretch/>
        </p:blipFill>
        <p:spPr>
          <a:xfrm>
            <a:off x="6011862" y="3933825"/>
            <a:ext cx="3024187" cy="27717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59" name="Google Shape;55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325" y="1268412"/>
            <a:ext cx="2692400" cy="29527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4"/>
          <p:cNvPicPr preferRelativeResize="0"/>
          <p:nvPr/>
        </p:nvPicPr>
        <p:blipFill rotWithShape="1">
          <a:blip r:embed="rId3">
            <a:alphaModFix/>
          </a:blip>
          <a:srcRect l="14082" b="12002"/>
          <a:stretch/>
        </p:blipFill>
        <p:spPr>
          <a:xfrm>
            <a:off x="34925" y="2924175"/>
            <a:ext cx="3397250" cy="3960812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65" name="Google Shape;565;p54"/>
          <p:cNvPicPr preferRelativeResize="0"/>
          <p:nvPr/>
        </p:nvPicPr>
        <p:blipFill rotWithShape="1">
          <a:blip r:embed="rId4">
            <a:alphaModFix/>
          </a:blip>
          <a:srcRect l="11039" t="11944" b="16419"/>
          <a:stretch/>
        </p:blipFill>
        <p:spPr>
          <a:xfrm>
            <a:off x="3424237" y="3429000"/>
            <a:ext cx="5756275" cy="3455987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66" name="Google Shape;566;p54"/>
          <p:cNvPicPr preferRelativeResize="0"/>
          <p:nvPr/>
        </p:nvPicPr>
        <p:blipFill rotWithShape="1">
          <a:blip r:embed="rId5">
            <a:alphaModFix/>
          </a:blip>
          <a:srcRect l="7704" t="9707" r="4366"/>
          <a:stretch/>
        </p:blipFill>
        <p:spPr>
          <a:xfrm>
            <a:off x="1403350" y="527050"/>
            <a:ext cx="4824412" cy="3694112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67" name="Google Shape;567;p5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 l="17829" b="16420"/>
          <a:stretch/>
        </p:blipFill>
        <p:spPr>
          <a:xfrm>
            <a:off x="6427787" y="612775"/>
            <a:ext cx="2392362" cy="3248025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524288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55"/>
          <p:cNvGrpSpPr/>
          <p:nvPr/>
        </p:nvGrpSpPr>
        <p:grpSpPr>
          <a:xfrm>
            <a:off x="492125" y="915987"/>
            <a:ext cx="8105775" cy="5942012"/>
            <a:chOff x="928688" y="1398862"/>
            <a:chExt cx="7429500" cy="5244826"/>
          </a:xfrm>
        </p:grpSpPr>
        <p:pic>
          <p:nvPicPr>
            <p:cNvPr id="573" name="Google Shape;573;p55"/>
            <p:cNvPicPr preferRelativeResize="0"/>
            <p:nvPr/>
          </p:nvPicPr>
          <p:blipFill rotWithShape="1">
            <a:blip r:embed="rId3">
              <a:alphaModFix/>
            </a:blip>
            <a:srcRect l="28125" t="32812" r="26171" b="15625"/>
            <a:stretch/>
          </p:blipFill>
          <p:spPr>
            <a:xfrm>
              <a:off x="928688" y="1404938"/>
              <a:ext cx="7429500" cy="523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55"/>
            <p:cNvSpPr txBox="1"/>
            <p:nvPr/>
          </p:nvSpPr>
          <p:spPr>
            <a:xfrm>
              <a:off x="2628190" y="1406433"/>
              <a:ext cx="1943951" cy="73349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Decúbito Esternal</a:t>
              </a:r>
              <a:endParaRPr/>
            </a:p>
          </p:txBody>
        </p:sp>
        <p:sp>
          <p:nvSpPr>
            <p:cNvPr id="575" name="Google Shape;575;p55"/>
            <p:cNvSpPr txBox="1"/>
            <p:nvPr/>
          </p:nvSpPr>
          <p:spPr>
            <a:xfrm>
              <a:off x="4243298" y="1398862"/>
              <a:ext cx="1511799" cy="73349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Reflejo de Succión</a:t>
              </a:r>
              <a:endParaRPr/>
            </a:p>
          </p:txBody>
        </p:sp>
        <p:sp>
          <p:nvSpPr>
            <p:cNvPr id="576" name="Google Shape;576;p55"/>
            <p:cNvSpPr txBox="1"/>
            <p:nvPr/>
          </p:nvSpPr>
          <p:spPr>
            <a:xfrm>
              <a:off x="5724178" y="1398862"/>
              <a:ext cx="1386006" cy="73349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endParaRPr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Pararse</a:t>
              </a:r>
              <a:endParaRPr/>
            </a:p>
          </p:txBody>
        </p:sp>
        <p:sp>
          <p:nvSpPr>
            <p:cNvPr id="577" name="Google Shape;577;p55"/>
            <p:cNvSpPr txBox="1"/>
            <p:nvPr/>
          </p:nvSpPr>
          <p:spPr>
            <a:xfrm>
              <a:off x="6923506" y="1401664"/>
              <a:ext cx="1308093" cy="73284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-1524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Char char="■"/>
              </a:pPr>
              <a:r>
                <a:rPr lang="en-US" sz="2400" b="1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i="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Mamar</a:t>
              </a:r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6"/>
          <p:cNvSpPr txBox="1"/>
          <p:nvPr/>
        </p:nvSpPr>
        <p:spPr>
          <a:xfrm>
            <a:off x="4500562" y="2276475"/>
            <a:ext cx="2606675" cy="406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r>
              <a:rPr lang="en-US" sz="2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12-24 horas post-parto</a:t>
            </a:r>
            <a:endParaRPr/>
          </a:p>
        </p:txBody>
      </p:sp>
      <p:sp>
        <p:nvSpPr>
          <p:cNvPr id="583" name="Google Shape;583;p56"/>
          <p:cNvSpPr txBox="1"/>
          <p:nvPr/>
        </p:nvSpPr>
        <p:spPr>
          <a:xfrm>
            <a:off x="6024562" y="5148262"/>
            <a:ext cx="2940050" cy="406400"/>
          </a:xfrm>
          <a:prstGeom prst="rect">
            <a:avLst/>
          </a:prstGeom>
          <a:gradFill>
            <a:gsLst>
              <a:gs pos="0">
                <a:srgbClr val="006D2A"/>
              </a:gs>
              <a:gs pos="50000">
                <a:srgbClr val="009E41"/>
              </a:gs>
              <a:gs pos="100000">
                <a:srgbClr val="00BD4F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r>
              <a:rPr lang="en-US" sz="20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Máx. 6-8 horas post-parto</a:t>
            </a:r>
            <a:endParaRPr/>
          </a:p>
        </p:txBody>
      </p:sp>
      <p:sp>
        <p:nvSpPr>
          <p:cNvPr id="584" name="Google Shape;584;p56"/>
          <p:cNvSpPr/>
          <p:nvPr/>
        </p:nvSpPr>
        <p:spPr>
          <a:xfrm rot="-5400000">
            <a:off x="3500437" y="5662612"/>
            <a:ext cx="214312" cy="500062"/>
          </a:xfrm>
          <a:prstGeom prst="downArrow">
            <a:avLst>
              <a:gd name="adj1" fmla="val 16971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6"/>
          <p:cNvSpPr txBox="1"/>
          <p:nvPr/>
        </p:nvSpPr>
        <p:spPr>
          <a:xfrm>
            <a:off x="3357550" y="5894446"/>
            <a:ext cx="481877" cy="3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56"/>
          <p:cNvSpPr txBox="1"/>
          <p:nvPr/>
        </p:nvSpPr>
        <p:spPr>
          <a:xfrm>
            <a:off x="4140200" y="6308725"/>
            <a:ext cx="2606675" cy="406400"/>
          </a:xfrm>
          <a:prstGeom prst="rect">
            <a:avLst/>
          </a:prstGeom>
          <a:gradFill>
            <a:gsLst>
              <a:gs pos="0">
                <a:srgbClr val="006A96"/>
              </a:gs>
              <a:gs pos="50000">
                <a:srgbClr val="009AD9"/>
              </a:gs>
              <a:gs pos="100000">
                <a:srgbClr val="00B8FF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r>
              <a:rPr lang="en-US" sz="2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18-24 horas post-parto</a:t>
            </a:r>
            <a:endParaRPr/>
          </a:p>
        </p:txBody>
      </p:sp>
      <p:sp>
        <p:nvSpPr>
          <p:cNvPr id="587" name="Google Shape;587;p56"/>
          <p:cNvSpPr txBox="1"/>
          <p:nvPr/>
        </p:nvSpPr>
        <p:spPr>
          <a:xfrm>
            <a:off x="2051050" y="5589587"/>
            <a:ext cx="1022350" cy="558800"/>
          </a:xfrm>
          <a:prstGeom prst="rect">
            <a:avLst/>
          </a:prstGeom>
          <a:gradFill>
            <a:gsLst>
              <a:gs pos="0">
                <a:srgbClr val="006A96"/>
              </a:gs>
              <a:gs pos="50000">
                <a:srgbClr val="009AD9"/>
              </a:gs>
              <a:gs pos="100000">
                <a:srgbClr val="00B8FF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Noto Sans Symbols"/>
              <a:buNone/>
            </a:pPr>
            <a:r>
              <a:rPr lang="en-US" sz="3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</a:t>
            </a:r>
            <a:endParaRPr/>
          </a:p>
        </p:txBody>
      </p:sp>
      <p:grpSp>
        <p:nvGrpSpPr>
          <p:cNvPr id="588" name="Google Shape;588;p56"/>
          <p:cNvGrpSpPr/>
          <p:nvPr/>
        </p:nvGrpSpPr>
        <p:grpSpPr>
          <a:xfrm>
            <a:off x="611187" y="2492375"/>
            <a:ext cx="7921625" cy="3625850"/>
            <a:chOff x="385" y="1570"/>
            <a:chExt cx="4990" cy="2284"/>
          </a:xfrm>
        </p:grpSpPr>
        <p:pic>
          <p:nvPicPr>
            <p:cNvPr id="589" name="Google Shape;589;p56"/>
            <p:cNvPicPr preferRelativeResize="0"/>
            <p:nvPr/>
          </p:nvPicPr>
          <p:blipFill rotWithShape="1">
            <a:blip r:embed="rId3">
              <a:alphaModFix/>
            </a:blip>
            <a:srcRect t="21594"/>
            <a:stretch/>
          </p:blipFill>
          <p:spPr>
            <a:xfrm>
              <a:off x="385" y="1570"/>
              <a:ext cx="1547" cy="1618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590" name="Google Shape;590;p56"/>
            <p:cNvSpPr txBox="1"/>
            <p:nvPr/>
          </p:nvSpPr>
          <p:spPr>
            <a:xfrm>
              <a:off x="1973" y="2523"/>
              <a:ext cx="3402" cy="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Perdida de capacidad de absorción de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 macromoléculas</a:t>
              </a:r>
              <a:r>
                <a:rPr lang="en-US" sz="24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91" name="Google Shape;591;p56"/>
            <p:cNvSpPr/>
            <p:nvPr/>
          </p:nvSpPr>
          <p:spPr>
            <a:xfrm rot="-5400000">
              <a:off x="2130" y="1828"/>
              <a:ext cx="270" cy="315"/>
            </a:xfrm>
            <a:prstGeom prst="downArrow">
              <a:avLst>
                <a:gd name="adj1" fmla="val 12343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6"/>
            <p:cNvSpPr txBox="1"/>
            <p:nvPr/>
          </p:nvSpPr>
          <p:spPr>
            <a:xfrm>
              <a:off x="2103" y="1966"/>
              <a:ext cx="298" cy="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6"/>
            <p:cNvSpPr/>
            <p:nvPr/>
          </p:nvSpPr>
          <p:spPr>
            <a:xfrm>
              <a:off x="3563" y="2208"/>
              <a:ext cx="270" cy="315"/>
            </a:xfrm>
            <a:prstGeom prst="downArrow">
              <a:avLst>
                <a:gd name="adj1" fmla="val 12343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6"/>
            <p:cNvSpPr/>
            <p:nvPr/>
          </p:nvSpPr>
          <p:spPr>
            <a:xfrm>
              <a:off x="3381" y="3113"/>
              <a:ext cx="270" cy="408"/>
            </a:xfrm>
            <a:prstGeom prst="downArrow">
              <a:avLst>
                <a:gd name="adj1" fmla="val 14453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6"/>
            <p:cNvSpPr txBox="1"/>
            <p:nvPr/>
          </p:nvSpPr>
          <p:spPr>
            <a:xfrm>
              <a:off x="2520" y="3566"/>
              <a:ext cx="2437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IgG en circulación del potrillo</a:t>
              </a:r>
              <a:endParaRPr/>
            </a:p>
          </p:txBody>
        </p:sp>
        <p:sp>
          <p:nvSpPr>
            <p:cNvPr id="596" name="Google Shape;596;p56"/>
            <p:cNvSpPr txBox="1"/>
            <p:nvPr/>
          </p:nvSpPr>
          <p:spPr>
            <a:xfrm>
              <a:off x="2517" y="1827"/>
              <a:ext cx="2391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Noto Sans Symbols"/>
                <a:buNone/>
              </a:pPr>
              <a:r>
                <a:rPr lang="en-US" sz="2400" b="1" i="0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Células intestinales maduras</a:t>
              </a:r>
              <a:endParaRPr/>
            </a:p>
          </p:txBody>
        </p:sp>
      </p:grpSp>
      <p:sp>
        <p:nvSpPr>
          <p:cNvPr id="597" name="Google Shape;597;p56"/>
          <p:cNvSpPr txBox="1"/>
          <p:nvPr/>
        </p:nvSpPr>
        <p:spPr>
          <a:xfrm>
            <a:off x="250825" y="1176337"/>
            <a:ext cx="8137525" cy="9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■"/>
            </a:pPr>
            <a:r>
              <a:rPr lang="en-US"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Debe mamar (tiempo y capacidad)</a:t>
            </a:r>
            <a:endParaRPr/>
          </a:p>
          <a:p>
            <a:pPr marL="914400" marR="0" lvl="2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Dentro de 3 hs de nacido</a:t>
            </a:r>
            <a:endParaRPr/>
          </a:p>
        </p:txBody>
      </p:sp>
      <p:sp>
        <p:nvSpPr>
          <p:cNvPr id="598" name="Google Shape;598;p56"/>
          <p:cNvSpPr txBox="1"/>
          <p:nvPr/>
        </p:nvSpPr>
        <p:spPr>
          <a:xfrm>
            <a:off x="827087" y="411162"/>
            <a:ext cx="727075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1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Evaluación post-parto inmediato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smtClean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22531" name="Picture 7" descr="foal-sit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476250"/>
            <a:ext cx="5032375" cy="428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1" descr="_1325257_foals300ap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" y="4221163"/>
            <a:ext cx="4643438" cy="2652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smtClean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23555" name="Picture 8" descr="neonatal-large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439737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29520" r="28761" b="10625"/>
          <a:stretch>
            <a:fillRect/>
          </a:stretch>
        </p:blipFill>
        <p:spPr bwMode="auto">
          <a:xfrm>
            <a:off x="4356100" y="2565400"/>
            <a:ext cx="4787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7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/>
          <p:nvPr/>
        </p:nvSpPr>
        <p:spPr>
          <a:xfrm>
            <a:off x="1558925" y="620712"/>
            <a:ext cx="63801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Sistema de Partos Semi-Intensivo</a:t>
            </a:r>
            <a:endParaRPr/>
          </a:p>
        </p:txBody>
      </p:sp>
      <p:grpSp>
        <p:nvGrpSpPr>
          <p:cNvPr id="175" name="Google Shape;175;p6"/>
          <p:cNvGrpSpPr/>
          <p:nvPr/>
        </p:nvGrpSpPr>
        <p:grpSpPr>
          <a:xfrm>
            <a:off x="93662" y="1833562"/>
            <a:ext cx="9267825" cy="3108325"/>
            <a:chOff x="2571736" y="2071678"/>
            <a:chExt cx="6874746" cy="2525456"/>
          </a:xfrm>
        </p:grpSpPr>
        <p:sp>
          <p:nvSpPr>
            <p:cNvPr id="176" name="Google Shape;176;p6"/>
            <p:cNvSpPr txBox="1"/>
            <p:nvPr/>
          </p:nvSpPr>
          <p:spPr>
            <a:xfrm>
              <a:off x="2571736" y="2071678"/>
              <a:ext cx="6572106" cy="2525456"/>
            </a:xfrm>
            <a:prstGeom prst="rect">
              <a:avLst/>
            </a:prstGeom>
            <a:solidFill>
              <a:srgbClr val="F8FEAC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None/>
              </a:pPr>
              <a:endParaRPr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  y seguimiento del parto</a:t>
              </a:r>
              <a:endParaRPr/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Confinamiento</a:t>
              </a:r>
              <a:endParaRPr/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Concentración de patógenos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None/>
              </a:pPr>
              <a:endParaRPr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None/>
              </a:pPr>
              <a:endParaRPr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&lt; Necesidad de instalaciones y personal (&lt; inversión)</a:t>
              </a:r>
              <a:endParaRPr/>
            </a:p>
          </p:txBody>
        </p:sp>
        <p:sp>
          <p:nvSpPr>
            <p:cNvPr id="177" name="Google Shape;177;p6"/>
            <p:cNvSpPr txBox="1"/>
            <p:nvPr/>
          </p:nvSpPr>
          <p:spPr>
            <a:xfrm>
              <a:off x="6892298" y="2142617"/>
              <a:ext cx="2554184" cy="1826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None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Depende de:</a:t>
              </a:r>
              <a:endParaRPr/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Tipo de instalación</a:t>
              </a:r>
              <a:endParaRPr/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Manejo</a:t>
              </a:r>
              <a:endParaRPr/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Personal </a:t>
              </a:r>
              <a:endParaRPr/>
            </a:p>
            <a:p>
              <a:pPr marL="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800"/>
                <a:buFont typeface="Noto Sans Symbols"/>
                <a:buChar char="▪"/>
              </a:pPr>
              <a:r>
                <a:rPr lang="en-US" sz="2800" b="1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Clima</a:t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10800000">
              <a:off x="2643568" y="2361886"/>
              <a:ext cx="4248730" cy="1392999"/>
            </a:xfrm>
            <a:prstGeom prst="leftArrowCallout">
              <a:avLst>
                <a:gd name="adj1" fmla="val 1960"/>
                <a:gd name="adj2" fmla="val 25000"/>
                <a:gd name="adj3" fmla="val 1770"/>
                <a:gd name="adj4" fmla="val 8741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G_0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8263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0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4168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13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0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0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7993063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6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_0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7"/>
          <p:cNvSpPr txBox="1"/>
          <p:nvPr/>
        </p:nvSpPr>
        <p:spPr>
          <a:xfrm>
            <a:off x="107950" y="1027112"/>
            <a:ext cx="6661150" cy="521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203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Inmunocompetentes al nacer!</a:t>
            </a:r>
            <a:endParaRPr/>
          </a:p>
          <a:p>
            <a:pPr marL="0" marR="0" lvl="0" indent="-203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Agamaglobulinémicos</a:t>
            </a:r>
            <a:endParaRPr/>
          </a:p>
          <a:p>
            <a:pPr marL="0" marR="0" lvl="0" indent="-203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Capaces de producir IgG al nacer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(en plasma a los 10 - 14 días)</a:t>
            </a:r>
            <a:endParaRPr/>
          </a:p>
          <a:p>
            <a:pPr marL="0" marR="0" lvl="0" indent="-203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Absorción en las primeras 24 hs</a:t>
            </a:r>
            <a:endParaRPr/>
          </a:p>
          <a:p>
            <a:pPr marL="0" marR="0" lvl="0" indent="-203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Máxima absorción a las 8 hs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(pico plasmático 18 hs.)</a:t>
            </a:r>
            <a:endParaRPr/>
          </a:p>
        </p:txBody>
      </p:sp>
      <p:sp>
        <p:nvSpPr>
          <p:cNvPr id="605" name="Google Shape;605;p57"/>
          <p:cNvSpPr txBox="1">
            <a:spLocks noGrp="1"/>
          </p:cNvSpPr>
          <p:nvPr>
            <p:ph type="title"/>
          </p:nvPr>
        </p:nvSpPr>
        <p:spPr>
          <a:xfrm>
            <a:off x="468312" y="1254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Importancia del Calostrado</a:t>
            </a:r>
            <a:endParaRPr/>
          </a:p>
        </p:txBody>
      </p:sp>
      <p:pic>
        <p:nvPicPr>
          <p:cNvPr id="606" name="Google Shape;606;p57" descr="IMG_29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9562" y="2924175"/>
            <a:ext cx="2232025" cy="352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8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Falla en la Transferencia Pasiva</a:t>
            </a:r>
            <a:endParaRPr/>
          </a:p>
        </p:txBody>
      </p:sp>
      <p:sp>
        <p:nvSpPr>
          <p:cNvPr id="612" name="Google Shape;612;p58"/>
          <p:cNvSpPr txBox="1">
            <a:spLocks noGrp="1"/>
          </p:cNvSpPr>
          <p:nvPr>
            <p:ph type="body" idx="1"/>
          </p:nvPr>
        </p:nvSpPr>
        <p:spPr>
          <a:xfrm>
            <a:off x="250825" y="1268412"/>
            <a:ext cx="864235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Calostro de mala calidad</a:t>
            </a:r>
            <a:endParaRPr/>
          </a:p>
          <a:p>
            <a:pPr marL="342900" lvl="0" indent="-3429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Ingestión de calostro insuficiente o a destiempo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09550" algn="l" rtl="0"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58"/>
          <p:cNvSpPr txBox="1"/>
          <p:nvPr/>
        </p:nvSpPr>
        <p:spPr>
          <a:xfrm>
            <a:off x="971550" y="3213100"/>
            <a:ext cx="2138362" cy="558800"/>
          </a:xfrm>
          <a:prstGeom prst="rect">
            <a:avLst/>
          </a:prstGeom>
          <a:solidFill>
            <a:srgbClr val="CCFFFF">
              <a:alpha val="82745"/>
            </a:srgbClr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Noto Sans Symbols"/>
              <a:buNone/>
            </a:pPr>
            <a:r>
              <a:rPr lang="en-US" sz="3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/>
          </a:p>
        </p:txBody>
      </p:sp>
      <p:sp>
        <p:nvSpPr>
          <p:cNvPr id="614" name="Google Shape;614;p58"/>
          <p:cNvSpPr/>
          <p:nvPr/>
        </p:nvSpPr>
        <p:spPr>
          <a:xfrm rot="-2580000">
            <a:off x="966787" y="4043362"/>
            <a:ext cx="725487" cy="177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58"/>
          <p:cNvSpPr txBox="1"/>
          <p:nvPr/>
        </p:nvSpPr>
        <p:spPr>
          <a:xfrm>
            <a:off x="0" y="4652962"/>
            <a:ext cx="2138362" cy="831850"/>
          </a:xfrm>
          <a:prstGeom prst="rect">
            <a:avLst/>
          </a:prstGeom>
          <a:solidFill>
            <a:schemeClr val="accent1">
              <a:alpha val="77647"/>
            </a:schemeClr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Muestra de calostro</a:t>
            </a:r>
            <a:endParaRPr/>
          </a:p>
        </p:txBody>
      </p:sp>
      <p:sp>
        <p:nvSpPr>
          <p:cNvPr id="616" name="Google Shape;616;p58"/>
          <p:cNvSpPr txBox="1"/>
          <p:nvPr/>
        </p:nvSpPr>
        <p:spPr>
          <a:xfrm>
            <a:off x="2268537" y="4652962"/>
            <a:ext cx="2703512" cy="831850"/>
          </a:xfrm>
          <a:prstGeom prst="rect">
            <a:avLst/>
          </a:prstGeom>
          <a:solidFill>
            <a:schemeClr val="accent1">
              <a:alpha val="77647"/>
            </a:schemeClr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Muestra de plasma al potrillo</a:t>
            </a:r>
            <a:endParaRPr/>
          </a:p>
        </p:txBody>
      </p:sp>
      <p:pic>
        <p:nvPicPr>
          <p:cNvPr id="617" name="Google Shape;617;p58" descr="calost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725" y="4149725"/>
            <a:ext cx="3671887" cy="25193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18" name="Google Shape;618;p58"/>
          <p:cNvSpPr/>
          <p:nvPr/>
        </p:nvSpPr>
        <p:spPr>
          <a:xfrm rot="-7500000">
            <a:off x="2320131" y="4056856"/>
            <a:ext cx="725487" cy="177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8"/>
          <p:cNvSpPr/>
          <p:nvPr/>
        </p:nvSpPr>
        <p:spPr>
          <a:xfrm rot="10800000">
            <a:off x="3203575" y="3357562"/>
            <a:ext cx="1152525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58"/>
          <p:cNvSpPr txBox="1"/>
          <p:nvPr/>
        </p:nvSpPr>
        <p:spPr>
          <a:xfrm>
            <a:off x="4500562" y="3249612"/>
            <a:ext cx="4392612" cy="466725"/>
          </a:xfrm>
          <a:prstGeom prst="rect">
            <a:avLst/>
          </a:prstGeom>
          <a:solidFill>
            <a:schemeClr val="accent1">
              <a:alpha val="77647"/>
            </a:schemeClr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 macroscópicas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9"/>
          <p:cNvSpPr txBox="1"/>
          <p:nvPr/>
        </p:nvSpPr>
        <p:spPr>
          <a:xfrm>
            <a:off x="674687" y="642937"/>
            <a:ext cx="62547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Detección de IgG en Calostro</a:t>
            </a:r>
            <a:endParaRPr/>
          </a:p>
        </p:txBody>
      </p:sp>
      <p:sp>
        <p:nvSpPr>
          <p:cNvPr id="626" name="Google Shape;626;p59"/>
          <p:cNvSpPr txBox="1"/>
          <p:nvPr/>
        </p:nvSpPr>
        <p:spPr>
          <a:xfrm>
            <a:off x="571500" y="2143125"/>
            <a:ext cx="1841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p59"/>
          <p:cNvPicPr preferRelativeResize="0"/>
          <p:nvPr/>
        </p:nvPicPr>
        <p:blipFill rotWithShape="1">
          <a:blip r:embed="rId3">
            <a:alphaModFix/>
          </a:blip>
          <a:srcRect r="4266" b="14884"/>
          <a:stretch/>
        </p:blipFill>
        <p:spPr>
          <a:xfrm>
            <a:off x="5795962" y="2349500"/>
            <a:ext cx="3059112" cy="203993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graphicFrame>
        <p:nvGraphicFramePr>
          <p:cNvPr id="628" name="Google Shape;628;p59"/>
          <p:cNvGraphicFramePr/>
          <p:nvPr/>
        </p:nvGraphicFramePr>
        <p:xfrm>
          <a:off x="539750" y="2060575"/>
          <a:ext cx="4543400" cy="3025750"/>
        </p:xfrm>
        <a:graphic>
          <a:graphicData uri="http://schemas.openxmlformats.org/drawingml/2006/table">
            <a:tbl>
              <a:tblPr>
                <a:noFill/>
                <a:tableStyleId>{EF28C6B3-F135-4F44-970D-3287CAC202D4}</a:tableStyleId>
              </a:tblPr>
              <a:tblGrid>
                <a:gridCol w="2430450"/>
                <a:gridCol w="2112950"/>
              </a:tblGrid>
              <a:tr h="9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Concentración IgG (g/L)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Calidad Calostral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0–28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Pobre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28–50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Borderline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509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50–80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Adecuada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&gt;80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Muy buena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0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lang="en-US" sz="36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Detección de IgG en Suero </a:t>
            </a:r>
            <a:endParaRPr/>
          </a:p>
        </p:txBody>
      </p:sp>
      <p:graphicFrame>
        <p:nvGraphicFramePr>
          <p:cNvPr id="634" name="Google Shape;634;p60"/>
          <p:cNvGraphicFramePr/>
          <p:nvPr/>
        </p:nvGraphicFramePr>
        <p:xfrm>
          <a:off x="179387" y="4005262"/>
          <a:ext cx="6191225" cy="2741980"/>
        </p:xfrm>
        <a:graphic>
          <a:graphicData uri="http://schemas.openxmlformats.org/drawingml/2006/table">
            <a:tbl>
              <a:tblPr>
                <a:noFill/>
                <a:tableStyleId>{EF28C6B3-F135-4F44-970D-3287CAC202D4}</a:tableStyleId>
              </a:tblPr>
              <a:tblGrid>
                <a:gridCol w="3201975"/>
                <a:gridCol w="2989250"/>
              </a:tblGrid>
              <a:tr h="889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Concentración IgG  (mg/dl)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Transferencia pasiva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200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Falla total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200 - 400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Falla Parcial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 – 800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Adecuado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  <a:tr h="46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&gt;800</a:t>
                      </a:r>
                      <a:endParaRPr/>
                    </a:p>
                  </a:txBody>
                  <a:tcPr marL="18000" marR="18000" marT="18000" marB="1800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Optimo</a:t>
                      </a:r>
                      <a:endParaRPr/>
                    </a:p>
                  </a:txBody>
                  <a:tcPr marL="18000" marR="18000" marT="18000" marB="180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2"/>
                        </a:gs>
                        <a:gs pos="100000">
                          <a:srgbClr val="33669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635" name="Google Shape;635;p60"/>
          <p:cNvPicPr preferRelativeResize="0"/>
          <p:nvPr/>
        </p:nvPicPr>
        <p:blipFill rotWithShape="1">
          <a:blip r:embed="rId3">
            <a:alphaModFix/>
          </a:blip>
          <a:srcRect l="1994" t="2650" r="3767" b="2649"/>
          <a:stretch/>
        </p:blipFill>
        <p:spPr>
          <a:xfrm>
            <a:off x="6516687" y="3935412"/>
            <a:ext cx="2530475" cy="280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36" name="Google Shape;636;p60"/>
          <p:cNvSpPr txBox="1"/>
          <p:nvPr/>
        </p:nvSpPr>
        <p:spPr>
          <a:xfrm>
            <a:off x="179387" y="1125537"/>
            <a:ext cx="4929187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Tests   Semi-Cuantitativos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Test de Glutaraldehido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     Turbidez del Sulfato de Zinc</a:t>
            </a:r>
            <a:endParaRPr/>
          </a:p>
        </p:txBody>
      </p:sp>
      <p:sp>
        <p:nvSpPr>
          <p:cNvPr id="637" name="Google Shape;637;p60"/>
          <p:cNvSpPr txBox="1"/>
          <p:nvPr/>
        </p:nvSpPr>
        <p:spPr>
          <a:xfrm>
            <a:off x="1187450" y="2420937"/>
            <a:ext cx="2419350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Cuantitativos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Electroforesis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IDR</a:t>
            </a:r>
            <a:endParaRPr/>
          </a:p>
        </p:txBody>
      </p:sp>
      <p:pic>
        <p:nvPicPr>
          <p:cNvPr id="638" name="Google Shape;63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287" y="1196975"/>
            <a:ext cx="1479550" cy="24495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39" name="Google Shape;639;p60"/>
          <p:cNvPicPr preferRelativeResize="0"/>
          <p:nvPr/>
        </p:nvPicPr>
        <p:blipFill rotWithShape="1">
          <a:blip r:embed="rId5">
            <a:alphaModFix/>
          </a:blip>
          <a:srcRect l="8441" t="7202" r="12724" b="3410"/>
          <a:stretch/>
        </p:blipFill>
        <p:spPr>
          <a:xfrm>
            <a:off x="5219700" y="1773237"/>
            <a:ext cx="2232025" cy="20716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1"/>
          <p:cNvSpPr txBox="1"/>
          <p:nvPr/>
        </p:nvSpPr>
        <p:spPr>
          <a:xfrm>
            <a:off x="457200" y="4445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Falla en la Transferencia Pasiva</a:t>
            </a:r>
            <a:endParaRPr/>
          </a:p>
        </p:txBody>
      </p:sp>
      <p:sp>
        <p:nvSpPr>
          <p:cNvPr id="645" name="Google Shape;645;p61"/>
          <p:cNvSpPr txBox="1"/>
          <p:nvPr/>
        </p:nvSpPr>
        <p:spPr>
          <a:xfrm>
            <a:off x="250825" y="1268412"/>
            <a:ext cx="864235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Calostro de mala calidad</a:t>
            </a:r>
            <a:endParaRPr/>
          </a:p>
          <a:p>
            <a:pPr marL="342900" marR="0" lvl="0" indent="-3429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Ingestión de calostro insuficiente o a destiempo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61"/>
          <p:cNvSpPr txBox="1"/>
          <p:nvPr/>
        </p:nvSpPr>
        <p:spPr>
          <a:xfrm>
            <a:off x="250825" y="27813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Banco de calostro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Yeguas que murieron al parto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Alícuotas de yeguas paridas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■"/>
            </a:pPr>
            <a:r>
              <a:rPr lang="en-US" sz="32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Plasma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Yeguas Hiperinmunizadas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None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/>
          </a:p>
        </p:txBody>
      </p:sp>
      <p:pic>
        <p:nvPicPr>
          <p:cNvPr id="647" name="Google Shape;64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0500" y="3141662"/>
            <a:ext cx="2400300" cy="32400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/>
          <p:nvPr/>
        </p:nvSpPr>
        <p:spPr>
          <a:xfrm>
            <a:off x="1714500" y="-76200"/>
            <a:ext cx="6000750" cy="120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endParaRPr sz="36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Noto Sans Symbols"/>
              <a:buNone/>
            </a:pPr>
            <a:r>
              <a:rPr lang="en-US" sz="3600" b="0" i="1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Sistema de Partos Intensivo</a:t>
            </a:r>
            <a:r>
              <a:rPr lang="en-US" sz="3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84" name="Google Shape;184;p7"/>
          <p:cNvSpPr txBox="1"/>
          <p:nvPr/>
        </p:nvSpPr>
        <p:spPr>
          <a:xfrm>
            <a:off x="539750" y="1841500"/>
            <a:ext cx="2727325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Sereno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MV Residente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Encargado</a:t>
            </a:r>
            <a:endParaRPr/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0975" y="1743075"/>
            <a:ext cx="5045075" cy="37734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86" name="Google Shape;186;p7"/>
          <p:cNvSpPr txBox="1"/>
          <p:nvPr/>
        </p:nvSpPr>
        <p:spPr>
          <a:xfrm>
            <a:off x="615950" y="4203700"/>
            <a:ext cx="330835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Corral de encierre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Box</a:t>
            </a:r>
            <a:endParaRPr/>
          </a:p>
        </p:txBody>
      </p:sp>
      <p:sp>
        <p:nvSpPr>
          <p:cNvPr id="187" name="Google Shape;187;p7"/>
          <p:cNvSpPr txBox="1"/>
          <p:nvPr/>
        </p:nvSpPr>
        <p:spPr>
          <a:xfrm>
            <a:off x="142875" y="1385887"/>
            <a:ext cx="14335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Personal</a:t>
            </a:r>
            <a:endParaRPr/>
          </a:p>
        </p:txBody>
      </p:sp>
      <p:sp>
        <p:nvSpPr>
          <p:cNvPr id="188" name="Google Shape;188;p7"/>
          <p:cNvSpPr txBox="1"/>
          <p:nvPr/>
        </p:nvSpPr>
        <p:spPr>
          <a:xfrm>
            <a:off x="71437" y="3646487"/>
            <a:ext cx="207327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Instalaciones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2"/>
          <p:cNvSpPr txBox="1"/>
          <p:nvPr/>
        </p:nvSpPr>
        <p:spPr>
          <a:xfrm>
            <a:off x="107950" y="1073150"/>
            <a:ext cx="8640762" cy="56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Eliminación del meconio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Minutos post enema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Total en 24 hs</a:t>
            </a:r>
            <a:endParaRPr/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▪"/>
            </a:pPr>
            <a:r>
              <a:rPr lang="en-US" sz="28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Micción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8 – 24 hs post parto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4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Chorro </a:t>
            </a:r>
            <a:endParaRPr/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Char char="▪"/>
            </a:pPr>
            <a:r>
              <a:rPr lang="en-US" sz="32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Cordón umbilical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Desinfección 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(clorhexidina 2% o Iodo doble)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Ultrasonografia</a:t>
            </a:r>
            <a:endParaRPr/>
          </a:p>
        </p:txBody>
      </p:sp>
      <p:sp>
        <p:nvSpPr>
          <p:cNvPr id="653" name="Google Shape;653;p62"/>
          <p:cNvSpPr txBox="1"/>
          <p:nvPr/>
        </p:nvSpPr>
        <p:spPr>
          <a:xfrm>
            <a:off x="0" y="404812"/>
            <a:ext cx="88582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Evaluación del primer día</a:t>
            </a:r>
            <a:endParaRPr/>
          </a:p>
        </p:txBody>
      </p:sp>
      <p:pic>
        <p:nvPicPr>
          <p:cNvPr id="654" name="Google Shape;654;p62"/>
          <p:cNvPicPr preferRelativeResize="0"/>
          <p:nvPr/>
        </p:nvPicPr>
        <p:blipFill rotWithShape="1">
          <a:blip r:embed="rId3">
            <a:alphaModFix/>
          </a:blip>
          <a:srcRect l="6867" r="15251" b="18471"/>
          <a:stretch/>
        </p:blipFill>
        <p:spPr>
          <a:xfrm>
            <a:off x="4859337" y="1412875"/>
            <a:ext cx="3332162" cy="35290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55" name="Google Shape;65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287" y="3497262"/>
            <a:ext cx="1557337" cy="32448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3"/>
          <p:cNvSpPr txBox="1"/>
          <p:nvPr/>
        </p:nvSpPr>
        <p:spPr>
          <a:xfrm>
            <a:off x="0" y="333375"/>
            <a:ext cx="88582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1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Evaluación primer semana</a:t>
            </a:r>
            <a:endParaRPr/>
          </a:p>
        </p:txBody>
      </p:sp>
      <p:sp>
        <p:nvSpPr>
          <p:cNvPr id="661" name="Google Shape;661;p63"/>
          <p:cNvSpPr txBox="1"/>
          <p:nvPr/>
        </p:nvSpPr>
        <p:spPr>
          <a:xfrm>
            <a:off x="609600" y="1411287"/>
            <a:ext cx="3203575" cy="328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Mama correctamente?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Mucosas?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Ombligo?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Aplomos?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Diarrea?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Patologías Oculares?</a:t>
            </a: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2" name="Google Shape;662;p63"/>
          <p:cNvGrpSpPr/>
          <p:nvPr/>
        </p:nvGrpSpPr>
        <p:grpSpPr>
          <a:xfrm>
            <a:off x="4786312" y="1785937"/>
            <a:ext cx="4143375" cy="2071687"/>
            <a:chOff x="4929190" y="1142984"/>
            <a:chExt cx="4107249" cy="3297138"/>
          </a:xfrm>
        </p:grpSpPr>
        <p:sp>
          <p:nvSpPr>
            <p:cNvPr id="663" name="Google Shape;663;p63"/>
            <p:cNvSpPr txBox="1"/>
            <p:nvPr/>
          </p:nvSpPr>
          <p:spPr>
            <a:xfrm>
              <a:off x="4929190" y="1142984"/>
              <a:ext cx="4072629" cy="3297138"/>
            </a:xfrm>
            <a:prstGeom prst="rect">
              <a:avLst/>
            </a:prstGeom>
            <a:gradFill>
              <a:gsLst>
                <a:gs pos="0">
                  <a:srgbClr val="006D2A"/>
                </a:gs>
                <a:gs pos="50000">
                  <a:srgbClr val="009E41"/>
                </a:gs>
                <a:gs pos="100000">
                  <a:srgbClr val="00BD4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Noto Sans Symbols"/>
                <a:buNone/>
              </a:pPr>
              <a:endParaRPr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3"/>
            <p:cNvSpPr txBox="1"/>
            <p:nvPr/>
          </p:nvSpPr>
          <p:spPr>
            <a:xfrm>
              <a:off x="5072066" y="1214422"/>
              <a:ext cx="3786214" cy="674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3200"/>
                <a:buFont typeface="Noto Sans Symbols"/>
                <a:buNone/>
              </a:pPr>
              <a:r>
                <a:rPr lang="en-US" sz="3200" b="1" i="1" u="non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Opciones de manejo</a:t>
              </a:r>
              <a:endParaRPr/>
            </a:p>
          </p:txBody>
        </p:sp>
        <p:sp>
          <p:nvSpPr>
            <p:cNvPr id="665" name="Google Shape;665;p63"/>
            <p:cNvSpPr txBox="1"/>
            <p:nvPr/>
          </p:nvSpPr>
          <p:spPr>
            <a:xfrm>
              <a:off x="4929190" y="2032327"/>
              <a:ext cx="4107249" cy="2086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-127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Arial"/>
                <a:buChar char="•"/>
              </a:pPr>
              <a:r>
                <a:rPr lang="en-US" sz="20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Encierre nocturno a box</a:t>
              </a:r>
              <a:endParaRPr/>
            </a:p>
            <a:p>
              <a:pPr marL="0" marR="0" lvl="0" indent="-127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Arial"/>
                <a:buChar char="•"/>
              </a:pPr>
              <a:r>
                <a:rPr lang="en-US" sz="20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Localización en corral o piquete </a:t>
              </a:r>
              <a:endParaRPr/>
            </a:p>
            <a:p>
              <a:pPr marL="0" marR="0" lvl="0" indent="-127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Arial"/>
                <a:buChar char="•"/>
              </a:pPr>
              <a:r>
                <a:rPr lang="en-US" sz="20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Localización en lote cercano</a:t>
              </a:r>
              <a:endParaRPr/>
            </a:p>
            <a:p>
              <a:pPr marL="0" marR="0" lvl="0" indent="-127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Arial"/>
                <a:buChar char="•"/>
              </a:pPr>
              <a:r>
                <a:rPr lang="en-US" sz="2000" b="1" i="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 campo</a:t>
              </a:r>
              <a:endParaRPr/>
            </a:p>
          </p:txBody>
        </p:sp>
      </p:grpSp>
      <p:sp>
        <p:nvSpPr>
          <p:cNvPr id="666" name="Google Shape;666;p63"/>
          <p:cNvSpPr txBox="1"/>
          <p:nvPr/>
        </p:nvSpPr>
        <p:spPr>
          <a:xfrm>
            <a:off x="1581150" y="1125537"/>
            <a:ext cx="6027737" cy="46672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lang="en-US" sz="24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Recorrer los potrillos mínimo 2 veces por día!!</a:t>
            </a:r>
            <a:endParaRPr/>
          </a:p>
        </p:txBody>
      </p:sp>
      <p:pic>
        <p:nvPicPr>
          <p:cNvPr id="667" name="Google Shape;66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12" y="4176712"/>
            <a:ext cx="2163762" cy="25384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68" name="Google Shape;668;p63" descr="E:\Fotos\galpon de c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687" y="4214812"/>
            <a:ext cx="2619375" cy="25003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69" name="Google Shape;669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0687" y="4143375"/>
            <a:ext cx="3436937" cy="25701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4"/>
          <p:cNvSpPr txBox="1">
            <a:spLocks noGrp="1"/>
          </p:cNvSpPr>
          <p:nvPr>
            <p:ph type="body" idx="4294967295"/>
          </p:nvPr>
        </p:nvSpPr>
        <p:spPr>
          <a:xfrm>
            <a:off x="1311275" y="19812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Noto Sans Symbols"/>
              <a:buNone/>
            </a:pPr>
            <a:r>
              <a:rPr lang="en-US" sz="60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FIN !!!!</a:t>
            </a:r>
            <a:endParaRPr/>
          </a:p>
        </p:txBody>
      </p:sp>
      <p:pic>
        <p:nvPicPr>
          <p:cNvPr id="675" name="Google Shape;675;p64" descr="yegua y potrill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7900" y="1268412"/>
            <a:ext cx="3889375" cy="51847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5"/>
          <p:cNvSpPr txBox="1">
            <a:spLocks noGrp="1"/>
          </p:cNvSpPr>
          <p:nvPr>
            <p:ph type="title"/>
          </p:nvPr>
        </p:nvSpPr>
        <p:spPr>
          <a:xfrm>
            <a:off x="395287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Procedimientos de Rutina</a:t>
            </a:r>
            <a:endParaRPr/>
          </a:p>
        </p:txBody>
      </p:sp>
      <p:pic>
        <p:nvPicPr>
          <p:cNvPr id="681" name="Google Shape;681;p65" descr="yegua y potrill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850" y="1341437"/>
            <a:ext cx="3889375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65"/>
          <p:cNvSpPr txBox="1">
            <a:spLocks noGrp="1"/>
          </p:cNvSpPr>
          <p:nvPr>
            <p:ph type="body" idx="1"/>
          </p:nvPr>
        </p:nvSpPr>
        <p:spPr>
          <a:xfrm>
            <a:off x="4329112" y="1341437"/>
            <a:ext cx="4643437" cy="511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Desparasitación de la yegua </a:t>
            </a:r>
            <a:r>
              <a:rPr lang="en-US" sz="2800" b="0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(Strogilus westery)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Diario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Diarrea del celo del potro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Aplomos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Crecimiento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Patologías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- Gastrointestinales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- Respiratorias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- Oftalmicas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/>
          </a:p>
          <a:p>
            <a:pPr marL="342900" lvl="0" indent="-209550" algn="l" rtl="0"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7" name="Google Shape;687;p66"/>
          <p:cNvGraphicFramePr/>
          <p:nvPr/>
        </p:nvGraphicFramePr>
        <p:xfrm>
          <a:off x="755650" y="1125537"/>
          <a:ext cx="7400900" cy="4212180"/>
        </p:xfrm>
        <a:graphic>
          <a:graphicData uri="http://schemas.openxmlformats.org/drawingml/2006/table">
            <a:tbl>
              <a:tblPr>
                <a:noFill/>
                <a:tableStyleId>{EF28C6B3-F135-4F44-970D-3287CAC202D4}</a:tableStyleId>
              </a:tblPr>
              <a:tblGrid>
                <a:gridCol w="1627175"/>
                <a:gridCol w="1524000"/>
                <a:gridCol w="2157400"/>
                <a:gridCol w="209232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i="0" u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Valor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Parámetro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</a:tr>
              <a:tr h="63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FC/pulso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detectable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 60/min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&gt; 60/min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</a:tr>
              <a:tr h="63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FR/patrón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detectable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Lenta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Irregular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40-60/min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Regular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</a:tr>
              <a:tr h="1189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Tono Muscular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Recumbencia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Lateral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 tono Mn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Recumbencia lateral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Algo de tono Mn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Capaz de mantener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posición esternal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0E8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Estimulación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mucosa nasal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 respuesta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Moderada respuesta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Tos o resoplido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688" name="Google Shape;688;p66"/>
          <p:cNvSpPr txBox="1"/>
          <p:nvPr/>
        </p:nvSpPr>
        <p:spPr>
          <a:xfrm>
            <a:off x="2786062" y="5429250"/>
            <a:ext cx="27622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Normal: 7 a 8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Asfixia moderada: 4 a 6</a:t>
            </a:r>
            <a:endParaRPr/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Asfixia severa: 0 a 3</a:t>
            </a:r>
            <a:endParaRPr/>
          </a:p>
        </p:txBody>
      </p:sp>
      <p:sp>
        <p:nvSpPr>
          <p:cNvPr id="689" name="Google Shape;689;p66"/>
          <p:cNvSpPr txBox="1"/>
          <p:nvPr/>
        </p:nvSpPr>
        <p:spPr>
          <a:xfrm>
            <a:off x="2428875" y="547687"/>
            <a:ext cx="390048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APGAR Score modificado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387" y="754062"/>
            <a:ext cx="2355850" cy="20986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95" name="Google Shape;695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2187" y="357187"/>
            <a:ext cx="2714625" cy="296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1937" y="144462"/>
            <a:ext cx="3332162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0" y="4554537"/>
            <a:ext cx="3071812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7500" y="1500187"/>
            <a:ext cx="3695700" cy="49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950" y="3417887"/>
            <a:ext cx="3427412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68" descr="IMG_3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692150"/>
            <a:ext cx="3287712" cy="438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69" descr="microc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41662"/>
            <a:ext cx="9144000" cy="3716337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9"/>
          <p:cNvSpPr txBox="1">
            <a:spLocks noGrp="1"/>
          </p:cNvSpPr>
          <p:nvPr>
            <p:ph type="title"/>
          </p:nvPr>
        </p:nvSpPr>
        <p:spPr>
          <a:xfrm>
            <a:off x="457200" y="333375"/>
            <a:ext cx="8229600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Placentación Equina</a:t>
            </a:r>
            <a:endParaRPr/>
          </a:p>
        </p:txBody>
      </p:sp>
      <p:pic>
        <p:nvPicPr>
          <p:cNvPr id="711" name="Google Shape;711;p69" descr="embrion+"/>
          <p:cNvPicPr preferRelativeResize="0"/>
          <p:nvPr/>
        </p:nvPicPr>
        <p:blipFill rotWithShape="1">
          <a:blip r:embed="rId4">
            <a:alphaModFix/>
          </a:blip>
          <a:srcRect l="6445" t="11293" r="7582"/>
          <a:stretch/>
        </p:blipFill>
        <p:spPr>
          <a:xfrm>
            <a:off x="5651500" y="692150"/>
            <a:ext cx="3348037" cy="259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9" descr="implant_types"/>
          <p:cNvPicPr preferRelativeResize="0"/>
          <p:nvPr/>
        </p:nvPicPr>
        <p:blipFill rotWithShape="1">
          <a:blip r:embed="rId5">
            <a:alphaModFix/>
          </a:blip>
          <a:srcRect l="4299" t="2574" r="54768" b="21321"/>
          <a:stretch/>
        </p:blipFill>
        <p:spPr>
          <a:xfrm>
            <a:off x="250825" y="1125537"/>
            <a:ext cx="2160587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69" descr="Imagen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8175" y="1916112"/>
            <a:ext cx="1898650" cy="201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/>
          <p:nvPr/>
        </p:nvSpPr>
        <p:spPr>
          <a:xfrm>
            <a:off x="1714500" y="-127000"/>
            <a:ext cx="600075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endParaRPr sz="4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Noto Sans Symbols"/>
              <a:buNone/>
            </a:pPr>
            <a:r>
              <a:rPr lang="en-US" sz="4000" b="0" i="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Sistema de Partos Intensivo</a:t>
            </a:r>
            <a:endParaRPr/>
          </a:p>
        </p:txBody>
      </p:sp>
      <p:sp>
        <p:nvSpPr>
          <p:cNvPr id="194" name="Google Shape;194;p8"/>
          <p:cNvSpPr txBox="1">
            <a:spLocks noGrp="1"/>
          </p:cNvSpPr>
          <p:nvPr>
            <p:ph type="body" idx="1"/>
          </p:nvPr>
        </p:nvSpPr>
        <p:spPr>
          <a:xfrm>
            <a:off x="500062" y="1785937"/>
            <a:ext cx="8535987" cy="362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Todas las yeguas o pariciones importantes /difíciles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Yeguas fácilmente visualizables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&gt; Control del parto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Confinamiento nocturno         Sanidad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Concentración de patógenos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Necesidad de higiene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■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Necesidad de instalaciones y personal</a:t>
            </a: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4643437" y="3467100"/>
            <a:ext cx="57150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395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 l="7914"/>
          <a:stretch/>
        </p:blipFill>
        <p:spPr>
          <a:xfrm>
            <a:off x="539750" y="1412875"/>
            <a:ext cx="4192587" cy="51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4">
            <a:alphaModFix/>
          </a:blip>
          <a:srcRect l="19799" t="10759" r="31142" b="6361"/>
          <a:stretch/>
        </p:blipFill>
        <p:spPr>
          <a:xfrm>
            <a:off x="5219700" y="1412875"/>
            <a:ext cx="3333750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468312" y="1254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Alarmas de Parto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Píxel">
  <a:themeElements>
    <a:clrScheme name="Píxel 11">
      <a:dk1>
        <a:srgbClr val="000000"/>
      </a:dk1>
      <a:lt1>
        <a:srgbClr val="FFFFFF"/>
      </a:lt1>
      <a:dk2>
        <a:srgbClr val="000000"/>
      </a:dk2>
      <a:lt2>
        <a:srgbClr val="779F92"/>
      </a:lt2>
      <a:accent1>
        <a:srgbClr val="33CCCC"/>
      </a:accent1>
      <a:accent2>
        <a:srgbClr val="9DC2D7"/>
      </a:accent2>
      <a:accent3>
        <a:srgbClr val="FFFFFF"/>
      </a:accent3>
      <a:accent4>
        <a:srgbClr val="000000"/>
      </a:accent4>
      <a:accent5>
        <a:srgbClr val="ADE2E2"/>
      </a:accent5>
      <a:accent6>
        <a:srgbClr val="8EB0C3"/>
      </a:accent6>
      <a:hlink>
        <a:srgbClr val="006666"/>
      </a:hlink>
      <a:folHlink>
        <a:srgbClr val="CC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íxel">
  <a:themeElements>
    <a:clrScheme name="Píxel 11">
      <a:dk1>
        <a:srgbClr val="000000"/>
      </a:dk1>
      <a:lt1>
        <a:srgbClr val="FFFFFF"/>
      </a:lt1>
      <a:dk2>
        <a:srgbClr val="000000"/>
      </a:dk2>
      <a:lt2>
        <a:srgbClr val="779F92"/>
      </a:lt2>
      <a:accent1>
        <a:srgbClr val="33CCCC"/>
      </a:accent1>
      <a:accent2>
        <a:srgbClr val="9DC2D7"/>
      </a:accent2>
      <a:accent3>
        <a:srgbClr val="FFFFFF"/>
      </a:accent3>
      <a:accent4>
        <a:srgbClr val="000000"/>
      </a:accent4>
      <a:accent5>
        <a:srgbClr val="ADE2E2"/>
      </a:accent5>
      <a:accent6>
        <a:srgbClr val="8EB0C3"/>
      </a:accent6>
      <a:hlink>
        <a:srgbClr val="006666"/>
      </a:hlink>
      <a:folHlink>
        <a:srgbClr val="CC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1163</Words>
  <Application>Microsoft Office PowerPoint</Application>
  <PresentationFormat>Presentación en pantalla (4:3)</PresentationFormat>
  <Paragraphs>358</Paragraphs>
  <Slides>77</Slides>
  <Notes>68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77</vt:i4>
      </vt:variant>
    </vt:vector>
  </HeadingPairs>
  <TitlesOfParts>
    <vt:vector size="85" baseType="lpstr">
      <vt:lpstr>Arial</vt:lpstr>
      <vt:lpstr>Wingdings</vt:lpstr>
      <vt:lpstr>Comic Sans MS</vt:lpstr>
      <vt:lpstr>Arial Black</vt:lpstr>
      <vt:lpstr>Noto Sans Symbols</vt:lpstr>
      <vt:lpstr>Calibri</vt:lpstr>
      <vt:lpstr>1_Píxel</vt:lpstr>
      <vt:lpstr>Píxel</vt:lpstr>
      <vt:lpstr>Parto y Neonatología equina</vt:lpstr>
      <vt:lpstr>Introducción</vt:lpstr>
      <vt:lpstr>Manejo de Sistema de Partos</vt:lpstr>
      <vt:lpstr>Sistemas controlados</vt:lpstr>
      <vt:lpstr>Presentación de PowerPoint</vt:lpstr>
      <vt:lpstr>Presentación de PowerPoint</vt:lpstr>
      <vt:lpstr>Presentación de PowerPoint</vt:lpstr>
      <vt:lpstr>Presentación de PowerPoint</vt:lpstr>
      <vt:lpstr>Alarmas de Parto</vt:lpstr>
      <vt:lpstr>Presentación de PowerPoint</vt:lpstr>
      <vt:lpstr>Presentación de PowerPoint</vt:lpstr>
      <vt:lpstr>Presentación de PowerPoint</vt:lpstr>
      <vt:lpstr>Presentación de PowerPoint</vt:lpstr>
      <vt:lpstr> Parto</vt:lpstr>
      <vt:lpstr>Signos de Parto Inminentes</vt:lpstr>
      <vt:lpstr>Gandula mamaria: Velitas</vt:lpstr>
      <vt:lpstr>Presentación de PowerPoint</vt:lpstr>
      <vt:lpstr>Presentación de PowerPoint</vt:lpstr>
      <vt:lpstr>Presentación de PowerPoint</vt:lpstr>
      <vt:lpstr>Electrolitos en las secreciones mamarias</vt:lpstr>
      <vt:lpstr>Control de las concentraciones mamarias de electrolitos</vt:lpstr>
      <vt:lpstr>Presentación de PowerPoint</vt:lpstr>
      <vt:lpstr>Presentación de PowerPoint</vt:lpstr>
      <vt:lpstr>Presentación de PowerPoint</vt:lpstr>
      <vt:lpstr>Presentación de PowerPoint</vt:lpstr>
      <vt:lpstr>Relajación Vulvar</vt:lpstr>
      <vt:lpstr>Estadios del Parto</vt:lpstr>
      <vt:lpstr>Posicionamiento Fetal Ultimo Tercio de Gestación</vt:lpstr>
      <vt:lpstr>Posicionamiento Fetal Preparto</vt:lpstr>
      <vt:lpstr>Estadios del Parto</vt:lpstr>
      <vt:lpstr>Presentación de PowerPoint</vt:lpstr>
      <vt:lpstr>Membranas Feto Maternas</vt:lpstr>
      <vt:lpstr>Membranas Feto Maternas</vt:lpstr>
      <vt:lpstr>Membranas Feto Maternas</vt:lpstr>
      <vt:lpstr>Presentación de PowerPoint</vt:lpstr>
      <vt:lpstr>Estadio II:  Inicia con la ruptura del corion alantoides</vt:lpstr>
      <vt:lpstr>Presentación de PowerPoint</vt:lpstr>
      <vt:lpstr>Presentación de PowerPoint</vt:lpstr>
      <vt:lpstr>Presentación de PowerPoint</vt:lpstr>
      <vt:lpstr>Presentación de PowerPoint</vt:lpstr>
      <vt:lpstr>Placentación Equina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Vida Extrauterina: Adaptaciones</vt:lpstr>
      <vt:lpstr>Presentación de PowerPoint</vt:lpstr>
      <vt:lpstr>Procedimientos de Rutina</vt:lpstr>
      <vt:lpstr>Presentación de PowerPoint</vt:lpstr>
      <vt:lpstr>Presentación de PowerPoint</vt:lpstr>
      <vt:lpstr>Evaluación post-parto inmediato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Importancia del Calostrado</vt:lpstr>
      <vt:lpstr>Falla en la Transferencia Pasiva</vt:lpstr>
      <vt:lpstr>Presentación de PowerPoint</vt:lpstr>
      <vt:lpstr>Detección de IgG en Suero </vt:lpstr>
      <vt:lpstr>Presentación de PowerPoint</vt:lpstr>
      <vt:lpstr>Presentación de PowerPoint</vt:lpstr>
      <vt:lpstr>Presentación de PowerPoint</vt:lpstr>
      <vt:lpstr>Presentación de PowerPoint</vt:lpstr>
      <vt:lpstr>Procedimientos de Rutina</vt:lpstr>
      <vt:lpstr>Presentación de PowerPoint</vt:lpstr>
      <vt:lpstr>Presentación de PowerPoint</vt:lpstr>
      <vt:lpstr>Presentación de PowerPoint</vt:lpstr>
      <vt:lpstr>Placentación Equina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Parto y Neonatología equina</dc:title>
  <dc:creator>CC</dc:creator>
  <cp:lastModifiedBy>Catalina</cp:lastModifiedBy>
  <cp:revision>7</cp:revision>
  <dcterms:created xsi:type="dcterms:W3CDTF">2010-09-01T17:48:24Z</dcterms:created>
  <dcterms:modified xsi:type="dcterms:W3CDTF">2023-08-24T02:48:57Z</dcterms:modified>
</cp:coreProperties>
</file>