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8" r:id="rId2"/>
    <p:sldId id="256" r:id="rId3"/>
    <p:sldId id="275" r:id="rId4"/>
    <p:sldId id="278" r:id="rId5"/>
    <p:sldId id="276" r:id="rId6"/>
    <p:sldId id="270" r:id="rId7"/>
    <p:sldId id="274" r:id="rId8"/>
    <p:sldId id="259" r:id="rId9"/>
    <p:sldId id="257" r:id="rId10"/>
  </p:sldIdLst>
  <p:sldSz cx="9144000" cy="6858000" type="screen4x3"/>
  <p:notesSz cx="9942513" cy="6761163"/>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82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4308422" cy="338058"/>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sz="quarter" idx="1"/>
          </p:nvPr>
        </p:nvSpPr>
        <p:spPr>
          <a:xfrm>
            <a:off x="5631790" y="0"/>
            <a:ext cx="4308422" cy="338058"/>
          </a:xfrm>
          <a:prstGeom prst="rect">
            <a:avLst/>
          </a:prstGeom>
        </p:spPr>
        <p:txBody>
          <a:bodyPr vert="horz" lIns="91440" tIns="45720" rIns="91440" bIns="45720" rtlCol="0"/>
          <a:lstStyle>
            <a:lvl1pPr algn="r">
              <a:defRPr sz="1200"/>
            </a:lvl1pPr>
          </a:lstStyle>
          <a:p>
            <a:fld id="{7A7E7B67-1A4B-4481-B11E-BEB46F55ACAD}" type="datetimeFigureOut">
              <a:rPr lang="es-ES" smtClean="0"/>
              <a:t>15/05/2020</a:t>
            </a:fld>
            <a:endParaRPr lang="es-ES"/>
          </a:p>
        </p:txBody>
      </p:sp>
      <p:sp>
        <p:nvSpPr>
          <p:cNvPr id="4" name="3 Marcador de pie de página"/>
          <p:cNvSpPr>
            <a:spLocks noGrp="1"/>
          </p:cNvSpPr>
          <p:nvPr>
            <p:ph type="ftr" sz="quarter" idx="2"/>
          </p:nvPr>
        </p:nvSpPr>
        <p:spPr>
          <a:xfrm>
            <a:off x="0" y="6421932"/>
            <a:ext cx="4308422" cy="338058"/>
          </a:xfrm>
          <a:prstGeom prst="rect">
            <a:avLst/>
          </a:prstGeom>
        </p:spPr>
        <p:txBody>
          <a:bodyPr vert="horz" lIns="91440" tIns="45720" rIns="91440" bIns="45720"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5631790" y="6421932"/>
            <a:ext cx="4308422" cy="338058"/>
          </a:xfrm>
          <a:prstGeom prst="rect">
            <a:avLst/>
          </a:prstGeom>
        </p:spPr>
        <p:txBody>
          <a:bodyPr vert="horz" lIns="91440" tIns="45720" rIns="91440" bIns="45720" rtlCol="0" anchor="b"/>
          <a:lstStyle>
            <a:lvl1pPr algn="r">
              <a:defRPr sz="1200"/>
            </a:lvl1pPr>
          </a:lstStyle>
          <a:p>
            <a:fld id="{E570979D-B0AE-45A4-ADD1-FC8B6A00E3EC}" type="slidenum">
              <a:rPr lang="es-ES" smtClean="0"/>
              <a:t>‹Nº›</a:t>
            </a:fld>
            <a:endParaRPr lang="es-ES"/>
          </a:p>
        </p:txBody>
      </p:sp>
    </p:spTree>
    <p:extLst>
      <p:ext uri="{BB962C8B-B14F-4D97-AF65-F5344CB8AC3E}">
        <p14:creationId xmlns:p14="http://schemas.microsoft.com/office/powerpoint/2010/main" val="409148133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1041914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39971876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66404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29439409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3585328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1255933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525754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410194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29279567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876729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4B3AC4EC-A7EE-453F-B0F9-F65D21DA0403}" type="datetimeFigureOut">
              <a:rPr lang="es-ES" smtClean="0"/>
              <a:t>15/05/2020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ADB04C75-5AE7-4BF9-AAEC-D7C4759F0FEC}" type="slidenum">
              <a:rPr lang="es-ES" smtClean="0"/>
              <a:t>‹Nº›</a:t>
            </a:fld>
            <a:endParaRPr lang="es-ES"/>
          </a:p>
        </p:txBody>
      </p:sp>
    </p:spTree>
    <p:extLst>
      <p:ext uri="{BB962C8B-B14F-4D97-AF65-F5344CB8AC3E}">
        <p14:creationId xmlns:p14="http://schemas.microsoft.com/office/powerpoint/2010/main" val="3304882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3AC4EC-A7EE-453F-B0F9-F65D21DA0403}" type="datetimeFigureOut">
              <a:rPr lang="es-ES" smtClean="0"/>
              <a:t>15/05/2020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B04C75-5AE7-4BF9-AAEC-D7C4759F0FEC}" type="slidenum">
              <a:rPr lang="es-ES" smtClean="0"/>
              <a:t>‹Nº›</a:t>
            </a:fld>
            <a:endParaRPr lang="es-ES"/>
          </a:p>
        </p:txBody>
      </p:sp>
    </p:spTree>
    <p:extLst>
      <p:ext uri="{BB962C8B-B14F-4D97-AF65-F5344CB8AC3E}">
        <p14:creationId xmlns:p14="http://schemas.microsoft.com/office/powerpoint/2010/main" val="23802684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1 Título"/>
          <p:cNvSpPr>
            <a:spLocks noGrp="1"/>
          </p:cNvSpPr>
          <p:nvPr>
            <p:ph type="title"/>
          </p:nvPr>
        </p:nvSpPr>
        <p:spPr>
          <a:xfrm>
            <a:off x="480059" y="2053641"/>
            <a:ext cx="2751871" cy="2760098"/>
          </a:xfrm>
        </p:spPr>
        <p:txBody>
          <a:bodyPr>
            <a:normAutofit/>
          </a:bodyPr>
          <a:lstStyle/>
          <a:p>
            <a:pPr>
              <a:lnSpc>
                <a:spcPct val="90000"/>
              </a:lnSpc>
            </a:pPr>
            <a:r>
              <a:rPr lang="es-ES" sz="3100">
                <a:solidFill>
                  <a:srgbClr val="FFFFFF"/>
                </a:solidFill>
              </a:rPr>
              <a:t>INTRODUCCIÓN A LA FILOSOFÍA (2591)</a:t>
            </a:r>
          </a:p>
        </p:txBody>
      </p:sp>
      <p:sp>
        <p:nvSpPr>
          <p:cNvPr id="3" name="2 Marcador de contenido"/>
          <p:cNvSpPr>
            <a:spLocks noGrp="1"/>
          </p:cNvSpPr>
          <p:nvPr>
            <p:ph idx="1"/>
          </p:nvPr>
        </p:nvSpPr>
        <p:spPr>
          <a:xfrm>
            <a:off x="4567930" y="801866"/>
            <a:ext cx="3979563" cy="5230634"/>
          </a:xfrm>
        </p:spPr>
        <p:txBody>
          <a:bodyPr anchor="ctr">
            <a:normAutofit/>
          </a:bodyPr>
          <a:lstStyle/>
          <a:p>
            <a:pPr marL="0" indent="0">
              <a:buNone/>
            </a:pPr>
            <a:r>
              <a:rPr lang="es-ES" sz="1900" b="1" dirty="0">
                <a:solidFill>
                  <a:srgbClr val="000000"/>
                </a:solidFill>
              </a:rPr>
              <a:t>UNIDAD III. DEMOCRACIA</a:t>
            </a:r>
          </a:p>
          <a:p>
            <a:endParaRPr lang="es-ES" sz="1900" dirty="0">
              <a:solidFill>
                <a:srgbClr val="000000"/>
              </a:solidFill>
            </a:endParaRPr>
          </a:p>
          <a:p>
            <a:pPr marL="1371600" lvl="2" indent="-457200">
              <a:buFont typeface="+mj-lt"/>
              <a:buAutoNum type="arabicPeriod"/>
            </a:pPr>
            <a:r>
              <a:rPr lang="es-ES" sz="1900" dirty="0">
                <a:solidFill>
                  <a:srgbClr val="000000"/>
                </a:solidFill>
              </a:rPr>
              <a:t>¿Qué es pensar filosóficamente un concepto como “democracia”?</a:t>
            </a:r>
          </a:p>
          <a:p>
            <a:pPr marL="1371600" lvl="2" indent="-457200">
              <a:buFont typeface="+mj-lt"/>
              <a:buAutoNum type="arabicPeriod"/>
            </a:pPr>
            <a:r>
              <a:rPr lang="es-ES" sz="1900" dirty="0">
                <a:solidFill>
                  <a:srgbClr val="000000"/>
                </a:solidFill>
              </a:rPr>
              <a:t>Naturaleza, razón, o historia</a:t>
            </a:r>
          </a:p>
          <a:p>
            <a:pPr marL="1371600" lvl="2" indent="-457200">
              <a:buFont typeface="+mj-lt"/>
              <a:buAutoNum type="arabicPeriod"/>
            </a:pPr>
            <a:r>
              <a:rPr lang="es-ES" sz="1900" dirty="0">
                <a:solidFill>
                  <a:srgbClr val="000000"/>
                </a:solidFill>
              </a:rPr>
              <a:t>¿Qué elementos integra, qué perspectivas abre, qué relaciones ordena?</a:t>
            </a:r>
          </a:p>
          <a:p>
            <a:pPr marL="1371600" lvl="2" indent="-457200">
              <a:buFont typeface="+mj-lt"/>
              <a:buAutoNum type="arabicPeriod"/>
            </a:pPr>
            <a:r>
              <a:rPr lang="es-ES" sz="1900" dirty="0">
                <a:solidFill>
                  <a:srgbClr val="000000"/>
                </a:solidFill>
              </a:rPr>
              <a:t>¿Qué es </a:t>
            </a:r>
            <a:r>
              <a:rPr lang="es-ES" sz="1900" i="1" dirty="0">
                <a:solidFill>
                  <a:srgbClr val="000000"/>
                </a:solidFill>
              </a:rPr>
              <a:t>ser</a:t>
            </a:r>
            <a:r>
              <a:rPr lang="es-ES" sz="1900" dirty="0">
                <a:solidFill>
                  <a:srgbClr val="000000"/>
                </a:solidFill>
              </a:rPr>
              <a:t> democrático? ¿qué democracia ha </a:t>
            </a:r>
            <a:r>
              <a:rPr lang="es-ES" sz="1900" i="1" dirty="0">
                <a:solidFill>
                  <a:srgbClr val="000000"/>
                </a:solidFill>
              </a:rPr>
              <a:t>devenido</a:t>
            </a:r>
            <a:r>
              <a:rPr lang="es-ES" sz="1900" dirty="0">
                <a:solidFill>
                  <a:srgbClr val="000000"/>
                </a:solidFill>
              </a:rPr>
              <a:t>? </a:t>
            </a:r>
          </a:p>
          <a:p>
            <a:pPr marL="914400" lvl="2" indent="0">
              <a:buNone/>
            </a:pPr>
            <a:r>
              <a:rPr lang="es-ES" sz="1600" dirty="0">
                <a:solidFill>
                  <a:srgbClr val="000000"/>
                </a:solidFill>
              </a:rPr>
              <a:t>https://youtu.be/gDZdakx7Mrc</a:t>
            </a:r>
          </a:p>
          <a:p>
            <a:pPr lvl="1"/>
            <a:endParaRPr lang="es-ES" sz="1900" dirty="0">
              <a:solidFill>
                <a:srgbClr val="000000"/>
              </a:solidFill>
            </a:endParaRPr>
          </a:p>
        </p:txBody>
      </p:sp>
    </p:spTree>
    <p:extLst>
      <p:ext uri="{BB962C8B-B14F-4D97-AF65-F5344CB8AC3E}">
        <p14:creationId xmlns:p14="http://schemas.microsoft.com/office/powerpoint/2010/main" val="515392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11560" y="404664"/>
            <a:ext cx="7772400" cy="1368152"/>
          </a:xfrm>
        </p:spPr>
        <p:txBody>
          <a:bodyPr>
            <a:normAutofit/>
          </a:bodyPr>
          <a:lstStyle/>
          <a:p>
            <a:r>
              <a:rPr lang="es-ES" sz="2800" dirty="0"/>
              <a:t>1-Filosofía y el monopolio de las verdades: el saber como cuestión </a:t>
            </a:r>
            <a:r>
              <a:rPr lang="es-ES" sz="2800" i="1" dirty="0"/>
              <a:t>política</a:t>
            </a:r>
          </a:p>
        </p:txBody>
      </p:sp>
      <p:sp>
        <p:nvSpPr>
          <p:cNvPr id="3" name="2 Subtítulo"/>
          <p:cNvSpPr>
            <a:spLocks noGrp="1"/>
          </p:cNvSpPr>
          <p:nvPr>
            <p:ph type="subTitle" idx="1"/>
          </p:nvPr>
        </p:nvSpPr>
        <p:spPr>
          <a:xfrm>
            <a:off x="1259632" y="2564904"/>
            <a:ext cx="6400800" cy="1968624"/>
          </a:xfrm>
        </p:spPr>
        <p:txBody>
          <a:bodyPr>
            <a:normAutofit fontScale="92500" lnSpcReduction="10000"/>
          </a:bodyPr>
          <a:lstStyle/>
          <a:p>
            <a:pPr marL="457200" indent="-457200" algn="l">
              <a:buFont typeface="Arial" panose="020B0604020202020204" pitchFamily="34" charset="0"/>
              <a:buChar char="•"/>
            </a:pPr>
            <a:r>
              <a:rPr lang="es-ES_tradnl" dirty="0"/>
              <a:t>La posibilidad de la pregunta</a:t>
            </a:r>
          </a:p>
          <a:p>
            <a:pPr marL="914400" lvl="1" indent="-457200" algn="l">
              <a:buFont typeface="Arial" panose="020B0604020202020204" pitchFamily="34" charset="0"/>
              <a:buChar char="•"/>
            </a:pPr>
            <a:r>
              <a:rPr lang="es-ES_tradnl" dirty="0"/>
              <a:t>Sofística</a:t>
            </a:r>
          </a:p>
          <a:p>
            <a:pPr marL="914400" lvl="1" indent="-457200" algn="l">
              <a:buFont typeface="Arial" panose="020B0604020202020204" pitchFamily="34" charset="0"/>
              <a:buChar char="•"/>
            </a:pPr>
            <a:r>
              <a:rPr lang="es-ES_tradnl" dirty="0"/>
              <a:t>Platón</a:t>
            </a:r>
          </a:p>
          <a:p>
            <a:pPr marL="914400" lvl="1" indent="-457200" algn="l">
              <a:buFont typeface="Arial" panose="020B0604020202020204" pitchFamily="34" charset="0"/>
              <a:buChar char="•"/>
            </a:pPr>
            <a:r>
              <a:rPr lang="es-ES_tradnl" dirty="0"/>
              <a:t>Aristóteles</a:t>
            </a:r>
            <a:endParaRPr lang="es-ES" dirty="0"/>
          </a:p>
        </p:txBody>
      </p:sp>
      <p:sp>
        <p:nvSpPr>
          <p:cNvPr id="5" name="4 CuadroTexto"/>
          <p:cNvSpPr txBox="1"/>
          <p:nvPr/>
        </p:nvSpPr>
        <p:spPr>
          <a:xfrm>
            <a:off x="755576" y="1885474"/>
            <a:ext cx="7416824" cy="369332"/>
          </a:xfrm>
          <a:prstGeom prst="rect">
            <a:avLst/>
          </a:prstGeom>
          <a:noFill/>
        </p:spPr>
        <p:txBody>
          <a:bodyPr wrap="square" rtlCol="0">
            <a:spAutoFit/>
          </a:bodyPr>
          <a:lstStyle/>
          <a:p>
            <a:r>
              <a:rPr lang="es-ES_tradnl" dirty="0"/>
              <a:t>Filosofía y democracia: un solo               y un solo   </a:t>
            </a:r>
            <a:endParaRPr lang="es-ES" dirty="0"/>
          </a:p>
        </p:txBody>
      </p:sp>
      <p:pic>
        <p:nvPicPr>
          <p:cNvPr id="6" name="5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24430" y="1560399"/>
            <a:ext cx="720080" cy="1019481"/>
          </a:xfrm>
          <a:prstGeom prst="rect">
            <a:avLst/>
          </a:prstGeom>
        </p:spPr>
      </p:pic>
      <p:pic>
        <p:nvPicPr>
          <p:cNvPr id="7" name="6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364088" y="1453638"/>
            <a:ext cx="1471294" cy="919559"/>
          </a:xfrm>
          <a:prstGeom prst="rect">
            <a:avLst/>
          </a:prstGeom>
        </p:spPr>
      </p:pic>
      <p:sp>
        <p:nvSpPr>
          <p:cNvPr id="8" name="7 CuadroTexto"/>
          <p:cNvSpPr txBox="1"/>
          <p:nvPr/>
        </p:nvSpPr>
        <p:spPr>
          <a:xfrm>
            <a:off x="611560" y="4653136"/>
            <a:ext cx="3312368" cy="646331"/>
          </a:xfrm>
          <a:prstGeom prst="rect">
            <a:avLst/>
          </a:prstGeom>
          <a:noFill/>
        </p:spPr>
        <p:txBody>
          <a:bodyPr wrap="square" rtlCol="0">
            <a:spAutoFit/>
          </a:bodyPr>
          <a:lstStyle/>
          <a:p>
            <a:pPr algn="ctr"/>
            <a:r>
              <a:rPr lang="es-ES_tradnl" dirty="0"/>
              <a:t>¿Significa que sus filosofías fueran democráticas? </a:t>
            </a:r>
            <a:endParaRPr lang="es-ES" dirty="0"/>
          </a:p>
        </p:txBody>
      </p:sp>
      <p:sp>
        <p:nvSpPr>
          <p:cNvPr id="9" name="8 CuadroTexto"/>
          <p:cNvSpPr txBox="1"/>
          <p:nvPr/>
        </p:nvSpPr>
        <p:spPr>
          <a:xfrm>
            <a:off x="4480426" y="4653136"/>
            <a:ext cx="3420380" cy="923330"/>
          </a:xfrm>
          <a:prstGeom prst="rect">
            <a:avLst/>
          </a:prstGeom>
          <a:noFill/>
          <a:ln>
            <a:solidFill>
              <a:schemeClr val="accent1"/>
            </a:solidFill>
          </a:ln>
        </p:spPr>
        <p:txBody>
          <a:bodyPr wrap="square" rtlCol="0">
            <a:spAutoFit/>
          </a:bodyPr>
          <a:lstStyle/>
          <a:p>
            <a:r>
              <a:rPr lang="es-ES_tradnl" dirty="0"/>
              <a:t>NO! Pero abren la pregunta y la discusión sobre lo que existe y los modos de la existencia</a:t>
            </a:r>
            <a:endParaRPr lang="es-ES" dirty="0"/>
          </a:p>
        </p:txBody>
      </p:sp>
      <p:cxnSp>
        <p:nvCxnSpPr>
          <p:cNvPr id="11" name="10 Conector recto de flecha"/>
          <p:cNvCxnSpPr/>
          <p:nvPr/>
        </p:nvCxnSpPr>
        <p:spPr>
          <a:xfrm>
            <a:off x="3491880" y="4976301"/>
            <a:ext cx="95263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11 CuadroTexto"/>
          <p:cNvSpPr txBox="1"/>
          <p:nvPr/>
        </p:nvSpPr>
        <p:spPr>
          <a:xfrm>
            <a:off x="899592" y="5805264"/>
            <a:ext cx="7200800" cy="646331"/>
          </a:xfrm>
          <a:prstGeom prst="rect">
            <a:avLst/>
          </a:prstGeom>
          <a:noFill/>
        </p:spPr>
        <p:txBody>
          <a:bodyPr wrap="square" rtlCol="0">
            <a:spAutoFit/>
          </a:bodyPr>
          <a:lstStyle/>
          <a:p>
            <a:pPr algn="ctr"/>
            <a:r>
              <a:rPr lang="es-ES_tradnl" b="1" dirty="0"/>
              <a:t>DEMOCRACIA no es una forma de gobierno ni un tipo de sujeto…¿entonces?</a:t>
            </a:r>
            <a:endParaRPr lang="es-ES" b="1" dirty="0"/>
          </a:p>
        </p:txBody>
      </p:sp>
    </p:spTree>
    <p:extLst>
      <p:ext uri="{BB962C8B-B14F-4D97-AF65-F5344CB8AC3E}">
        <p14:creationId xmlns:p14="http://schemas.microsoft.com/office/powerpoint/2010/main" val="2047392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D17DC2-8A5B-4C5B-ADBF-40A2C8A00E9A}"/>
              </a:ext>
            </a:extLst>
          </p:cNvPr>
          <p:cNvSpPr>
            <a:spLocks noGrp="1"/>
          </p:cNvSpPr>
          <p:nvPr>
            <p:ph type="title"/>
          </p:nvPr>
        </p:nvSpPr>
        <p:spPr/>
        <p:txBody>
          <a:bodyPr/>
          <a:lstStyle/>
          <a:p>
            <a:r>
              <a:rPr lang="es-MX" dirty="0"/>
              <a:t>2. ¿Naturaleza, razón o historia?</a:t>
            </a:r>
            <a:endParaRPr lang="es-AR" dirty="0"/>
          </a:p>
        </p:txBody>
      </p:sp>
      <p:sp>
        <p:nvSpPr>
          <p:cNvPr id="3" name="Marcador de contenido 2">
            <a:extLst>
              <a:ext uri="{FF2B5EF4-FFF2-40B4-BE49-F238E27FC236}">
                <a16:creationId xmlns:a16="http://schemas.microsoft.com/office/drawing/2014/main" id="{51E3EE48-0803-41F5-B061-68B38E38F3BB}"/>
              </a:ext>
            </a:extLst>
          </p:cNvPr>
          <p:cNvSpPr>
            <a:spLocks noGrp="1"/>
          </p:cNvSpPr>
          <p:nvPr>
            <p:ph idx="1"/>
          </p:nvPr>
        </p:nvSpPr>
        <p:spPr>
          <a:xfrm>
            <a:off x="457200" y="1417638"/>
            <a:ext cx="8229600" cy="5165724"/>
          </a:xfrm>
        </p:spPr>
        <p:txBody>
          <a:bodyPr>
            <a:normAutofit lnSpcReduction="10000"/>
          </a:bodyPr>
          <a:lstStyle/>
          <a:p>
            <a:r>
              <a:rPr lang="es-MX" dirty="0"/>
              <a:t>¿Hay un modo “natural” para el ordenamiento humano?</a:t>
            </a:r>
          </a:p>
          <a:p>
            <a:pPr lvl="1"/>
            <a:r>
              <a:rPr lang="es-MX" dirty="0"/>
              <a:t>¿Qué hay de naturaleza en el humano? </a:t>
            </a:r>
          </a:p>
          <a:p>
            <a:pPr lvl="1"/>
            <a:r>
              <a:rPr lang="es-MX" dirty="0"/>
              <a:t>¿Qué efectos tiene el discurso “naturalista” sobre la determinación del orden?</a:t>
            </a:r>
          </a:p>
          <a:p>
            <a:r>
              <a:rPr lang="es-AR" dirty="0"/>
              <a:t>¿Hay una forma histórica de ordenarse?</a:t>
            </a:r>
          </a:p>
          <a:p>
            <a:pPr lvl="1"/>
            <a:r>
              <a:rPr lang="es-AR" dirty="0"/>
              <a:t>¿</a:t>
            </a:r>
            <a:r>
              <a:rPr lang="es-AR" dirty="0" err="1"/>
              <a:t>Lxs</a:t>
            </a:r>
            <a:r>
              <a:rPr lang="es-AR" dirty="0"/>
              <a:t> mejores? ¿Más fuertes? ¿más sabios? ¿más ricos? </a:t>
            </a:r>
          </a:p>
          <a:p>
            <a:pPr lvl="1"/>
            <a:r>
              <a:rPr lang="es-AR" dirty="0"/>
              <a:t>Historia puede convertirse en otro naturalismo</a:t>
            </a:r>
          </a:p>
          <a:p>
            <a:r>
              <a:rPr lang="es-AR" dirty="0"/>
              <a:t>¿Es la razón un criterio absoluto?</a:t>
            </a:r>
          </a:p>
          <a:p>
            <a:pPr lvl="1"/>
            <a:r>
              <a:rPr lang="es-AR" dirty="0"/>
              <a:t>¿Hay una razón más allá de su tiempo?</a:t>
            </a:r>
          </a:p>
        </p:txBody>
      </p:sp>
    </p:spTree>
    <p:extLst>
      <p:ext uri="{BB962C8B-B14F-4D97-AF65-F5344CB8AC3E}">
        <p14:creationId xmlns:p14="http://schemas.microsoft.com/office/powerpoint/2010/main" val="18487765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B600593F-3B96-4BF6-B86C-A44638AA0E72}"/>
              </a:ext>
            </a:extLst>
          </p:cNvPr>
          <p:cNvSpPr>
            <a:spLocks noGrp="1"/>
          </p:cNvSpPr>
          <p:nvPr>
            <p:ph idx="1"/>
          </p:nvPr>
        </p:nvSpPr>
        <p:spPr>
          <a:xfrm>
            <a:off x="395536" y="404664"/>
            <a:ext cx="8229600" cy="3384376"/>
          </a:xfrm>
        </p:spPr>
        <p:txBody>
          <a:bodyPr>
            <a:normAutofit/>
          </a:bodyPr>
          <a:lstStyle/>
          <a:p>
            <a:pPr algn="just"/>
            <a:r>
              <a:rPr lang="es-AR" sz="1800" dirty="0"/>
              <a:t>Naturalismo “democrático”….</a:t>
            </a:r>
          </a:p>
        </p:txBody>
      </p:sp>
      <p:sp>
        <p:nvSpPr>
          <p:cNvPr id="5" name="CuadroTexto 4">
            <a:extLst>
              <a:ext uri="{FF2B5EF4-FFF2-40B4-BE49-F238E27FC236}">
                <a16:creationId xmlns:a16="http://schemas.microsoft.com/office/drawing/2014/main" id="{4237A330-A3D5-4274-B73D-B53A4FEDB35B}"/>
              </a:ext>
            </a:extLst>
          </p:cNvPr>
          <p:cNvSpPr txBox="1"/>
          <p:nvPr/>
        </p:nvSpPr>
        <p:spPr>
          <a:xfrm>
            <a:off x="513892" y="4509120"/>
            <a:ext cx="7992888" cy="2062103"/>
          </a:xfrm>
          <a:prstGeom prst="rect">
            <a:avLst/>
          </a:prstGeom>
          <a:noFill/>
        </p:spPr>
        <p:txBody>
          <a:bodyPr wrap="square" rtlCol="0">
            <a:spAutoFit/>
          </a:bodyPr>
          <a:lstStyle/>
          <a:p>
            <a:pPr algn="just"/>
            <a:r>
              <a:rPr lang="es-MX" sz="1600" dirty="0"/>
              <a:t>[...] toda tentativa de mestizaje es una violación de la clase como idea divina operante y querida. También la raza nórdica (germana) y el pueblo alemán son una concepción especial de Dios, tienen su propia esencia, que deben desarrollar también mediante sus leyes particulares, su propia ley de desarrollo. El pueblo alemán sabe que la preservación de la pureza de la sangre y de la raza es un mandato de autopreservación y la única garantía para la existencia perdurable de la </a:t>
            </a:r>
            <a:r>
              <a:rPr lang="es-MX" sz="1600" dirty="0" err="1"/>
              <a:t>alemanidad</a:t>
            </a:r>
            <a:r>
              <a:rPr lang="es-MX" sz="1600" dirty="0"/>
              <a:t> y de su cultura. Ludwig Fischer. </a:t>
            </a:r>
            <a:r>
              <a:rPr lang="de-DE" sz="1600" dirty="0"/>
              <a:t>Rassenschande als strafbare Handlung, en “Zeitschrift der Akademie für deutsches Recht”, 1935, p. 536, reproducido en “Rechtfertigungen des Unrechts”, cit., pp. 411 y sgts., p. 415</a:t>
            </a:r>
            <a:endParaRPr lang="es-AR" sz="1600" dirty="0"/>
          </a:p>
        </p:txBody>
      </p:sp>
      <p:pic>
        <p:nvPicPr>
          <p:cNvPr id="7" name="Imagen 6" descr="Una vaca en un campo de pasto seco&#10;&#10;Descripción generada automáticamente">
            <a:extLst>
              <a:ext uri="{FF2B5EF4-FFF2-40B4-BE49-F238E27FC236}">
                <a16:creationId xmlns:a16="http://schemas.microsoft.com/office/drawing/2014/main" id="{34079D76-0BBD-4929-8905-F4CDA29D86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1666" y="764704"/>
            <a:ext cx="2389646" cy="1800200"/>
          </a:xfrm>
          <a:prstGeom prst="rect">
            <a:avLst/>
          </a:prstGeom>
        </p:spPr>
      </p:pic>
      <p:sp>
        <p:nvSpPr>
          <p:cNvPr id="10" name="Flecha: a la derecha 9">
            <a:extLst>
              <a:ext uri="{FF2B5EF4-FFF2-40B4-BE49-F238E27FC236}">
                <a16:creationId xmlns:a16="http://schemas.microsoft.com/office/drawing/2014/main" id="{3E36AC77-706C-4ABE-8452-3E4478B9FDF7}"/>
              </a:ext>
            </a:extLst>
          </p:cNvPr>
          <p:cNvSpPr/>
          <p:nvPr/>
        </p:nvSpPr>
        <p:spPr>
          <a:xfrm>
            <a:off x="3419872" y="1412776"/>
            <a:ext cx="1368152" cy="7200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2" name="Imagen 11" descr="Imagen que contiene dibujo&#10;&#10;Descripción generada automáticamente">
            <a:extLst>
              <a:ext uri="{FF2B5EF4-FFF2-40B4-BE49-F238E27FC236}">
                <a16:creationId xmlns:a16="http://schemas.microsoft.com/office/drawing/2014/main" id="{E2359930-3801-4C0B-9288-0F4C25EC7DE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3023" y="2254517"/>
            <a:ext cx="3659311" cy="1842309"/>
          </a:xfrm>
          <a:prstGeom prst="rect">
            <a:avLst/>
          </a:prstGeom>
        </p:spPr>
      </p:pic>
      <p:cxnSp>
        <p:nvCxnSpPr>
          <p:cNvPr id="15" name="Conector recto de flecha 14">
            <a:extLst>
              <a:ext uri="{FF2B5EF4-FFF2-40B4-BE49-F238E27FC236}">
                <a16:creationId xmlns:a16="http://schemas.microsoft.com/office/drawing/2014/main" id="{D3ACE8B4-F95C-449D-9750-29A5A987739A}"/>
              </a:ext>
            </a:extLst>
          </p:cNvPr>
          <p:cNvCxnSpPr>
            <a:stCxn id="10" idx="1"/>
          </p:cNvCxnSpPr>
          <p:nvPr/>
        </p:nvCxnSpPr>
        <p:spPr>
          <a:xfrm>
            <a:off x="3419872" y="1448780"/>
            <a:ext cx="1152128" cy="8087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CuadroTexto 15">
            <a:extLst>
              <a:ext uri="{FF2B5EF4-FFF2-40B4-BE49-F238E27FC236}">
                <a16:creationId xmlns:a16="http://schemas.microsoft.com/office/drawing/2014/main" id="{A1F4E368-AD72-4C4E-BC12-AD9D05844F01}"/>
              </a:ext>
            </a:extLst>
          </p:cNvPr>
          <p:cNvSpPr txBox="1"/>
          <p:nvPr/>
        </p:nvSpPr>
        <p:spPr>
          <a:xfrm>
            <a:off x="277180" y="3789040"/>
            <a:ext cx="2884132" cy="369332"/>
          </a:xfrm>
          <a:prstGeom prst="rect">
            <a:avLst/>
          </a:prstGeom>
          <a:noFill/>
        </p:spPr>
        <p:txBody>
          <a:bodyPr wrap="square" rtlCol="0">
            <a:spAutoFit/>
          </a:bodyPr>
          <a:lstStyle/>
          <a:p>
            <a:pPr marL="285750" indent="-285750">
              <a:buFont typeface="Arial" panose="020B0604020202020204" pitchFamily="34" charset="0"/>
              <a:buChar char="•"/>
            </a:pPr>
            <a:r>
              <a:rPr lang="es-AR" dirty="0"/>
              <a:t>Historicismo racionalista</a:t>
            </a:r>
          </a:p>
        </p:txBody>
      </p:sp>
      <p:cxnSp>
        <p:nvCxnSpPr>
          <p:cNvPr id="18" name="Conector recto de flecha 17">
            <a:extLst>
              <a:ext uri="{FF2B5EF4-FFF2-40B4-BE49-F238E27FC236}">
                <a16:creationId xmlns:a16="http://schemas.microsoft.com/office/drawing/2014/main" id="{324602C5-F3E4-4634-8E5E-1FF001511205}"/>
              </a:ext>
            </a:extLst>
          </p:cNvPr>
          <p:cNvCxnSpPr/>
          <p:nvPr/>
        </p:nvCxnSpPr>
        <p:spPr>
          <a:xfrm>
            <a:off x="1475656" y="4158372"/>
            <a:ext cx="0" cy="4227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CuadroTexto 18">
            <a:extLst>
              <a:ext uri="{FF2B5EF4-FFF2-40B4-BE49-F238E27FC236}">
                <a16:creationId xmlns:a16="http://schemas.microsoft.com/office/drawing/2014/main" id="{AA837EE1-B756-4C57-A5BB-BBC64C5FF141}"/>
              </a:ext>
            </a:extLst>
          </p:cNvPr>
          <p:cNvSpPr txBox="1"/>
          <p:nvPr/>
        </p:nvSpPr>
        <p:spPr>
          <a:xfrm>
            <a:off x="4908866" y="252702"/>
            <a:ext cx="3811452" cy="1600438"/>
          </a:xfrm>
          <a:prstGeom prst="rect">
            <a:avLst/>
          </a:prstGeom>
          <a:noFill/>
        </p:spPr>
        <p:txBody>
          <a:bodyPr wrap="square" rtlCol="0">
            <a:spAutoFit/>
          </a:bodyPr>
          <a:lstStyle/>
          <a:p>
            <a:r>
              <a:rPr lang="es-MX" sz="1400" dirty="0"/>
              <a:t>“…el 90% de los que nacen pobres mueren pobres por más esfuerzo o mérito que hagan, mientras que el 90% de los que nacen ricos mueren ricos, independientemente de que hagan o no mérito para ello. El mérito no es un “valor”. Joseph Stiglitz, </a:t>
            </a:r>
            <a:r>
              <a:rPr lang="es-MX" sz="1400" i="1" dirty="0"/>
              <a:t>El precio de la desigualdad</a:t>
            </a:r>
            <a:r>
              <a:rPr lang="es-MX" sz="1400" dirty="0"/>
              <a:t>. Premio nobel de economía.</a:t>
            </a:r>
            <a:endParaRPr lang="es-AR" sz="1400" dirty="0"/>
          </a:p>
        </p:txBody>
      </p:sp>
    </p:spTree>
    <p:extLst>
      <p:ext uri="{BB962C8B-B14F-4D97-AF65-F5344CB8AC3E}">
        <p14:creationId xmlns:p14="http://schemas.microsoft.com/office/powerpoint/2010/main" val="1585590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4698E28-1142-4EFC-9DAC-E34CF4D007D1}"/>
              </a:ext>
            </a:extLst>
          </p:cNvPr>
          <p:cNvSpPr>
            <a:spLocks noGrp="1"/>
          </p:cNvSpPr>
          <p:nvPr>
            <p:ph type="title"/>
          </p:nvPr>
        </p:nvSpPr>
        <p:spPr/>
        <p:txBody>
          <a:bodyPr/>
          <a:lstStyle/>
          <a:p>
            <a:r>
              <a:rPr lang="es-MX" dirty="0"/>
              <a:t>¿Qué hace la filosofía por acá…?</a:t>
            </a:r>
            <a:endParaRPr lang="es-AR" dirty="0"/>
          </a:p>
        </p:txBody>
      </p:sp>
      <p:sp>
        <p:nvSpPr>
          <p:cNvPr id="3" name="Marcador de contenido 2">
            <a:extLst>
              <a:ext uri="{FF2B5EF4-FFF2-40B4-BE49-F238E27FC236}">
                <a16:creationId xmlns:a16="http://schemas.microsoft.com/office/drawing/2014/main" id="{1D56A034-7DF3-49BE-9E61-51F887BF40A9}"/>
              </a:ext>
            </a:extLst>
          </p:cNvPr>
          <p:cNvSpPr>
            <a:spLocks noGrp="1"/>
          </p:cNvSpPr>
          <p:nvPr>
            <p:ph idx="1"/>
          </p:nvPr>
        </p:nvSpPr>
        <p:spPr/>
        <p:txBody>
          <a:bodyPr>
            <a:normAutofit fontScale="92500" lnSpcReduction="10000"/>
          </a:bodyPr>
          <a:lstStyle/>
          <a:p>
            <a:r>
              <a:rPr lang="es-MX" dirty="0"/>
              <a:t>La filosofía </a:t>
            </a:r>
            <a:r>
              <a:rPr lang="es-MX" i="1" dirty="0"/>
              <a:t>pensando</a:t>
            </a:r>
            <a:r>
              <a:rPr lang="es-MX" dirty="0"/>
              <a:t> la democracia, no intenta obtener una respuesta absoluta, ni en términos de naturaleza, de historia ni de razón. </a:t>
            </a:r>
          </a:p>
          <a:p>
            <a:r>
              <a:rPr lang="es-MX" dirty="0"/>
              <a:t>La filosofía no puede admitir respuestas absolutas de ninguno de estos ámbitos</a:t>
            </a:r>
          </a:p>
          <a:p>
            <a:r>
              <a:rPr lang="es-MX" dirty="0"/>
              <a:t>La filosofía instaura, pretende hacerlo, la </a:t>
            </a:r>
            <a:r>
              <a:rPr lang="es-MX" dirty="0">
                <a:solidFill>
                  <a:srgbClr val="FF0000"/>
                </a:solidFill>
              </a:rPr>
              <a:t>democracia de la pregunta </a:t>
            </a:r>
            <a:r>
              <a:rPr lang="es-MX" dirty="0"/>
              <a:t>en donde la existencia instituye una práctica</a:t>
            </a:r>
          </a:p>
          <a:p>
            <a:r>
              <a:rPr lang="es-MX" dirty="0"/>
              <a:t>Por tanto, la filosofía es (debe ser) una presencia democratizadora </a:t>
            </a:r>
            <a:r>
              <a:rPr lang="es-MX" i="1" dirty="0"/>
              <a:t>en y con </a:t>
            </a:r>
            <a:r>
              <a:rPr lang="es-MX" dirty="0"/>
              <a:t>la praxis del mundo</a:t>
            </a:r>
            <a:endParaRPr lang="es-AR" dirty="0"/>
          </a:p>
        </p:txBody>
      </p:sp>
    </p:spTree>
    <p:extLst>
      <p:ext uri="{BB962C8B-B14F-4D97-AF65-F5344CB8AC3E}">
        <p14:creationId xmlns:p14="http://schemas.microsoft.com/office/powerpoint/2010/main" val="39535834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_tradnl" dirty="0"/>
              <a:t>3.Lo que integra un concepto como democracia</a:t>
            </a:r>
            <a:endParaRPr lang="es-ES" dirty="0"/>
          </a:p>
        </p:txBody>
      </p:sp>
      <p:sp>
        <p:nvSpPr>
          <p:cNvPr id="3" name="2 Marcador de contenido"/>
          <p:cNvSpPr>
            <a:spLocks noGrp="1"/>
          </p:cNvSpPr>
          <p:nvPr>
            <p:ph idx="1"/>
          </p:nvPr>
        </p:nvSpPr>
        <p:spPr/>
        <p:txBody>
          <a:bodyPr>
            <a:normAutofit fontScale="85000" lnSpcReduction="10000"/>
          </a:bodyPr>
          <a:lstStyle/>
          <a:p>
            <a:pPr marL="514350" indent="-514350">
              <a:buFont typeface="+mj-lt"/>
              <a:buAutoNum type="arabicPeriod"/>
            </a:pPr>
            <a:r>
              <a:rPr lang="es-ES" dirty="0"/>
              <a:t>Lo humano y el reconocimiento</a:t>
            </a:r>
            <a:r>
              <a:rPr lang="es-ES" dirty="0">
                <a:solidFill>
                  <a:srgbClr val="FF0000"/>
                </a:solidFill>
              </a:rPr>
              <a:t> (DIFERENCIA)</a:t>
            </a:r>
          </a:p>
          <a:p>
            <a:pPr marL="514350" indent="-514350">
              <a:buFont typeface="+mj-lt"/>
              <a:buAutoNum type="arabicPeriod"/>
            </a:pPr>
            <a:r>
              <a:rPr lang="es-ES" dirty="0" err="1">
                <a:solidFill>
                  <a:srgbClr val="FF0000"/>
                </a:solidFill>
              </a:rPr>
              <a:t>Inter-sujetos</a:t>
            </a:r>
            <a:r>
              <a:rPr lang="es-ES" dirty="0"/>
              <a:t> (COMÚN)</a:t>
            </a:r>
          </a:p>
          <a:p>
            <a:pPr marL="514350" indent="-514350">
              <a:buFont typeface="+mj-lt"/>
              <a:buAutoNum type="arabicPeriod"/>
            </a:pPr>
            <a:r>
              <a:rPr lang="es-ES" dirty="0"/>
              <a:t>Lucha por el reconocimiento </a:t>
            </a:r>
            <a:r>
              <a:rPr lang="es-ES" dirty="0">
                <a:solidFill>
                  <a:srgbClr val="FF0000"/>
                </a:solidFill>
              </a:rPr>
              <a:t>(PODER)</a:t>
            </a:r>
          </a:p>
          <a:p>
            <a:pPr marL="0" indent="0">
              <a:buNone/>
            </a:pPr>
            <a:endParaRPr lang="es-ES" dirty="0">
              <a:solidFill>
                <a:srgbClr val="FF0000"/>
              </a:solidFill>
            </a:endParaRPr>
          </a:p>
          <a:p>
            <a:pPr marL="457200" indent="-457200"/>
            <a:r>
              <a:rPr lang="es-ES" dirty="0"/>
              <a:t>¿Qué entidad tiene la otredad?</a:t>
            </a:r>
          </a:p>
          <a:p>
            <a:pPr marL="457200" indent="-457200"/>
            <a:r>
              <a:rPr lang="es-ES_tradnl" dirty="0"/>
              <a:t>¿Cómo organizar una comunidad de pluralidades?</a:t>
            </a:r>
          </a:p>
          <a:p>
            <a:pPr marL="457200" indent="-457200"/>
            <a:r>
              <a:rPr lang="es-ES_tradnl" dirty="0"/>
              <a:t>¿Qué hay de “común” en las pluralidades?</a:t>
            </a:r>
            <a:endParaRPr lang="es-ES" dirty="0"/>
          </a:p>
          <a:p>
            <a:pPr marL="457200" indent="-457200"/>
            <a:r>
              <a:rPr lang="es-ES" dirty="0"/>
              <a:t>¿Cómo ordenar, validar, cuidar, lo diverso y diferente?</a:t>
            </a:r>
          </a:p>
          <a:p>
            <a:pPr marL="457200" indent="-457200"/>
            <a:r>
              <a:rPr lang="es-ES" dirty="0"/>
              <a:t>El poder ¿es una </a:t>
            </a:r>
            <a:r>
              <a:rPr lang="es-ES" i="1" dirty="0"/>
              <a:t>entidad</a:t>
            </a:r>
            <a:r>
              <a:rPr lang="es-ES" dirty="0"/>
              <a:t> en sí misma?</a:t>
            </a:r>
          </a:p>
          <a:p>
            <a:endParaRPr lang="es-ES" dirty="0"/>
          </a:p>
        </p:txBody>
      </p:sp>
    </p:spTree>
    <p:extLst>
      <p:ext uri="{BB962C8B-B14F-4D97-AF65-F5344CB8AC3E}">
        <p14:creationId xmlns:p14="http://schemas.microsoft.com/office/powerpoint/2010/main" val="2149352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2E55680-A320-49A7-8661-D9A88E0D06C1}"/>
              </a:ext>
            </a:extLst>
          </p:cNvPr>
          <p:cNvSpPr>
            <a:spLocks noGrp="1"/>
          </p:cNvSpPr>
          <p:nvPr>
            <p:ph type="title"/>
          </p:nvPr>
        </p:nvSpPr>
        <p:spPr/>
        <p:txBody>
          <a:bodyPr>
            <a:normAutofit fontScale="90000"/>
          </a:bodyPr>
          <a:lstStyle/>
          <a:p>
            <a:r>
              <a:rPr lang="es-MX" dirty="0"/>
              <a:t>Lo común, la diferencia y el poder: claves de la democracia</a:t>
            </a:r>
            <a:endParaRPr lang="es-AR" dirty="0"/>
          </a:p>
        </p:txBody>
      </p:sp>
      <p:sp>
        <p:nvSpPr>
          <p:cNvPr id="4" name="3 CuadroTexto">
            <a:extLst>
              <a:ext uri="{FF2B5EF4-FFF2-40B4-BE49-F238E27FC236}">
                <a16:creationId xmlns:a16="http://schemas.microsoft.com/office/drawing/2014/main" id="{D3FD16AC-A15B-432F-8D59-79B291FE3EE2}"/>
              </a:ext>
            </a:extLst>
          </p:cNvPr>
          <p:cNvSpPr txBox="1">
            <a:spLocks noGrp="1"/>
          </p:cNvSpPr>
          <p:nvPr>
            <p:ph idx="1"/>
          </p:nvPr>
        </p:nvSpPr>
        <p:spPr>
          <a:xfrm>
            <a:off x="457200" y="1600200"/>
            <a:ext cx="8229600" cy="4425827"/>
          </a:xfrm>
          <a:prstGeom prst="rect">
            <a:avLst/>
          </a:prstGeom>
          <a:solidFill>
            <a:schemeClr val="bg1"/>
          </a:solidFill>
          <a:ln>
            <a:solidFill>
              <a:schemeClr val="accent1"/>
            </a:solidFill>
          </a:ln>
        </p:spPr>
        <p:txBody>
          <a:bodyPr wrap="square" rtlCol="0">
            <a:spAutoFit/>
          </a:bodyPr>
          <a:lstStyle/>
          <a:p>
            <a:r>
              <a:rPr lang="es-ES" dirty="0">
                <a:solidFill>
                  <a:srgbClr val="FF0000"/>
                </a:solidFill>
              </a:rPr>
              <a:t>Común</a:t>
            </a:r>
            <a:r>
              <a:rPr lang="es-ES" dirty="0"/>
              <a:t> es lo que nos participa individual y colectivamente. Lo inapropiable</a:t>
            </a:r>
          </a:p>
          <a:p>
            <a:r>
              <a:rPr lang="es-ES" dirty="0">
                <a:solidFill>
                  <a:srgbClr val="FF0000"/>
                </a:solidFill>
              </a:rPr>
              <a:t>Diferencia</a:t>
            </a:r>
            <a:r>
              <a:rPr lang="es-ES" dirty="0"/>
              <a:t> es la posibilidad de que lo que es sea, y pueda ser, siempre otra</a:t>
            </a:r>
          </a:p>
          <a:p>
            <a:r>
              <a:rPr lang="es-ES" dirty="0">
                <a:solidFill>
                  <a:srgbClr val="FF0000"/>
                </a:solidFill>
              </a:rPr>
              <a:t>Poder </a:t>
            </a:r>
            <a:r>
              <a:rPr lang="es-ES" dirty="0"/>
              <a:t>es una decisión sobre relaciones que tiene efectos: </a:t>
            </a:r>
          </a:p>
          <a:p>
            <a:pPr lvl="2"/>
            <a:r>
              <a:rPr lang="es-ES" dirty="0"/>
              <a:t>Hay efectos de PODER cambia LA DISTRIBUCIÓN DE CAPACIDADES, PRERROGATIVAS, ACTITUDES HACIA </a:t>
            </a:r>
            <a:r>
              <a:rPr lang="es-ES" dirty="0">
                <a:solidFill>
                  <a:srgbClr val="00B050"/>
                </a:solidFill>
              </a:rPr>
              <a:t>“LA COSA”</a:t>
            </a:r>
          </a:p>
        </p:txBody>
      </p:sp>
    </p:spTree>
    <p:extLst>
      <p:ext uri="{BB962C8B-B14F-4D97-AF65-F5344CB8AC3E}">
        <p14:creationId xmlns:p14="http://schemas.microsoft.com/office/powerpoint/2010/main" val="36654590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94122"/>
          </a:xfrm>
        </p:spPr>
        <p:txBody>
          <a:bodyPr>
            <a:normAutofit/>
          </a:bodyPr>
          <a:lstStyle/>
          <a:p>
            <a:r>
              <a:rPr lang="es-ES" sz="4000" dirty="0"/>
              <a:t>Lo común, que se define por </a:t>
            </a:r>
            <a:r>
              <a:rPr lang="es-ES" sz="4000" i="1" dirty="0"/>
              <a:t>lo otro</a:t>
            </a:r>
            <a:r>
              <a:rPr lang="es-ES" sz="4000" dirty="0"/>
              <a:t> </a:t>
            </a:r>
          </a:p>
        </p:txBody>
      </p:sp>
      <p:sp>
        <p:nvSpPr>
          <p:cNvPr id="3" name="2 Marcador de contenido"/>
          <p:cNvSpPr>
            <a:spLocks noGrp="1"/>
          </p:cNvSpPr>
          <p:nvPr>
            <p:ph idx="1"/>
          </p:nvPr>
        </p:nvSpPr>
        <p:spPr>
          <a:xfrm>
            <a:off x="457200" y="1844825"/>
            <a:ext cx="8229600" cy="3888432"/>
          </a:xfrm>
        </p:spPr>
        <p:txBody>
          <a:bodyPr>
            <a:normAutofit fontScale="77500" lnSpcReduction="20000"/>
          </a:bodyPr>
          <a:lstStyle/>
          <a:p>
            <a:r>
              <a:rPr lang="es-ES" dirty="0"/>
              <a:t>“otredades”, diferencias indefinidas, es el </a:t>
            </a:r>
            <a:r>
              <a:rPr lang="es-ES" dirty="0">
                <a:solidFill>
                  <a:srgbClr val="FF0000"/>
                </a:solidFill>
              </a:rPr>
              <a:t>DEMOS (pueblo)</a:t>
            </a:r>
          </a:p>
          <a:p>
            <a:pPr lvl="1"/>
            <a:r>
              <a:rPr lang="es-ES" dirty="0">
                <a:solidFill>
                  <a:srgbClr val="FF0000"/>
                </a:solidFill>
              </a:rPr>
              <a:t>Demos</a:t>
            </a:r>
            <a:r>
              <a:rPr lang="es-ES" dirty="0"/>
              <a:t> es sujeto indeterminado, que procura determinar el orden de ese espacio común para la existencia libre de sí y de la otredad</a:t>
            </a:r>
          </a:p>
          <a:p>
            <a:pPr lvl="1"/>
            <a:r>
              <a:rPr lang="es-ES" dirty="0"/>
              <a:t>Ejerciendo el </a:t>
            </a:r>
            <a:r>
              <a:rPr lang="es-ES" dirty="0">
                <a:solidFill>
                  <a:srgbClr val="00B050"/>
                </a:solidFill>
              </a:rPr>
              <a:t>KRATOS (poder): ¿porqué </a:t>
            </a:r>
            <a:r>
              <a:rPr lang="es-ES" i="1" dirty="0">
                <a:solidFill>
                  <a:srgbClr val="00B050"/>
                </a:solidFill>
              </a:rPr>
              <a:t>debe</a:t>
            </a:r>
            <a:r>
              <a:rPr lang="es-ES" dirty="0">
                <a:solidFill>
                  <a:srgbClr val="00B050"/>
                </a:solidFill>
              </a:rPr>
              <a:t> hacerlo?</a:t>
            </a:r>
          </a:p>
          <a:p>
            <a:r>
              <a:rPr lang="es-ES_tradnl" dirty="0"/>
              <a:t>El </a:t>
            </a:r>
            <a:r>
              <a:rPr lang="es-ES_tradnl" i="1" dirty="0"/>
              <a:t>demos</a:t>
            </a:r>
            <a:r>
              <a:rPr lang="es-ES_tradnl" dirty="0"/>
              <a:t> siempre puede ser otra cosa: no ES, está SIENDO: se tensiona a sí mismo en su filosofía espontánea, a través de la filosofía crítica</a:t>
            </a:r>
            <a:endParaRPr lang="es-ES" dirty="0"/>
          </a:p>
          <a:p>
            <a:pPr lvl="4"/>
            <a:r>
              <a:rPr lang="es-ES" dirty="0">
                <a:solidFill>
                  <a:srgbClr val="FF0000"/>
                </a:solidFill>
              </a:rPr>
              <a:t>DEMOS – KRATOS </a:t>
            </a:r>
            <a:r>
              <a:rPr lang="es-ES" dirty="0"/>
              <a:t>O </a:t>
            </a:r>
            <a:r>
              <a:rPr lang="es-ES" dirty="0">
                <a:solidFill>
                  <a:srgbClr val="00B050"/>
                </a:solidFill>
              </a:rPr>
              <a:t>KRATOS – DEMOS</a:t>
            </a:r>
          </a:p>
          <a:p>
            <a:pPr marL="1828800" lvl="4" indent="0">
              <a:buNone/>
            </a:pPr>
            <a:endParaRPr lang="es-ES" dirty="0">
              <a:solidFill>
                <a:srgbClr val="00B050"/>
              </a:solidFill>
            </a:endParaRPr>
          </a:p>
          <a:p>
            <a:pPr marL="1828800" lvl="4" indent="0">
              <a:buNone/>
            </a:pPr>
            <a:r>
              <a:rPr lang="es-ES" dirty="0">
                <a:solidFill>
                  <a:srgbClr val="7030A0"/>
                </a:solidFill>
              </a:rPr>
              <a:t>¿Sobre qué decide cuando decide?</a:t>
            </a:r>
          </a:p>
        </p:txBody>
      </p:sp>
      <p:sp>
        <p:nvSpPr>
          <p:cNvPr id="4" name="3 Flecha abajo"/>
          <p:cNvSpPr/>
          <p:nvPr/>
        </p:nvSpPr>
        <p:spPr>
          <a:xfrm>
            <a:off x="1619672" y="1052736"/>
            <a:ext cx="72008" cy="64807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CuadroTexto"/>
          <p:cNvSpPr txBox="1"/>
          <p:nvPr/>
        </p:nvSpPr>
        <p:spPr>
          <a:xfrm>
            <a:off x="611560" y="5750909"/>
            <a:ext cx="7920880" cy="646331"/>
          </a:xfrm>
          <a:prstGeom prst="rect">
            <a:avLst/>
          </a:prstGeom>
          <a:solidFill>
            <a:schemeClr val="bg2">
              <a:lumMod val="90000"/>
            </a:schemeClr>
          </a:solidFill>
        </p:spPr>
        <p:txBody>
          <a:bodyPr wrap="square" rtlCol="0">
            <a:spAutoFit/>
          </a:bodyPr>
          <a:lstStyle/>
          <a:p>
            <a:pPr algn="ctr"/>
            <a:r>
              <a:rPr lang="es-ES" dirty="0"/>
              <a:t>Conductas, capacidades, prerrogativas: la democracia se trata sobre la posibilidad (y la disputa) de nominar “la cosa”</a:t>
            </a:r>
          </a:p>
        </p:txBody>
      </p:sp>
      <p:cxnSp>
        <p:nvCxnSpPr>
          <p:cNvPr id="7" name="Conector recto de flecha 6">
            <a:extLst>
              <a:ext uri="{FF2B5EF4-FFF2-40B4-BE49-F238E27FC236}">
                <a16:creationId xmlns:a16="http://schemas.microsoft.com/office/drawing/2014/main" id="{31A3EEC6-3791-42EE-BFD9-EED3C9315AD6}"/>
              </a:ext>
            </a:extLst>
          </p:cNvPr>
          <p:cNvCxnSpPr/>
          <p:nvPr/>
        </p:nvCxnSpPr>
        <p:spPr>
          <a:xfrm>
            <a:off x="4211960" y="5157192"/>
            <a:ext cx="0" cy="5760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4641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274638"/>
            <a:ext cx="8686800" cy="922114"/>
          </a:xfrm>
        </p:spPr>
        <p:txBody>
          <a:bodyPr>
            <a:normAutofit fontScale="90000"/>
          </a:bodyPr>
          <a:lstStyle/>
          <a:p>
            <a:r>
              <a:rPr lang="es-ES" dirty="0"/>
              <a:t>4. Para </a:t>
            </a:r>
            <a:r>
              <a:rPr lang="es-ES" i="1" dirty="0"/>
              <a:t>ser</a:t>
            </a:r>
            <a:r>
              <a:rPr lang="es-ES" dirty="0"/>
              <a:t> democrático: ¿Qué es “</a:t>
            </a:r>
            <a:r>
              <a:rPr lang="es-ES" i="1" dirty="0">
                <a:solidFill>
                  <a:srgbClr val="00B050"/>
                </a:solidFill>
              </a:rPr>
              <a:t>la cosa”</a:t>
            </a:r>
            <a:r>
              <a:rPr lang="es-ES" dirty="0"/>
              <a:t>?</a:t>
            </a:r>
          </a:p>
        </p:txBody>
      </p:sp>
      <p:sp>
        <p:nvSpPr>
          <p:cNvPr id="3" name="2 Marcador de contenido"/>
          <p:cNvSpPr>
            <a:spLocks noGrp="1"/>
          </p:cNvSpPr>
          <p:nvPr>
            <p:ph idx="1"/>
          </p:nvPr>
        </p:nvSpPr>
        <p:spPr>
          <a:xfrm>
            <a:off x="251520" y="1196752"/>
            <a:ext cx="8435280" cy="4848662"/>
          </a:xfrm>
        </p:spPr>
        <p:txBody>
          <a:bodyPr/>
          <a:lstStyle/>
          <a:p>
            <a:r>
              <a:rPr lang="es-ES" sz="2400" dirty="0"/>
              <a:t>No importa tanto qué es, sino cómo se hace cosa (existente): un derecho, un gobierno, una política pública, una religión, una cultura. El asunto es:</a:t>
            </a:r>
          </a:p>
          <a:p>
            <a:pPr lvl="3"/>
            <a:r>
              <a:rPr lang="es-ES" dirty="0"/>
              <a:t>Si </a:t>
            </a:r>
            <a:r>
              <a:rPr lang="es-ES" i="1" dirty="0"/>
              <a:t>la cosa </a:t>
            </a:r>
            <a:r>
              <a:rPr lang="es-ES" dirty="0"/>
              <a:t>es definible absolutamente, se puede ordenar absolutamente. Se priva </a:t>
            </a:r>
            <a:r>
              <a:rPr lang="es-ES" i="1" dirty="0"/>
              <a:t>lo otro</a:t>
            </a:r>
            <a:r>
              <a:rPr lang="es-ES" dirty="0"/>
              <a:t>: </a:t>
            </a:r>
            <a:r>
              <a:rPr lang="es-ES" sz="1400" dirty="0"/>
              <a:t>“ser hombre es ser ´macho´”, “ser exitoso es tener dinero”, “cada cual tiene lo que merece”. </a:t>
            </a:r>
            <a:r>
              <a:rPr lang="es-ES" dirty="0"/>
              <a:t>Por tanto, es una relación </a:t>
            </a:r>
            <a:r>
              <a:rPr lang="es-ES" dirty="0">
                <a:solidFill>
                  <a:srgbClr val="FF0000"/>
                </a:solidFill>
              </a:rPr>
              <a:t>no-democrática</a:t>
            </a:r>
          </a:p>
          <a:p>
            <a:pPr lvl="3"/>
            <a:r>
              <a:rPr lang="es-ES" dirty="0"/>
              <a:t>Si de </a:t>
            </a:r>
            <a:r>
              <a:rPr lang="es-ES" i="1" dirty="0"/>
              <a:t>la cosa </a:t>
            </a:r>
            <a:r>
              <a:rPr lang="es-ES" dirty="0"/>
              <a:t>no puede predicarse nada, no pasa nada: </a:t>
            </a:r>
            <a:r>
              <a:rPr lang="es-ES" sz="1400" dirty="0"/>
              <a:t>“el mundo siempre ha sido así”. </a:t>
            </a:r>
            <a:r>
              <a:rPr lang="es-ES" dirty="0">
                <a:solidFill>
                  <a:srgbClr val="FF0000"/>
                </a:solidFill>
              </a:rPr>
              <a:t>Relación no-democrática</a:t>
            </a:r>
          </a:p>
          <a:p>
            <a:pPr lvl="3"/>
            <a:r>
              <a:rPr lang="es-ES" dirty="0"/>
              <a:t>Si la definición de </a:t>
            </a:r>
            <a:r>
              <a:rPr lang="es-ES" i="1" dirty="0"/>
              <a:t>la cosa </a:t>
            </a:r>
            <a:r>
              <a:rPr lang="es-ES" dirty="0"/>
              <a:t>puede ser cuestionada, la relación establecida es </a:t>
            </a:r>
            <a:r>
              <a:rPr lang="es-ES" i="1" dirty="0"/>
              <a:t>potencialmente</a:t>
            </a:r>
            <a:r>
              <a:rPr lang="es-ES" dirty="0"/>
              <a:t> caduca, mutable. Se abre a </a:t>
            </a:r>
            <a:r>
              <a:rPr lang="es-ES" i="1" dirty="0"/>
              <a:t>lo otro</a:t>
            </a:r>
            <a:r>
              <a:rPr lang="es-ES" dirty="0"/>
              <a:t> como condición: </a:t>
            </a:r>
            <a:r>
              <a:rPr lang="es-ES" sz="1600" dirty="0"/>
              <a:t>género, cultura, lo justo, el “saber”: forma de vida. </a:t>
            </a:r>
            <a:r>
              <a:rPr lang="es-ES" dirty="0">
                <a:solidFill>
                  <a:srgbClr val="FF0000"/>
                </a:solidFill>
              </a:rPr>
              <a:t>Relación democrática</a:t>
            </a:r>
            <a:endParaRPr lang="es-ES" i="1" dirty="0">
              <a:solidFill>
                <a:srgbClr val="FF0000"/>
              </a:solidFill>
            </a:endParaRPr>
          </a:p>
        </p:txBody>
      </p:sp>
      <p:cxnSp>
        <p:nvCxnSpPr>
          <p:cNvPr id="5" name="4 Conector recto de flecha"/>
          <p:cNvCxnSpPr>
            <a:cxnSpLocks/>
          </p:cNvCxnSpPr>
          <p:nvPr/>
        </p:nvCxnSpPr>
        <p:spPr>
          <a:xfrm>
            <a:off x="3995936" y="5373215"/>
            <a:ext cx="0" cy="554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5 CuadroTexto"/>
          <p:cNvSpPr txBox="1"/>
          <p:nvPr/>
        </p:nvSpPr>
        <p:spPr>
          <a:xfrm>
            <a:off x="457200" y="5927296"/>
            <a:ext cx="5266928" cy="646331"/>
          </a:xfrm>
          <a:prstGeom prst="rect">
            <a:avLst/>
          </a:prstGeom>
          <a:noFill/>
        </p:spPr>
        <p:txBody>
          <a:bodyPr wrap="square" rtlCol="0">
            <a:spAutoFit/>
          </a:bodyPr>
          <a:lstStyle/>
          <a:p>
            <a:r>
              <a:rPr lang="es-ES" dirty="0"/>
              <a:t>Abre un espacio, </a:t>
            </a:r>
            <a:r>
              <a:rPr lang="es-ES" i="1" dirty="0">
                <a:solidFill>
                  <a:srgbClr val="FF0000"/>
                </a:solidFill>
              </a:rPr>
              <a:t>hospitalario</a:t>
            </a:r>
            <a:r>
              <a:rPr lang="es-ES" i="1" dirty="0"/>
              <a:t>,</a:t>
            </a:r>
            <a:r>
              <a:rPr lang="es-ES" dirty="0"/>
              <a:t> donde se vincula la multiplicidad, la diferencia: el </a:t>
            </a:r>
            <a:r>
              <a:rPr lang="es-ES" dirty="0">
                <a:solidFill>
                  <a:srgbClr val="FF0000"/>
                </a:solidFill>
              </a:rPr>
              <a:t>espacio común</a:t>
            </a:r>
          </a:p>
        </p:txBody>
      </p:sp>
      <p:sp>
        <p:nvSpPr>
          <p:cNvPr id="7" name="6 Elipse"/>
          <p:cNvSpPr/>
          <p:nvPr/>
        </p:nvSpPr>
        <p:spPr>
          <a:xfrm>
            <a:off x="6012160" y="5373215"/>
            <a:ext cx="2304256" cy="1459633"/>
          </a:xfrm>
          <a:prstGeom prst="ellipse">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Rayo"/>
          <p:cNvSpPr/>
          <p:nvPr/>
        </p:nvSpPr>
        <p:spPr>
          <a:xfrm>
            <a:off x="5616942" y="5299043"/>
            <a:ext cx="1008112" cy="720080"/>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Tree>
    <p:extLst>
      <p:ext uri="{BB962C8B-B14F-4D97-AF65-F5344CB8AC3E}">
        <p14:creationId xmlns:p14="http://schemas.microsoft.com/office/powerpoint/2010/main" val="1716167357"/>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TotalTime>
  <Words>964</Words>
  <Application>Microsoft Office PowerPoint</Application>
  <PresentationFormat>Presentación en pantalla (4:3)</PresentationFormat>
  <Paragraphs>65</Paragraphs>
  <Slides>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9</vt:i4>
      </vt:variant>
    </vt:vector>
  </HeadingPairs>
  <TitlesOfParts>
    <vt:vector size="12" baseType="lpstr">
      <vt:lpstr>Arial</vt:lpstr>
      <vt:lpstr>Calibri</vt:lpstr>
      <vt:lpstr>Tema de Office</vt:lpstr>
      <vt:lpstr>INTRODUCCIÓN A LA FILOSOFÍA (2591)</vt:lpstr>
      <vt:lpstr>1-Filosofía y el monopolio de las verdades: el saber como cuestión política</vt:lpstr>
      <vt:lpstr>2. ¿Naturaleza, razón o historia?</vt:lpstr>
      <vt:lpstr>Presentación de PowerPoint</vt:lpstr>
      <vt:lpstr>¿Qué hace la filosofía por acá…?</vt:lpstr>
      <vt:lpstr>3.Lo que integra un concepto como democracia</vt:lpstr>
      <vt:lpstr>Lo común, la diferencia y el poder: claves de la democracia</vt:lpstr>
      <vt:lpstr>Lo común, que se define por lo otro </vt:lpstr>
      <vt:lpstr>4. Para ser democrático: ¿Qué es “la cosa”?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 A LA FILOSOFÍA (2591)</dc:title>
  <dc:creator>Santiago Polop</dc:creator>
  <cp:lastModifiedBy>Santiago Polop</cp:lastModifiedBy>
  <cp:revision>4</cp:revision>
  <dcterms:created xsi:type="dcterms:W3CDTF">2020-05-14T18:07:29Z</dcterms:created>
  <dcterms:modified xsi:type="dcterms:W3CDTF">2020-05-15T15:01:37Z</dcterms:modified>
</cp:coreProperties>
</file>