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media/image1.jpeg" ContentType="image/jpeg"/>
  <Override PartName="/ppt/media/image2.gif" ContentType="image/gif"/>
  <Override PartName="/ppt/media/image3.jpeg" ContentType="image/jpeg"/>
  <Override PartName="/ppt/media/image4.wmf" ContentType="image/x-wmf"/>
  <Override PartName="/ppt/media/image5.wmf" ContentType="image/x-wmf"/>
  <Override PartName="/ppt/media/image6.png" ContentType="image/png"/>
  <Override PartName="/ppt/media/image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es-A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s-A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noAutofit/>
          </a:bodyPr>
          <a:p>
            <a:pPr algn="ctr"/>
            <a:endParaRPr b="0" lang="es-A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s-A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es-AR"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s-AR"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es-AR"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es-AR"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es-ES" sz="6000" spc="-1" strike="noStrike">
                <a:solidFill>
                  <a:srgbClr val="000000"/>
                </a:solidFill>
                <a:latin typeface="Calibri Light"/>
              </a:rPr>
              <a:t>Haga clic para modificar el estilo de título del patrón</a:t>
            </a:r>
            <a:endParaRPr b="0" lang="es-AR"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noAutofit/>
          </a:bodyPr>
          <a:p>
            <a:pPr>
              <a:lnSpc>
                <a:spcPct val="100000"/>
              </a:lnSpc>
            </a:pPr>
            <a:fld id="{7578192E-957B-4A61-A393-95ACF20802CE}" type="datetime">
              <a:rPr b="0" lang="es-AR" sz="1200" spc="-1" strike="noStrike">
                <a:solidFill>
                  <a:srgbClr val="8b8b8b"/>
                </a:solidFill>
                <a:latin typeface="Calibri"/>
              </a:rPr>
              <a:t>15/06/20</a:t>
            </a:fld>
            <a:endParaRPr b="0" lang="es-AR"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p>
            <a:endParaRPr b="0" lang="es-AR"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1CF0DE16-1BCE-44D4-8B3F-8E65B9A789E1}" type="slidenum">
              <a:rPr b="0" lang="es-AR" sz="1200" spc="-1" strike="noStrike">
                <a:solidFill>
                  <a:srgbClr val="8b8b8b"/>
                </a:solidFill>
                <a:latin typeface="Calibri"/>
              </a:rPr>
              <a:t>&lt;número&gt;</a:t>
            </a:fld>
            <a:endParaRPr b="0" lang="es-AR"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AR" sz="2800" spc="-1" strike="noStrike">
                <a:solidFill>
                  <a:srgbClr val="000000"/>
                </a:solidFill>
                <a:latin typeface="Calibri"/>
              </a:rPr>
              <a:t>Pulse para editar el formato de texto del esquema</a:t>
            </a:r>
            <a:endParaRPr b="0" lang="es-AR"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AR" sz="2000" spc="-1" strike="noStrike">
                <a:solidFill>
                  <a:srgbClr val="000000"/>
                </a:solidFill>
                <a:latin typeface="Calibri"/>
              </a:rPr>
              <a:t>Segundo nivel del esquema</a:t>
            </a:r>
            <a:endParaRPr b="0" lang="es-AR"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AR" sz="1800" spc="-1" strike="noStrike">
                <a:solidFill>
                  <a:srgbClr val="000000"/>
                </a:solidFill>
                <a:latin typeface="Calibri"/>
              </a:rPr>
              <a:t>Tercer nivel del esquema</a:t>
            </a:r>
            <a:endParaRPr b="0" lang="es-AR"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AR" sz="1800" spc="-1" strike="noStrike">
                <a:solidFill>
                  <a:srgbClr val="000000"/>
                </a:solidFill>
                <a:latin typeface="Calibri"/>
              </a:rPr>
              <a:t>Cuarto nivel del esquema</a:t>
            </a:r>
            <a:endParaRPr b="0" lang="es-AR"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AR" sz="2000" spc="-1" strike="noStrike">
                <a:solidFill>
                  <a:srgbClr val="000000"/>
                </a:solidFill>
                <a:latin typeface="Calibri"/>
              </a:rPr>
              <a:t>Quinto nivel del esquema</a:t>
            </a:r>
            <a:endParaRPr b="0" lang="es-AR"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AR" sz="2000" spc="-1" strike="noStrike">
                <a:solidFill>
                  <a:srgbClr val="000000"/>
                </a:solidFill>
                <a:latin typeface="Calibri"/>
              </a:rPr>
              <a:t>Sexto nivel del esquema</a:t>
            </a:r>
            <a:endParaRPr b="0" lang="es-AR"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AR" sz="2000" spc="-1" strike="noStrike">
                <a:solidFill>
                  <a:srgbClr val="000000"/>
                </a:solidFill>
                <a:latin typeface="Calibri"/>
              </a:rPr>
              <a:t>Séptimo nivel del esquema</a:t>
            </a:r>
            <a:endParaRPr b="0" lang="es-AR"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es-ES" sz="4400" spc="-1" strike="noStrike">
                <a:solidFill>
                  <a:srgbClr val="000000"/>
                </a:solidFill>
                <a:latin typeface="Calibri Light"/>
              </a:rPr>
              <a:t>Haga clic para modificar el estilo de título del patrón</a:t>
            </a:r>
            <a:endParaRPr b="0" lang="es-AR"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p>
            <a:pPr marL="432000" indent="-324000">
              <a:lnSpc>
                <a:spcPct val="90000"/>
              </a:lnSpc>
              <a:spcBef>
                <a:spcPts val="1001"/>
              </a:spcBef>
              <a:buClr>
                <a:srgbClr val="000000"/>
              </a:buClr>
              <a:buSzPct val="45000"/>
              <a:buFont typeface="Wingdings" charset="2"/>
              <a:buChar char=""/>
            </a:pPr>
            <a:r>
              <a:rPr b="0" lang="es-ES" sz="2800" spc="-1" strike="noStrike">
                <a:solidFill>
                  <a:srgbClr val="000000"/>
                </a:solidFill>
                <a:latin typeface="Calibri"/>
              </a:rPr>
              <a:t>Haga clic para modificar los estilos de texto del patrón</a:t>
            </a:r>
            <a:endParaRPr b="0" lang="es-AR" sz="2800" spc="-1" strike="noStrike">
              <a:solidFill>
                <a:srgbClr val="000000"/>
              </a:solidFill>
              <a:latin typeface="Calibri"/>
            </a:endParaRPr>
          </a:p>
          <a:p>
            <a:pPr lvl="1" marL="864000" indent="-324000">
              <a:lnSpc>
                <a:spcPct val="90000"/>
              </a:lnSpc>
              <a:spcBef>
                <a:spcPts val="499"/>
              </a:spcBef>
              <a:buClr>
                <a:srgbClr val="000000"/>
              </a:buClr>
              <a:buSzPct val="75000"/>
              <a:buFont typeface="Symbol" charset="2"/>
              <a:buChar char=""/>
            </a:pPr>
            <a:r>
              <a:rPr b="0" lang="es-ES" sz="2400" spc="-1" strike="noStrike">
                <a:solidFill>
                  <a:srgbClr val="000000"/>
                </a:solidFill>
                <a:latin typeface="Calibri"/>
              </a:rPr>
              <a:t>Segundo nivel</a:t>
            </a:r>
            <a:endParaRPr b="0" lang="es-AR" sz="2400" spc="-1" strike="noStrike">
              <a:solidFill>
                <a:srgbClr val="000000"/>
              </a:solidFill>
              <a:latin typeface="Calibri"/>
            </a:endParaRPr>
          </a:p>
          <a:p>
            <a:pPr lvl="2" marL="1296000" indent="-288000">
              <a:lnSpc>
                <a:spcPct val="90000"/>
              </a:lnSpc>
              <a:spcBef>
                <a:spcPts val="499"/>
              </a:spcBef>
              <a:buClr>
                <a:srgbClr val="000000"/>
              </a:buClr>
              <a:buSzPct val="45000"/>
              <a:buFont typeface="Wingdings" charset="2"/>
              <a:buChar char=""/>
            </a:pPr>
            <a:r>
              <a:rPr b="0" lang="es-ES" sz="2000" spc="-1" strike="noStrike">
                <a:solidFill>
                  <a:srgbClr val="000000"/>
                </a:solidFill>
                <a:latin typeface="Calibri"/>
              </a:rPr>
              <a:t>Tercer nivel</a:t>
            </a:r>
            <a:endParaRPr b="0" lang="es-AR" sz="2000" spc="-1" strike="noStrike">
              <a:solidFill>
                <a:srgbClr val="000000"/>
              </a:solidFill>
              <a:latin typeface="Calibri"/>
            </a:endParaRPr>
          </a:p>
          <a:p>
            <a:pPr lvl="3" marL="1728000" indent="-216000">
              <a:lnSpc>
                <a:spcPct val="90000"/>
              </a:lnSpc>
              <a:spcBef>
                <a:spcPts val="499"/>
              </a:spcBef>
              <a:buClr>
                <a:srgbClr val="000000"/>
              </a:buClr>
              <a:buSzPct val="75000"/>
              <a:buFont typeface="Symbol" charset="2"/>
              <a:buChar char=""/>
            </a:pPr>
            <a:r>
              <a:rPr b="0" lang="es-ES" sz="1800" spc="-1" strike="noStrike">
                <a:solidFill>
                  <a:srgbClr val="000000"/>
                </a:solidFill>
                <a:latin typeface="Calibri"/>
              </a:rPr>
              <a:t>Cuarto nivel</a:t>
            </a:r>
            <a:endParaRPr b="0" lang="es-AR" sz="1800" spc="-1" strike="noStrike">
              <a:solidFill>
                <a:srgbClr val="000000"/>
              </a:solidFill>
              <a:latin typeface="Calibri"/>
            </a:endParaRPr>
          </a:p>
          <a:p>
            <a:pPr lvl="4" marL="2160000" indent="-216000">
              <a:lnSpc>
                <a:spcPct val="90000"/>
              </a:lnSpc>
              <a:spcBef>
                <a:spcPts val="499"/>
              </a:spcBef>
              <a:buClr>
                <a:srgbClr val="000000"/>
              </a:buClr>
              <a:buSzPct val="45000"/>
              <a:buFont typeface="Wingdings" charset="2"/>
              <a:buChar char=""/>
            </a:pPr>
            <a:r>
              <a:rPr b="0" lang="es-ES" sz="1800" spc="-1" strike="noStrike">
                <a:solidFill>
                  <a:srgbClr val="000000"/>
                </a:solidFill>
                <a:latin typeface="Calibri"/>
              </a:rPr>
              <a:t>Quinto nivel</a:t>
            </a:r>
            <a:endParaRPr b="0" lang="es-AR"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AA823962-0CE3-4610-AA0F-37883DD1175A}" type="datetime">
              <a:rPr b="0" lang="es-AR" sz="1200" spc="-1" strike="noStrike">
                <a:solidFill>
                  <a:srgbClr val="8b8b8b"/>
                </a:solidFill>
                <a:latin typeface="Calibri"/>
              </a:rPr>
              <a:t>15/06/20</a:t>
            </a:fld>
            <a:endParaRPr b="0" lang="es-AR"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p>
            <a:endParaRPr b="0" lang="es-AR"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4100FBDB-1CA5-47FE-852A-920FCF0D4B6F}" type="slidenum">
              <a:rPr b="0" lang="es-AR" sz="1200" spc="-1" strike="noStrike">
                <a:solidFill>
                  <a:srgbClr val="8b8b8b"/>
                </a:solidFill>
                <a:latin typeface="Calibri"/>
              </a:rPr>
              <a:t>&lt;número&gt;</a:t>
            </a:fld>
            <a:endParaRPr b="0" lang="es-AR"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extShape 1"/>
          <p:cNvSpPr txBox="1"/>
          <p:nvPr/>
        </p:nvSpPr>
        <p:spPr>
          <a:xfrm>
            <a:off x="1523880" y="792000"/>
            <a:ext cx="9143640" cy="1421640"/>
          </a:xfrm>
          <a:prstGeom prst="rect">
            <a:avLst/>
          </a:prstGeom>
          <a:noFill/>
          <a:ln>
            <a:noFill/>
          </a:ln>
        </p:spPr>
        <p:txBody>
          <a:bodyPr anchor="b">
            <a:noAutofit/>
          </a:bodyPr>
          <a:p>
            <a:pPr algn="ctr">
              <a:lnSpc>
                <a:spcPct val="90000"/>
              </a:lnSpc>
            </a:pPr>
            <a:r>
              <a:rPr b="0" lang="es-AR" sz="6000" spc="-1" strike="noStrike">
                <a:solidFill>
                  <a:srgbClr val="000000"/>
                </a:solidFill>
                <a:latin typeface="Calibri Light"/>
              </a:rPr>
              <a:t>Unidad III</a:t>
            </a:r>
            <a:endParaRPr b="0" lang="es-AR" sz="6000" spc="-1" strike="noStrike">
              <a:solidFill>
                <a:srgbClr val="000000"/>
              </a:solidFill>
              <a:latin typeface="Calibri"/>
            </a:endParaRPr>
          </a:p>
        </p:txBody>
      </p:sp>
      <p:sp>
        <p:nvSpPr>
          <p:cNvPr id="83" name="TextShape 2"/>
          <p:cNvSpPr txBox="1"/>
          <p:nvPr/>
        </p:nvSpPr>
        <p:spPr>
          <a:xfrm>
            <a:off x="1523880" y="2880000"/>
            <a:ext cx="9143640" cy="1655280"/>
          </a:xfrm>
          <a:prstGeom prst="rect">
            <a:avLst/>
          </a:prstGeom>
          <a:noFill/>
          <a:ln>
            <a:noFill/>
          </a:ln>
        </p:spPr>
        <p:txBody>
          <a:bodyPr>
            <a:noAutofit/>
          </a:bodyPr>
          <a:p>
            <a:pPr algn="ctr"/>
            <a:r>
              <a:rPr b="0" lang="es-AR" sz="3200" spc="-1" strike="noStrike">
                <a:latin typeface="Arial"/>
              </a:rPr>
              <a:t>EL CONCEPTO DE DEMOCRACIA</a:t>
            </a:r>
            <a:endParaRPr b="0" lang="es-AR" sz="3200" spc="-1" strike="noStrike">
              <a:latin typeface="Arial"/>
            </a:endParaRPr>
          </a:p>
          <a:p>
            <a:pPr algn="ctr"/>
            <a:r>
              <a:rPr b="0" lang="es-AR" sz="3200" spc="-1" strike="noStrike">
                <a:latin typeface="Arial"/>
              </a:rPr>
              <a:t>¿QUÉ ES </a:t>
            </a:r>
            <a:r>
              <a:rPr b="0" i="1" lang="es-AR" sz="3200" spc="-1" strike="noStrike">
                <a:latin typeface="Arial"/>
              </a:rPr>
              <a:t>SER</a:t>
            </a:r>
            <a:r>
              <a:rPr b="0" lang="es-AR" sz="3200" spc="-1" strike="noStrike">
                <a:latin typeface="Arial"/>
              </a:rPr>
              <a:t> DEMOCRÁTICO?</a:t>
            </a:r>
            <a:endParaRPr b="0" lang="es-AR" sz="3200" spc="-1" strike="noStrike">
              <a:latin typeface="Arial"/>
            </a:endParaRPr>
          </a:p>
          <a:p>
            <a:pPr algn="ctr"/>
            <a:r>
              <a:rPr b="0" lang="es-AR" sz="3200" spc="-1" strike="noStrike">
                <a:latin typeface="Arial"/>
              </a:rPr>
              <a:t>Textos de trabajo:</a:t>
            </a:r>
            <a:endParaRPr b="0" lang="es-AR" sz="3200" spc="-1" strike="noStrike">
              <a:latin typeface="Arial"/>
            </a:endParaRPr>
          </a:p>
          <a:p>
            <a:pPr algn="ctr"/>
            <a:r>
              <a:rPr b="0" lang="es-AR" sz="3200" spc="-1" strike="noStrike">
                <a:latin typeface="Arial"/>
              </a:rPr>
              <a:t>-Ranciére, Jacques. </a:t>
            </a:r>
            <a:r>
              <a:rPr b="0" i="1" lang="es-AR" sz="3200" spc="-1" strike="noStrike">
                <a:latin typeface="Arial"/>
              </a:rPr>
              <a:t>El odio a la democracia</a:t>
            </a:r>
            <a:endParaRPr b="0" lang="es-AR" sz="3200" spc="-1" strike="noStrike">
              <a:latin typeface="Arial"/>
            </a:endParaRPr>
          </a:p>
          <a:p>
            <a:pPr algn="ctr"/>
            <a:r>
              <a:rPr b="0" lang="es-AR" sz="3200" spc="-1" strike="noStrike">
                <a:latin typeface="Arial"/>
              </a:rPr>
              <a:t>-Foucault, Michel. </a:t>
            </a:r>
            <a:r>
              <a:rPr b="0" i="1" lang="es-AR" sz="3200" spc="-1" strike="noStrike">
                <a:latin typeface="Arial"/>
              </a:rPr>
              <a:t>Defender la Sociedad</a:t>
            </a:r>
            <a:endParaRPr b="0" lang="es-AR" sz="3200" spc="-1" strike="noStrike">
              <a:latin typeface="Arial"/>
            </a:endParaRPr>
          </a:p>
          <a:p>
            <a:pPr algn="ctr"/>
            <a:r>
              <a:rPr b="0" lang="es-AR" sz="3200" spc="-1" strike="noStrike">
                <a:latin typeface="Arial"/>
              </a:rPr>
              <a:t>-Butler, Judith. “Nosotros el pueblo”</a:t>
            </a:r>
            <a:endParaRPr b="0" lang="es-A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1981080" y="692640"/>
            <a:ext cx="8229240" cy="724680"/>
          </a:xfrm>
          <a:prstGeom prst="rect">
            <a:avLst/>
          </a:prstGeom>
          <a:noFill/>
          <a:ln>
            <a:noFill/>
          </a:ln>
        </p:spPr>
        <p:txBody>
          <a:bodyPr anchor="ctr">
            <a:normAutofit/>
          </a:bodyPr>
          <a:p>
            <a:endParaRPr b="0" lang="es-AR" sz="1800" spc="-1" strike="noStrike">
              <a:solidFill>
                <a:srgbClr val="000000"/>
              </a:solidFill>
              <a:latin typeface="Calibri"/>
            </a:endParaRPr>
          </a:p>
        </p:txBody>
      </p:sp>
      <p:pic>
        <p:nvPicPr>
          <p:cNvPr id="117" name="Picture 2" descr=""/>
          <p:cNvPicPr/>
          <p:nvPr/>
        </p:nvPicPr>
        <p:blipFill>
          <a:blip r:embed="rId1"/>
          <a:stretch/>
        </p:blipFill>
        <p:spPr>
          <a:xfrm>
            <a:off x="1612440" y="692640"/>
            <a:ext cx="8966520" cy="2880000"/>
          </a:xfrm>
          <a:prstGeom prst="rect">
            <a:avLst/>
          </a:prstGeom>
          <a:ln>
            <a:noFill/>
          </a:ln>
        </p:spPr>
      </p:pic>
      <p:pic>
        <p:nvPicPr>
          <p:cNvPr id="118" name="Picture 3" descr=""/>
          <p:cNvPicPr/>
          <p:nvPr/>
        </p:nvPicPr>
        <p:blipFill>
          <a:blip r:embed="rId2"/>
          <a:stretch/>
        </p:blipFill>
        <p:spPr>
          <a:xfrm>
            <a:off x="1532520" y="3717000"/>
            <a:ext cx="8703720" cy="2880000"/>
          </a:xfrm>
          <a:prstGeom prst="rect">
            <a:avLst/>
          </a:prstGeom>
          <a:ln>
            <a:noFill/>
          </a:ln>
        </p:spPr>
      </p:pic>
      <p:sp>
        <p:nvSpPr>
          <p:cNvPr id="119" name="CustomShape 2"/>
          <p:cNvSpPr/>
          <p:nvPr/>
        </p:nvSpPr>
        <p:spPr>
          <a:xfrm>
            <a:off x="1981080" y="188640"/>
            <a:ext cx="728280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MX" sz="1800" spc="-1" strike="noStrike">
                <a:solidFill>
                  <a:srgbClr val="ff0000"/>
                </a:solidFill>
                <a:latin typeface="Calibri"/>
              </a:rPr>
              <a:t>Otros olvidos y silencios de los discursos y prácticas…</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0" name="Picture 2" descr=""/>
          <p:cNvPicPr/>
          <p:nvPr/>
        </p:nvPicPr>
        <p:blipFill>
          <a:blip r:embed="rId1"/>
          <a:stretch/>
        </p:blipFill>
        <p:spPr>
          <a:xfrm>
            <a:off x="2423520" y="764640"/>
            <a:ext cx="7344360" cy="3312000"/>
          </a:xfrm>
          <a:prstGeom prst="rect">
            <a:avLst/>
          </a:prstGeom>
          <a:ln>
            <a:noFill/>
          </a:ln>
        </p:spPr>
      </p:pic>
      <p:sp>
        <p:nvSpPr>
          <p:cNvPr id="121" name="CustomShape 1"/>
          <p:cNvSpPr/>
          <p:nvPr/>
        </p:nvSpPr>
        <p:spPr>
          <a:xfrm>
            <a:off x="1847520" y="4725000"/>
            <a:ext cx="8712720" cy="118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_tradnl" sz="1800" spc="-1" strike="noStrike">
                <a:solidFill>
                  <a:srgbClr val="000000"/>
                </a:solidFill>
                <a:latin typeface="Calibri"/>
              </a:rPr>
              <a:t>¿Quién dijo esto? James Madison, uno de los “Founding Fathers” (Padres Fundadores) de los EEUU, co-autor de El Federalista, y constituyente de la Constitución de Virginia de 1787, que es la Constitución de los EEUU. El modelo de la constitución norteamericana sería adoptado por las nuevas emergencias nacionales de toda América…</a:t>
            </a:r>
            <a:endParaRPr b="0" lang="es-AR" sz="1800" spc="-1" strike="noStrike">
              <a:latin typeface="Arial"/>
            </a:endParaRPr>
          </a:p>
        </p:txBody>
      </p:sp>
      <p:sp>
        <p:nvSpPr>
          <p:cNvPr id="122" name="CustomShape 2"/>
          <p:cNvSpPr/>
          <p:nvPr/>
        </p:nvSpPr>
        <p:spPr>
          <a:xfrm>
            <a:off x="4295880" y="4005000"/>
            <a:ext cx="6120360" cy="569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_tradnl" sz="1050" spc="-1" strike="noStrike">
                <a:solidFill>
                  <a:srgbClr val="000000"/>
                </a:solidFill>
                <a:latin typeface="Calibri"/>
              </a:rPr>
              <a:t>Citado en Chomsky, Noam. </a:t>
            </a:r>
            <a:r>
              <a:rPr b="0" i="1" lang="es-ES_tradnl" sz="1050" spc="-1" strike="noStrike">
                <a:solidFill>
                  <a:srgbClr val="000000"/>
                </a:solidFill>
                <a:latin typeface="Calibri"/>
              </a:rPr>
              <a:t>Réquiem por el sueño americano</a:t>
            </a:r>
            <a:r>
              <a:rPr b="0" lang="es-ES_tradnl" sz="1050" spc="-1" strike="noStrike">
                <a:solidFill>
                  <a:srgbClr val="000000"/>
                </a:solidFill>
                <a:latin typeface="Calibri"/>
              </a:rPr>
              <a:t>. Ed. Sexto Piso, Madrid, 2017. Tomado de </a:t>
            </a:r>
            <a:r>
              <a:rPr b="0" lang="en-US" sz="1050" spc="-1" strike="noStrike">
                <a:solidFill>
                  <a:srgbClr val="000000"/>
                </a:solidFill>
                <a:latin typeface="Calibri"/>
              </a:rPr>
              <a:t>Yates, Robert, y J ohn Lansing. </a:t>
            </a:r>
            <a:r>
              <a:rPr b="0" i="1" lang="en-US" sz="1050" spc="-1" strike="noStrike">
                <a:solidFill>
                  <a:srgbClr val="000000"/>
                </a:solidFill>
                <a:latin typeface="Calibri"/>
              </a:rPr>
              <a:t>Secret Proceedings and Debates of the GonventionAssembled at Phi!adelphia, in the Year 1787. </a:t>
            </a:r>
            <a:r>
              <a:rPr b="0" lang="es-ES" sz="1050" spc="-1" strike="noStrike">
                <a:solidFill>
                  <a:srgbClr val="000000"/>
                </a:solidFill>
                <a:latin typeface="Calibri"/>
              </a:rPr>
              <a:t>A. Mygatt, Cincinnati, 1844. https,//archive.org/details/secretproceedinooconvgoog.</a:t>
            </a:r>
            <a:endParaRPr b="0" lang="es-AR" sz="105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es-ES" sz="4400" spc="-1" strike="noStrike">
                <a:solidFill>
                  <a:srgbClr val="000000"/>
                </a:solidFill>
                <a:latin typeface="Calibri Light"/>
              </a:rPr>
              <a:t>¿Qué significa democratizar?</a:t>
            </a:r>
            <a:endParaRPr b="0" lang="es-AR" sz="4400" spc="-1" strike="noStrike">
              <a:solidFill>
                <a:srgbClr val="000000"/>
              </a:solidFill>
              <a:latin typeface="Calibri"/>
            </a:endParaRPr>
          </a:p>
        </p:txBody>
      </p:sp>
      <p:sp>
        <p:nvSpPr>
          <p:cNvPr id="124" name="TextShape 2"/>
          <p:cNvSpPr txBox="1"/>
          <p:nvPr/>
        </p:nvSpPr>
        <p:spPr>
          <a:xfrm>
            <a:off x="1981080" y="1600200"/>
            <a:ext cx="8229240" cy="290844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Introducir el azar: romper las diferencias instituidas como “naturales, de razón, de historia”</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Para pensar: ¿Qué gobierno fundan los títulos de jerarquía?</a:t>
            </a:r>
            <a:endParaRPr b="0" lang="es-AR" sz="2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s-ES" sz="1800" spc="-1" strike="noStrike">
                <a:solidFill>
                  <a:srgbClr val="000000"/>
                </a:solidFill>
                <a:latin typeface="Calibri"/>
              </a:rPr>
              <a:t>Aristóteles: la Aristocracia (los mejores) es otra forma de decir “oligarquía”, el gobierno de los más ricos</a:t>
            </a:r>
            <a:endParaRPr b="0" lang="es-AR"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s-ES" sz="1800" spc="-1" strike="noStrike">
                <a:solidFill>
                  <a:srgbClr val="000000"/>
                </a:solidFill>
                <a:latin typeface="Calibri"/>
              </a:rPr>
              <a:t>Los títulos imperecederos: jefe, sabio, rico, blanco, hombre</a:t>
            </a:r>
            <a:endParaRPr b="0" lang="es-AR"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s-ES" sz="1800" spc="-1" strike="noStrike">
                <a:solidFill>
                  <a:srgbClr val="000000"/>
                </a:solidFill>
                <a:latin typeface="Calibri"/>
              </a:rPr>
              <a:t>Filiación humana o divina, o el poder de la riqueza</a:t>
            </a:r>
            <a:endParaRPr b="0" lang="es-AR" sz="1800" spc="-1" strike="noStrike">
              <a:solidFill>
                <a:srgbClr val="000000"/>
              </a:solidFill>
              <a:latin typeface="Calibri"/>
            </a:endParaRPr>
          </a:p>
        </p:txBody>
      </p:sp>
      <p:sp>
        <p:nvSpPr>
          <p:cNvPr id="125" name="CustomShape 3"/>
          <p:cNvSpPr/>
          <p:nvPr/>
        </p:nvSpPr>
        <p:spPr>
          <a:xfrm>
            <a:off x="2063520" y="4941000"/>
            <a:ext cx="7920360" cy="364680"/>
          </a:xfrm>
          <a:prstGeom prst="rect">
            <a:avLst/>
          </a:prstGeom>
          <a:solidFill>
            <a:srgbClr val="d0cece"/>
          </a:solidFill>
          <a:ln>
            <a:noFill/>
          </a:ln>
        </p:spPr>
        <p:style>
          <a:lnRef idx="0"/>
          <a:fillRef idx="0"/>
          <a:effectRef idx="0"/>
          <a:fontRef idx="minor"/>
        </p:style>
        <p:txBody>
          <a:bodyPr lIns="90000" rIns="90000" tIns="45000" bIns="45000">
            <a:spAutoFit/>
          </a:bodyPr>
          <a:p>
            <a:pPr>
              <a:lnSpc>
                <a:spcPct val="100000"/>
              </a:lnSpc>
            </a:pPr>
            <a:r>
              <a:rPr b="0" lang="es-ES" sz="1800" spc="-1" strike="noStrike">
                <a:solidFill>
                  <a:srgbClr val="000000"/>
                </a:solidFill>
                <a:latin typeface="Calibri"/>
              </a:rPr>
              <a:t>DEMOCRACIA ES LA DISOCIACIÓN DE LA FILIACIÓN, QUE FUNDA LA </a:t>
            </a:r>
            <a:r>
              <a:rPr b="0" lang="es-ES" sz="1800" spc="-1" strike="noStrike">
                <a:solidFill>
                  <a:srgbClr val="ff0000"/>
                </a:solidFill>
                <a:latin typeface="Calibri"/>
              </a:rPr>
              <a:t>HETEROTOPÍA</a:t>
            </a:r>
            <a:endParaRPr b="0" lang="es-AR" sz="1800" spc="-1" strike="noStrike">
              <a:latin typeface="Arial"/>
            </a:endParaRPr>
          </a:p>
        </p:txBody>
      </p:sp>
      <p:sp>
        <p:nvSpPr>
          <p:cNvPr id="126" name="CustomShape 4"/>
          <p:cNvSpPr/>
          <p:nvPr/>
        </p:nvSpPr>
        <p:spPr>
          <a:xfrm>
            <a:off x="3431880" y="4509000"/>
            <a:ext cx="129564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800" spc="-1" strike="noStrike">
                <a:solidFill>
                  <a:srgbClr val="000000"/>
                </a:solidFill>
                <a:latin typeface="Calibri"/>
              </a:rPr>
              <a:t>VS.</a:t>
            </a:r>
            <a:endParaRPr b="0" lang="es-AR" sz="1800" spc="-1" strike="noStrike">
              <a:latin typeface="Arial"/>
            </a:endParaRPr>
          </a:p>
        </p:txBody>
      </p:sp>
      <p:sp>
        <p:nvSpPr>
          <p:cNvPr id="127" name="CustomShape 5"/>
          <p:cNvSpPr/>
          <p:nvPr/>
        </p:nvSpPr>
        <p:spPr>
          <a:xfrm>
            <a:off x="2913840" y="5373360"/>
            <a:ext cx="7056360" cy="130716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000000"/>
              </a:buClr>
              <a:buFont typeface="Arial"/>
              <a:buChar char="•"/>
            </a:pPr>
            <a:r>
              <a:rPr b="0" lang="es-ES" sz="1600" spc="-1" strike="noStrike">
                <a:solidFill>
                  <a:srgbClr val="000000"/>
                </a:solidFill>
                <a:latin typeface="Calibri"/>
              </a:rPr>
              <a:t>Ni Constitución ni forma de sociedad</a:t>
            </a:r>
            <a:endParaRPr b="0" lang="es-AR" sz="1600" spc="-1" strike="noStrike">
              <a:latin typeface="Arial"/>
            </a:endParaRPr>
          </a:p>
          <a:p>
            <a:pPr marL="285840" indent="-285480">
              <a:lnSpc>
                <a:spcPct val="100000"/>
              </a:lnSpc>
              <a:buClr>
                <a:srgbClr val="000000"/>
              </a:buClr>
              <a:buFont typeface="Arial"/>
              <a:buChar char="•"/>
            </a:pPr>
            <a:r>
              <a:rPr b="0" lang="es-ES" sz="1600" spc="-1" strike="noStrike">
                <a:solidFill>
                  <a:srgbClr val="000000"/>
                </a:solidFill>
                <a:latin typeface="Calibri"/>
              </a:rPr>
              <a:t>Poder del pueblo (kratos Demos): el que no tiene más título para gobernar que para ser gobernado</a:t>
            </a:r>
            <a:endParaRPr b="0" lang="es-AR" sz="1600" spc="-1" strike="noStrike">
              <a:latin typeface="Arial"/>
            </a:endParaRPr>
          </a:p>
          <a:p>
            <a:pPr marL="285840" indent="-285480">
              <a:lnSpc>
                <a:spcPct val="100000"/>
              </a:lnSpc>
              <a:buClr>
                <a:srgbClr val="000000"/>
              </a:buClr>
              <a:buFont typeface="Arial"/>
              <a:buChar char="•"/>
            </a:pPr>
            <a:r>
              <a:rPr b="0" lang="es-ES" sz="1600" spc="-1" strike="noStrike">
                <a:solidFill>
                  <a:srgbClr val="000000"/>
                </a:solidFill>
                <a:latin typeface="Calibri"/>
              </a:rPr>
              <a:t>La ausencia de título: “el poder de los que no tienen razón natural para gobernar sobre los que no tienen razón natural para ser gobernados</a:t>
            </a:r>
            <a:endParaRPr b="0" lang="es-AR" sz="16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864000" y="2016000"/>
            <a:ext cx="10515240" cy="2477160"/>
          </a:xfrm>
          <a:prstGeom prst="rect">
            <a:avLst/>
          </a:prstGeom>
          <a:noFill/>
          <a:ln>
            <a:noFill/>
          </a:ln>
        </p:spPr>
        <p:txBody>
          <a:bodyPr lIns="0" rIns="0" tIns="0" bIns="0" anchor="ctr">
            <a:noAutofit/>
          </a:bodyPr>
          <a:p>
            <a:pPr algn="just">
              <a:lnSpc>
                <a:spcPct val="150000"/>
              </a:lnSpc>
            </a:pPr>
            <a:r>
              <a:rPr b="0" lang="es-AR" sz="2000" spc="-1" strike="noStrike">
                <a:solidFill>
                  <a:srgbClr val="000000"/>
                </a:solidFill>
                <a:latin typeface="Calibri"/>
                <a:ea typeface="Microsoft YaHei"/>
              </a:rPr>
              <a:t>El odio a la democracia, es el odio de los poderes, de una asociación particular de filiación, que pretenden acabar ese escándalo que supone la ausencia de títulos para gobernar. En nuestros tiempos, no se trata de linajes sanguíneos, sino de filiaciones a la riqueza, al género, a la procedencia, a la raza....</a:t>
            </a:r>
            <a:endParaRPr b="0" lang="es-AR"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838080" y="365040"/>
            <a:ext cx="10515240" cy="1325160"/>
          </a:xfrm>
          <a:prstGeom prst="rect">
            <a:avLst/>
          </a:prstGeom>
          <a:noFill/>
          <a:ln>
            <a:noFill/>
          </a:ln>
        </p:spPr>
        <p:txBody>
          <a:bodyPr anchor="ctr">
            <a:noAutofit/>
          </a:bodyPr>
          <a:p>
            <a:endParaRPr b="0" lang="es-AR" sz="1800" spc="-1" strike="noStrike">
              <a:solidFill>
                <a:srgbClr val="000000"/>
              </a:solidFill>
              <a:latin typeface="Calibri"/>
            </a:endParaRPr>
          </a:p>
        </p:txBody>
      </p:sp>
      <p:pic>
        <p:nvPicPr>
          <p:cNvPr id="130" name="3 Marcador de contenido" descr=""/>
          <p:cNvPicPr/>
          <p:nvPr/>
        </p:nvPicPr>
        <p:blipFill>
          <a:blip r:embed="rId1"/>
          <a:stretch/>
        </p:blipFill>
        <p:spPr>
          <a:xfrm>
            <a:off x="2351520" y="325800"/>
            <a:ext cx="7560360" cy="57999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1981080" y="274680"/>
            <a:ext cx="8229240" cy="921600"/>
          </a:xfrm>
          <a:prstGeom prst="rect">
            <a:avLst/>
          </a:prstGeom>
          <a:noFill/>
          <a:ln>
            <a:noFill/>
          </a:ln>
        </p:spPr>
        <p:txBody>
          <a:bodyPr anchor="ctr">
            <a:noAutofit/>
          </a:bodyPr>
          <a:p>
            <a:pPr>
              <a:lnSpc>
                <a:spcPct val="90000"/>
              </a:lnSpc>
            </a:pPr>
            <a:r>
              <a:rPr b="0" lang="es-ES" sz="2400" spc="-1" strike="noStrike">
                <a:solidFill>
                  <a:srgbClr val="000000"/>
                </a:solidFill>
                <a:latin typeface="Calibri Light"/>
              </a:rPr>
              <a:t>Rancière. “La política y el pastor perdido” (En, </a:t>
            </a:r>
            <a:r>
              <a:rPr b="0" i="1" lang="es-ES" sz="2400" spc="-1" strike="noStrike">
                <a:solidFill>
                  <a:srgbClr val="000000"/>
                </a:solidFill>
                <a:latin typeface="Calibri Light"/>
              </a:rPr>
              <a:t>El odio a la democracia</a:t>
            </a:r>
            <a:r>
              <a:rPr b="0" lang="es-ES" sz="2400" spc="-1" strike="noStrike">
                <a:solidFill>
                  <a:srgbClr val="000000"/>
                </a:solidFill>
                <a:latin typeface="Calibri Light"/>
              </a:rPr>
              <a:t>)</a:t>
            </a:r>
            <a:br/>
            <a:endParaRPr b="0" lang="es-AR" sz="2400" spc="-1" strike="noStrike">
              <a:solidFill>
                <a:srgbClr val="000000"/>
              </a:solidFill>
              <a:latin typeface="Calibri"/>
            </a:endParaRPr>
          </a:p>
        </p:txBody>
      </p:sp>
      <p:pic>
        <p:nvPicPr>
          <p:cNvPr id="85" name="3 Marcador de contenido" descr=""/>
          <p:cNvPicPr/>
          <p:nvPr/>
        </p:nvPicPr>
        <p:blipFill>
          <a:blip r:embed="rId1"/>
          <a:stretch/>
        </p:blipFill>
        <p:spPr>
          <a:xfrm>
            <a:off x="6311880" y="1628640"/>
            <a:ext cx="3290400" cy="2434680"/>
          </a:xfrm>
          <a:prstGeom prst="rect">
            <a:avLst/>
          </a:prstGeom>
          <a:ln>
            <a:noFill/>
          </a:ln>
        </p:spPr>
      </p:pic>
      <p:sp>
        <p:nvSpPr>
          <p:cNvPr id="86" name="CustomShape 2"/>
          <p:cNvSpPr/>
          <p:nvPr/>
        </p:nvSpPr>
        <p:spPr>
          <a:xfrm>
            <a:off x="2520000" y="6115320"/>
            <a:ext cx="7200360" cy="364680"/>
          </a:xfrm>
          <a:prstGeom prst="rect">
            <a:avLst/>
          </a:prstGeom>
          <a:noFill/>
          <a:ln>
            <a:solidFill>
              <a:srgbClr val="ffc000"/>
            </a:solidFill>
          </a:ln>
        </p:spPr>
        <p:style>
          <a:lnRef idx="0"/>
          <a:fillRef idx="0"/>
          <a:effectRef idx="0"/>
          <a:fontRef idx="minor"/>
        </p:style>
        <p:txBody>
          <a:bodyPr lIns="90000" rIns="90000" tIns="45000" bIns="45000">
            <a:spAutoFit/>
          </a:bodyPr>
          <a:p>
            <a:pPr>
              <a:lnSpc>
                <a:spcPct val="100000"/>
              </a:lnSpc>
            </a:pPr>
            <a:r>
              <a:rPr b="0" lang="es-ES" sz="1800" spc="-1" strike="noStrike">
                <a:solidFill>
                  <a:srgbClr val="7030a0"/>
                </a:solidFill>
                <a:latin typeface="Calibri"/>
              </a:rPr>
              <a:t>“</a:t>
            </a:r>
            <a:r>
              <a:rPr b="0" lang="es-ES" sz="1800" spc="-1" strike="noStrike">
                <a:solidFill>
                  <a:srgbClr val="7030a0"/>
                </a:solidFill>
                <a:latin typeface="Calibri"/>
              </a:rPr>
              <a:t>Democracia es la política respecto a cómo ordenarse sin dios padre…”</a:t>
            </a:r>
            <a:endParaRPr b="0" lang="es-AR" sz="1800" spc="-1" strike="noStrike">
              <a:latin typeface="Arial"/>
            </a:endParaRPr>
          </a:p>
        </p:txBody>
      </p:sp>
      <p:sp>
        <p:nvSpPr>
          <p:cNvPr id="87" name="CustomShape 3"/>
          <p:cNvSpPr/>
          <p:nvPr/>
        </p:nvSpPr>
        <p:spPr>
          <a:xfrm>
            <a:off x="1926000" y="1124640"/>
            <a:ext cx="5472360" cy="364680"/>
          </a:xfrm>
          <a:prstGeom prst="rect">
            <a:avLst/>
          </a:prstGeom>
          <a:solidFill>
            <a:srgbClr val="afabab"/>
          </a:solidFill>
          <a:ln>
            <a:noFill/>
          </a:ln>
        </p:spPr>
        <p:style>
          <a:lnRef idx="0"/>
          <a:fillRef idx="0"/>
          <a:effectRef idx="0"/>
          <a:fontRef idx="minor"/>
        </p:style>
        <p:txBody>
          <a:bodyPr lIns="90000" rIns="90000" tIns="45000" bIns="45000">
            <a:spAutoFit/>
          </a:bodyPr>
          <a:p>
            <a:pPr algn="ctr">
              <a:lnSpc>
                <a:spcPct val="100000"/>
              </a:lnSpc>
            </a:pPr>
            <a:r>
              <a:rPr b="0" lang="es-ES_tradnl" sz="1800" spc="-1" strike="noStrike">
                <a:solidFill>
                  <a:srgbClr val="000000"/>
                </a:solidFill>
                <a:latin typeface="Calibri"/>
              </a:rPr>
              <a:t>¿Qué queremos decir cuando decimos “democracia”?</a:t>
            </a:r>
            <a:endParaRPr b="0" lang="es-AR" sz="1800" spc="-1" strike="noStrike">
              <a:latin typeface="Arial"/>
            </a:endParaRPr>
          </a:p>
        </p:txBody>
      </p:sp>
      <p:sp>
        <p:nvSpPr>
          <p:cNvPr id="88" name="CustomShape 4"/>
          <p:cNvSpPr/>
          <p:nvPr/>
        </p:nvSpPr>
        <p:spPr>
          <a:xfrm>
            <a:off x="504000" y="2215800"/>
            <a:ext cx="5519520" cy="1735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_tradnl" sz="1800" spc="-1" strike="noStrike">
                <a:solidFill>
                  <a:srgbClr val="000000"/>
                </a:solidFill>
                <a:latin typeface="Calibri"/>
              </a:rPr>
              <a:t>La posibilidad frente a la imposibilidad: ¿qué abre y cuales son los límites de la democracia? ¿A qué debe enfrentarse?</a:t>
            </a:r>
            <a:endParaRPr b="0" lang="es-AR" sz="1800" spc="-1" strike="noStrike">
              <a:latin typeface="Arial"/>
            </a:endParaRPr>
          </a:p>
          <a:p>
            <a:pPr marL="285840" indent="-285480">
              <a:lnSpc>
                <a:spcPct val="100000"/>
              </a:lnSpc>
              <a:buClr>
                <a:srgbClr val="000000"/>
              </a:buClr>
              <a:buFont typeface="Arial"/>
              <a:buChar char="•"/>
            </a:pPr>
            <a:r>
              <a:rPr b="0" lang="es-ES_tradnl" sz="1800" spc="-1" strike="noStrike">
                <a:solidFill>
                  <a:srgbClr val="000000"/>
                </a:solidFill>
                <a:latin typeface="Calibri"/>
              </a:rPr>
              <a:t>Individuo e individualismo</a:t>
            </a:r>
            <a:endParaRPr b="0" lang="es-AR" sz="1800" spc="-1" strike="noStrike">
              <a:latin typeface="Arial"/>
            </a:endParaRPr>
          </a:p>
          <a:p>
            <a:pPr marL="285840" indent="-285480">
              <a:lnSpc>
                <a:spcPct val="100000"/>
              </a:lnSpc>
              <a:buClr>
                <a:srgbClr val="000000"/>
              </a:buClr>
              <a:buFont typeface="Arial"/>
              <a:buChar char="•"/>
            </a:pPr>
            <a:r>
              <a:rPr b="0" lang="es-ES_tradnl" sz="1800" spc="-1" strike="noStrike">
                <a:solidFill>
                  <a:srgbClr val="000000"/>
                </a:solidFill>
                <a:latin typeface="Calibri"/>
              </a:rPr>
              <a:t>Formas que </a:t>
            </a:r>
            <a:r>
              <a:rPr b="0" i="1" lang="es-ES_tradnl" sz="1800" spc="-1" strike="noStrike">
                <a:solidFill>
                  <a:srgbClr val="000000"/>
                </a:solidFill>
                <a:latin typeface="Calibri"/>
              </a:rPr>
              <a:t>osifican</a:t>
            </a:r>
            <a:r>
              <a:rPr b="0" lang="es-ES_tradnl" sz="1800" spc="-1" strike="noStrike">
                <a:solidFill>
                  <a:srgbClr val="000000"/>
                </a:solidFill>
                <a:latin typeface="Calibri"/>
              </a:rPr>
              <a:t> el modo de ser, de lo posible</a:t>
            </a:r>
            <a:endParaRPr b="0" lang="es-AR" sz="1800" spc="-1" strike="noStrike">
              <a:latin typeface="Arial"/>
            </a:endParaRPr>
          </a:p>
          <a:p>
            <a:pPr marL="285840" indent="-285480">
              <a:lnSpc>
                <a:spcPct val="100000"/>
              </a:lnSpc>
              <a:buClr>
                <a:srgbClr val="000000"/>
              </a:buClr>
              <a:buFont typeface="Arial"/>
              <a:buChar char="•"/>
            </a:pPr>
            <a:r>
              <a:rPr b="1" lang="es-ES_tradnl" sz="1800" spc="-1" strike="noStrike">
                <a:solidFill>
                  <a:srgbClr val="000000"/>
                </a:solidFill>
                <a:latin typeface="Calibri"/>
              </a:rPr>
              <a:t>Subvertir</a:t>
            </a:r>
            <a:r>
              <a:rPr b="0" lang="es-ES_tradnl" sz="1800" spc="-1" strike="noStrike">
                <a:solidFill>
                  <a:srgbClr val="000000"/>
                </a:solidFill>
                <a:latin typeface="Calibri"/>
              </a:rPr>
              <a:t> un estado de cosas</a:t>
            </a:r>
            <a:endParaRPr b="0" lang="es-AR" sz="1800" spc="-1" strike="noStrike">
              <a:latin typeface="Arial"/>
            </a:endParaRPr>
          </a:p>
        </p:txBody>
      </p:sp>
      <p:sp>
        <p:nvSpPr>
          <p:cNvPr id="89" name="CustomShape 5"/>
          <p:cNvSpPr/>
          <p:nvPr/>
        </p:nvSpPr>
        <p:spPr>
          <a:xfrm>
            <a:off x="5184000" y="4608000"/>
            <a:ext cx="5976360" cy="1186920"/>
          </a:xfrm>
          <a:prstGeom prst="rect">
            <a:avLst/>
          </a:prstGeom>
          <a:noFill/>
          <a:ln>
            <a:noFill/>
          </a:ln>
        </p:spPr>
        <p:style>
          <a:lnRef idx="0"/>
          <a:fillRef idx="0"/>
          <a:effectRef idx="0"/>
          <a:fontRef idx="minor"/>
        </p:style>
        <p:txBody>
          <a:bodyPr lIns="90000" rIns="90000" tIns="45000" bIns="45000">
            <a:spAutoFit/>
          </a:bodyPr>
          <a:p>
            <a:pPr marL="285840" indent="-285480">
              <a:lnSpc>
                <a:spcPct val="100000"/>
              </a:lnSpc>
              <a:buClr>
                <a:srgbClr val="ff0000"/>
              </a:buClr>
              <a:buFont typeface="Arial"/>
              <a:buChar char="•"/>
            </a:pPr>
            <a:r>
              <a:rPr b="0" lang="es-ES_tradnl" sz="1800" spc="-1" strike="noStrike">
                <a:solidFill>
                  <a:srgbClr val="ff0000"/>
                </a:solidFill>
                <a:latin typeface="Calibri"/>
              </a:rPr>
              <a:t>El individuo y los deseos ilimitados: la equivalencia</a:t>
            </a:r>
            <a:endParaRPr b="0" lang="es-AR" sz="1800" spc="-1" strike="noStrike">
              <a:latin typeface="Arial"/>
            </a:endParaRPr>
          </a:p>
          <a:p>
            <a:pPr marL="285840" indent="-285480">
              <a:lnSpc>
                <a:spcPct val="100000"/>
              </a:lnSpc>
              <a:buClr>
                <a:srgbClr val="ff0000"/>
              </a:buClr>
              <a:buFont typeface="Arial"/>
              <a:buChar char="•"/>
            </a:pPr>
            <a:r>
              <a:rPr b="0" lang="es-ES_tradnl" sz="1800" spc="-1" strike="noStrike">
                <a:solidFill>
                  <a:srgbClr val="ff0000"/>
                </a:solidFill>
                <a:latin typeface="Calibri"/>
              </a:rPr>
              <a:t>Lógicas de gobierno sobre la forma de vida</a:t>
            </a:r>
            <a:endParaRPr b="0" lang="es-AR" sz="1800" spc="-1" strike="noStrike">
              <a:latin typeface="Arial"/>
            </a:endParaRPr>
          </a:p>
          <a:p>
            <a:pPr marL="285840" indent="-285480">
              <a:lnSpc>
                <a:spcPct val="100000"/>
              </a:lnSpc>
              <a:buClr>
                <a:srgbClr val="ff0000"/>
              </a:buClr>
              <a:buFont typeface="Arial"/>
              <a:buChar char="•"/>
            </a:pPr>
            <a:r>
              <a:rPr b="0" lang="es-ES_tradnl" sz="1800" spc="-1" strike="noStrike">
                <a:solidFill>
                  <a:srgbClr val="ff0000"/>
                </a:solidFill>
                <a:latin typeface="Calibri"/>
              </a:rPr>
              <a:t>La nominación de “la cosa”: lo que existe y lo que aún no existe</a:t>
            </a:r>
            <a:endParaRPr b="0" lang="es-AR" sz="1800" spc="-1" strike="noStrike">
              <a:latin typeface="Arial"/>
            </a:endParaRPr>
          </a:p>
        </p:txBody>
      </p:sp>
      <p:sp>
        <p:nvSpPr>
          <p:cNvPr id="90" name="TextShape 6"/>
          <p:cNvSpPr txBox="1"/>
          <p:nvPr/>
        </p:nvSpPr>
        <p:spPr>
          <a:xfrm>
            <a:off x="576000" y="4464000"/>
            <a:ext cx="3024000" cy="858240"/>
          </a:xfrm>
          <a:prstGeom prst="rect">
            <a:avLst/>
          </a:prstGeom>
          <a:gradFill rotWithShape="0">
            <a:gsLst>
              <a:gs pos="0">
                <a:srgbClr val="ffff00"/>
              </a:gs>
              <a:gs pos="100000">
                <a:srgbClr val="81d41a"/>
              </a:gs>
            </a:gsLst>
            <a:lin ang="3600000"/>
          </a:gradFill>
          <a:ln>
            <a:noFill/>
          </a:ln>
        </p:spPr>
        <p:txBody>
          <a:bodyPr lIns="90000" rIns="90000" tIns="45000" bIns="45000">
            <a:noAutofit/>
          </a:bodyPr>
          <a:p>
            <a:pPr algn="ctr"/>
            <a:r>
              <a:rPr b="0" lang="es-AR" sz="1800" spc="-1" strike="noStrike">
                <a:latin typeface="Arial"/>
              </a:rPr>
              <a:t>LA DISPUTA ES POR LOS LÍMITES Y POR </a:t>
            </a:r>
            <a:r>
              <a:rPr b="1" lang="es-AR" sz="1800" spc="-1" strike="noStrike">
                <a:latin typeface="Arial"/>
              </a:rPr>
              <a:t>QUÉ</a:t>
            </a:r>
            <a:r>
              <a:rPr b="0" lang="es-AR" sz="1800" spc="-1" strike="noStrike">
                <a:latin typeface="Arial"/>
              </a:rPr>
              <a:t> LOS IMPONE</a:t>
            </a:r>
            <a:endParaRPr b="0" lang="es-AR" sz="1800" spc="-1" strike="noStrike">
              <a:latin typeface="Arial"/>
            </a:endParaRPr>
          </a:p>
        </p:txBody>
      </p:sp>
      <p:sp>
        <p:nvSpPr>
          <p:cNvPr id="91" name="Line 7"/>
          <p:cNvSpPr/>
          <p:nvPr/>
        </p:nvSpPr>
        <p:spPr>
          <a:xfrm>
            <a:off x="3816000" y="5040000"/>
            <a:ext cx="1368000" cy="0"/>
          </a:xfrm>
          <a:prstGeom prst="line">
            <a:avLst/>
          </a:prstGeom>
          <a:ln>
            <a:solidFill>
              <a:srgbClr val="3465a4"/>
            </a:solidFill>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2" name="" descr=""/>
          <p:cNvPicPr/>
          <p:nvPr/>
        </p:nvPicPr>
        <p:blipFill>
          <a:blip r:embed="rId1"/>
          <a:stretch/>
        </p:blipFill>
        <p:spPr>
          <a:xfrm>
            <a:off x="2718000" y="1080000"/>
            <a:ext cx="2394000" cy="3099240"/>
          </a:xfrm>
          <a:prstGeom prst="rect">
            <a:avLst/>
          </a:prstGeom>
          <a:ln>
            <a:noFill/>
          </a:ln>
        </p:spPr>
      </p:pic>
      <p:sp>
        <p:nvSpPr>
          <p:cNvPr id="93" name="TextShape 1"/>
          <p:cNvSpPr txBox="1"/>
          <p:nvPr/>
        </p:nvSpPr>
        <p:spPr>
          <a:xfrm>
            <a:off x="838080" y="365040"/>
            <a:ext cx="10515240" cy="1325160"/>
          </a:xfrm>
          <a:prstGeom prst="rect">
            <a:avLst/>
          </a:prstGeom>
          <a:noFill/>
          <a:ln>
            <a:noFill/>
          </a:ln>
        </p:spPr>
        <p:txBody>
          <a:bodyPr lIns="0" rIns="0" tIns="0" bIns="0" anchor="ctr">
            <a:noAutofit/>
          </a:bodyPr>
          <a:p>
            <a:r>
              <a:rPr b="1" lang="es-AR" sz="2400" spc="-1" strike="noStrike">
                <a:solidFill>
                  <a:srgbClr val="000000"/>
                </a:solidFill>
                <a:latin typeface="Calibri"/>
              </a:rPr>
              <a:t>Democracia y distorsión</a:t>
            </a:r>
            <a:endParaRPr b="0" lang="es-AR" sz="2400" spc="-1" strike="noStrike">
              <a:solidFill>
                <a:srgbClr val="000000"/>
              </a:solidFill>
              <a:latin typeface="Calibri"/>
            </a:endParaRPr>
          </a:p>
        </p:txBody>
      </p:sp>
      <p:sp>
        <p:nvSpPr>
          <p:cNvPr id="94" name="TextShape 2"/>
          <p:cNvSpPr txBox="1"/>
          <p:nvPr/>
        </p:nvSpPr>
        <p:spPr>
          <a:xfrm>
            <a:off x="1512000" y="1368000"/>
            <a:ext cx="4320000" cy="346320"/>
          </a:xfrm>
          <a:prstGeom prst="rect">
            <a:avLst/>
          </a:prstGeom>
          <a:noFill/>
          <a:ln>
            <a:noFill/>
          </a:ln>
        </p:spPr>
        <p:txBody>
          <a:bodyPr lIns="90000" rIns="90000" tIns="45000" bIns="45000">
            <a:noAutofit/>
          </a:bodyPr>
          <a:p>
            <a:r>
              <a:rPr b="0" lang="es-AR" sz="1800" spc="-1" strike="noStrike">
                <a:latin typeface="Arial"/>
              </a:rPr>
              <a:t>Deseos, apropiación, inclusión/exclusión</a:t>
            </a:r>
            <a:endParaRPr b="0" lang="es-AR" sz="1800" spc="-1" strike="noStrike">
              <a:latin typeface="Arial"/>
            </a:endParaRPr>
          </a:p>
        </p:txBody>
      </p:sp>
      <p:sp>
        <p:nvSpPr>
          <p:cNvPr id="95" name="TextShape 3"/>
          <p:cNvSpPr txBox="1"/>
          <p:nvPr/>
        </p:nvSpPr>
        <p:spPr>
          <a:xfrm>
            <a:off x="6264000" y="648000"/>
            <a:ext cx="5184000" cy="1626120"/>
          </a:xfrm>
          <a:prstGeom prst="rect">
            <a:avLst/>
          </a:prstGeom>
          <a:noFill/>
          <a:ln>
            <a:noFill/>
          </a:ln>
        </p:spPr>
        <p:txBody>
          <a:bodyPr lIns="90000" rIns="90000" tIns="45000" bIns="45000">
            <a:noAutofit/>
          </a:bodyPr>
          <a:p>
            <a:pPr marL="216000" indent="-216000">
              <a:buClr>
                <a:srgbClr val="000000"/>
              </a:buClr>
              <a:buSzPct val="45000"/>
              <a:buFont typeface="Wingdings" charset="2"/>
              <a:buChar char=""/>
            </a:pPr>
            <a:r>
              <a:rPr b="0" lang="es-AR" sz="1800" spc="-1" strike="noStrike">
                <a:latin typeface="Arial"/>
              </a:rPr>
              <a:t>Manifestación salarial</a:t>
            </a:r>
            <a:endParaRPr b="0" lang="es-AR" sz="1800" spc="-1" strike="noStrike">
              <a:latin typeface="Arial"/>
            </a:endParaRPr>
          </a:p>
          <a:p>
            <a:pPr marL="216000" indent="-216000">
              <a:buClr>
                <a:srgbClr val="000000"/>
              </a:buClr>
              <a:buSzPct val="45000"/>
              <a:buFont typeface="Wingdings" charset="2"/>
              <a:buChar char=""/>
            </a:pPr>
            <a:r>
              <a:rPr b="0" lang="es-AR" sz="1800" spc="-1" strike="noStrike">
                <a:latin typeface="Arial"/>
              </a:rPr>
              <a:t>Reconocimiento a una disidencia genérica, cultural, religiosa</a:t>
            </a:r>
            <a:endParaRPr b="0" lang="es-AR" sz="1800" spc="-1" strike="noStrike">
              <a:latin typeface="Arial"/>
            </a:endParaRPr>
          </a:p>
          <a:p>
            <a:pPr marL="216000" indent="-216000">
              <a:buClr>
                <a:srgbClr val="000000"/>
              </a:buClr>
              <a:buSzPct val="45000"/>
              <a:buFont typeface="Wingdings" charset="2"/>
              <a:buChar char=""/>
            </a:pPr>
            <a:r>
              <a:rPr b="0" lang="es-AR" sz="1800" spc="-1" strike="noStrike">
                <a:latin typeface="Arial"/>
              </a:rPr>
              <a:t>Distribución de derechos</a:t>
            </a:r>
            <a:endParaRPr b="0" lang="es-AR" sz="1800" spc="-1" strike="noStrike">
              <a:latin typeface="Arial"/>
            </a:endParaRPr>
          </a:p>
          <a:p>
            <a:pPr marL="216000" indent="-216000">
              <a:buClr>
                <a:srgbClr val="000000"/>
              </a:buClr>
              <a:buSzPct val="45000"/>
              <a:buFont typeface="Wingdings" charset="2"/>
              <a:buChar char=""/>
            </a:pPr>
            <a:r>
              <a:rPr b="0" lang="es-AR" sz="1800" spc="-1" strike="noStrike">
                <a:latin typeface="Arial"/>
              </a:rPr>
              <a:t>Reparación de derechos</a:t>
            </a:r>
            <a:endParaRPr b="0" lang="es-AR" sz="1800" spc="-1" strike="noStrike">
              <a:latin typeface="Arial"/>
            </a:endParaRPr>
          </a:p>
          <a:p>
            <a:pPr marL="216000" indent="-216000">
              <a:buClr>
                <a:srgbClr val="000000"/>
              </a:buClr>
              <a:buSzPct val="45000"/>
              <a:buFont typeface="Wingdings" charset="2"/>
              <a:buChar char=""/>
            </a:pPr>
            <a:r>
              <a:rPr b="0" lang="es-AR" sz="1800" spc="-1" strike="noStrike">
                <a:latin typeface="Arial"/>
              </a:rPr>
              <a:t>Participación en la decisión</a:t>
            </a:r>
            <a:endParaRPr b="0" lang="es-AR" sz="1800" spc="-1" strike="noStrike">
              <a:latin typeface="Arial"/>
            </a:endParaRPr>
          </a:p>
        </p:txBody>
      </p:sp>
      <p:sp>
        <p:nvSpPr>
          <p:cNvPr id="96" name="TextShape 4"/>
          <p:cNvSpPr txBox="1"/>
          <p:nvPr/>
        </p:nvSpPr>
        <p:spPr>
          <a:xfrm>
            <a:off x="3672000" y="3325680"/>
            <a:ext cx="2592000" cy="346320"/>
          </a:xfrm>
          <a:prstGeom prst="rect">
            <a:avLst/>
          </a:prstGeom>
          <a:noFill/>
          <a:ln>
            <a:noFill/>
          </a:ln>
        </p:spPr>
        <p:txBody>
          <a:bodyPr lIns="90000" rIns="90000" tIns="45000" bIns="45000">
            <a:noAutofit/>
          </a:bodyPr>
          <a:p>
            <a:r>
              <a:rPr b="0" lang="es-AR" sz="1800" spc="-1" strike="noStrike">
                <a:latin typeface="Arial"/>
              </a:rPr>
              <a:t>“</a:t>
            </a:r>
            <a:r>
              <a:rPr b="0" lang="es-AR" sz="1800" spc="-1" strike="noStrike">
                <a:latin typeface="Arial"/>
              </a:rPr>
              <a:t>Hacer lo que quiero”</a:t>
            </a:r>
            <a:endParaRPr b="0" lang="es-AR" sz="1800" spc="-1" strike="noStrike">
              <a:latin typeface="Arial"/>
            </a:endParaRPr>
          </a:p>
        </p:txBody>
      </p:sp>
      <p:sp>
        <p:nvSpPr>
          <p:cNvPr id="97" name="TextShape 5"/>
          <p:cNvSpPr txBox="1"/>
          <p:nvPr/>
        </p:nvSpPr>
        <p:spPr>
          <a:xfrm>
            <a:off x="5112000" y="4032000"/>
            <a:ext cx="6840000" cy="602280"/>
          </a:xfrm>
          <a:prstGeom prst="rect">
            <a:avLst/>
          </a:prstGeom>
          <a:noFill/>
          <a:ln>
            <a:solidFill>
              <a:srgbClr val="000000"/>
            </a:solidFill>
          </a:ln>
        </p:spPr>
        <p:txBody>
          <a:bodyPr lIns="90000" rIns="90000" tIns="45000" bIns="45000">
            <a:noAutofit/>
          </a:bodyPr>
          <a:p>
            <a:pPr algn="ctr"/>
            <a:r>
              <a:rPr b="0" lang="es-AR" sz="1800" spc="-1" strike="noStrike">
                <a:latin typeface="Arial"/>
              </a:rPr>
              <a:t>Democracia es el orden de lo posible en un marco de relaciones que me incluye, pero me excede</a:t>
            </a:r>
            <a:endParaRPr b="0" lang="es-AR" sz="1800" spc="-1" strike="noStrike">
              <a:latin typeface="Arial"/>
            </a:endParaRPr>
          </a:p>
        </p:txBody>
      </p:sp>
      <p:sp>
        <p:nvSpPr>
          <p:cNvPr id="98" name="TextShape 6"/>
          <p:cNvSpPr txBox="1"/>
          <p:nvPr/>
        </p:nvSpPr>
        <p:spPr>
          <a:xfrm>
            <a:off x="648000" y="5328000"/>
            <a:ext cx="6048000" cy="858240"/>
          </a:xfrm>
          <a:prstGeom prst="rect">
            <a:avLst/>
          </a:prstGeom>
          <a:noFill/>
          <a:ln>
            <a:noFill/>
          </a:ln>
        </p:spPr>
        <p:txBody>
          <a:bodyPr lIns="90000" rIns="90000" tIns="45000" bIns="45000">
            <a:noAutofit/>
          </a:bodyPr>
          <a:p>
            <a:r>
              <a:rPr b="1" lang="es-AR" sz="1800" spc="-1" strike="noStrike">
                <a:solidFill>
                  <a:srgbClr val="c9211e"/>
                </a:solidFill>
                <a:latin typeface="Arial"/>
              </a:rPr>
              <a:t>Lo “real” es intervenido por instituciones del poder...¿cómo determinar su carácter democrático y los efectos que tienen en la totalidad social?</a:t>
            </a:r>
            <a:endParaRPr b="0" lang="es-AR" sz="1800" spc="-1" strike="noStrike">
              <a:latin typeface="Arial"/>
            </a:endParaRPr>
          </a:p>
        </p:txBody>
      </p:sp>
      <p:sp>
        <p:nvSpPr>
          <p:cNvPr id="99" name="TextShape 7"/>
          <p:cNvSpPr txBox="1"/>
          <p:nvPr/>
        </p:nvSpPr>
        <p:spPr>
          <a:xfrm>
            <a:off x="8424000" y="5256000"/>
            <a:ext cx="2520000" cy="1370160"/>
          </a:xfrm>
          <a:prstGeom prst="rect">
            <a:avLst/>
          </a:prstGeom>
          <a:solidFill>
            <a:srgbClr val="ffb66c"/>
          </a:solidFill>
          <a:ln>
            <a:solidFill>
              <a:srgbClr val="000000"/>
            </a:solidFill>
          </a:ln>
        </p:spPr>
        <p:txBody>
          <a:bodyPr lIns="90000" rIns="90000" tIns="45000" bIns="45000">
            <a:noAutofit/>
          </a:bodyPr>
          <a:p>
            <a:pPr algn="ctr"/>
            <a:r>
              <a:rPr b="0" lang="es-AR" sz="1800" spc="-1" strike="noStrike">
                <a:latin typeface="Arial"/>
              </a:rPr>
              <a:t>¿HAY PODER EN LA ORIENTACIÓN DE DESEOS, EQUIVALENCIAS, DIFERENCIAS?</a:t>
            </a:r>
            <a:endParaRPr b="0" lang="es-AR" sz="1800" spc="-1" strike="noStrike">
              <a:latin typeface="Arial"/>
            </a:endParaRPr>
          </a:p>
        </p:txBody>
      </p:sp>
      <p:sp>
        <p:nvSpPr>
          <p:cNvPr id="100" name="Line 8"/>
          <p:cNvSpPr/>
          <p:nvPr/>
        </p:nvSpPr>
        <p:spPr>
          <a:xfrm>
            <a:off x="6552000" y="5832000"/>
            <a:ext cx="1728000" cy="0"/>
          </a:xfrm>
          <a:prstGeom prst="line">
            <a:avLst/>
          </a:prstGeom>
          <a:ln>
            <a:solidFill>
              <a:srgbClr val="3465a4"/>
            </a:solidFill>
            <a:tailEnd len="med" type="triangle" w="med"/>
          </a:ln>
        </p:spPr>
        <p:style>
          <a:lnRef idx="0"/>
          <a:fillRef idx="0"/>
          <a:effectRef idx="0"/>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838080" y="365040"/>
            <a:ext cx="10515240" cy="1325160"/>
          </a:xfrm>
          <a:prstGeom prst="rect">
            <a:avLst/>
          </a:prstGeom>
          <a:noFill/>
          <a:ln>
            <a:noFill/>
          </a:ln>
        </p:spPr>
        <p:txBody>
          <a:bodyPr anchor="ctr">
            <a:normAutofit/>
          </a:bodyPr>
          <a:p>
            <a:pPr>
              <a:lnSpc>
                <a:spcPct val="90000"/>
              </a:lnSpc>
            </a:pPr>
            <a:r>
              <a:rPr b="0" lang="es-ES" sz="4400" spc="-1" strike="noStrike">
                <a:solidFill>
                  <a:srgbClr val="000000"/>
                </a:solidFill>
                <a:latin typeface="Calibri Light"/>
              </a:rPr>
              <a:t>Desatada la pregunta, preguntemos</a:t>
            </a:r>
            <a:endParaRPr b="0" lang="es-AR" sz="4400" spc="-1" strike="noStrike">
              <a:solidFill>
                <a:srgbClr val="000000"/>
              </a:solidFill>
              <a:latin typeface="Calibri"/>
            </a:endParaRPr>
          </a:p>
        </p:txBody>
      </p:sp>
      <p:sp>
        <p:nvSpPr>
          <p:cNvPr id="102" name="TextShape 2"/>
          <p:cNvSpPr txBox="1"/>
          <p:nvPr/>
        </p:nvSpPr>
        <p:spPr>
          <a:xfrm>
            <a:off x="1981080" y="1600200"/>
            <a:ext cx="8229240" cy="4737600"/>
          </a:xfrm>
          <a:prstGeom prst="rect">
            <a:avLst/>
          </a:prstGeom>
          <a:noFill/>
          <a:ln>
            <a:noFill/>
          </a:ln>
        </p:spPr>
        <p:txBody>
          <a:bodyPr>
            <a:noAutofit/>
          </a:bodyPr>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¿Quién es ese “pastor”? Sobre la dogmática...</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¿Cómo pensar en que lo Uno concuerde con lo múltiple? ¿Qué mide la distancia entre uno u otro?</a:t>
            </a:r>
            <a:endParaRPr b="0" lang="es-AR" sz="2800" spc="-1" strike="noStrike">
              <a:solidFill>
                <a:srgbClr val="000000"/>
              </a:solidFill>
              <a:latin typeface="Calibri"/>
            </a:endParaRPr>
          </a:p>
          <a:p>
            <a:pPr marL="285840" indent="-285480">
              <a:lnSpc>
                <a:spcPct val="90000"/>
              </a:lnSpc>
              <a:spcBef>
                <a:spcPts val="1001"/>
              </a:spcBef>
              <a:buClr>
                <a:srgbClr val="000000"/>
              </a:buClr>
              <a:buFont typeface="Arial"/>
              <a:buChar char="•"/>
            </a:pPr>
            <a:r>
              <a:rPr b="0" lang="es-ES" sz="2800" spc="-1" strike="noStrike">
                <a:solidFill>
                  <a:srgbClr val="000000"/>
                </a:solidFill>
                <a:latin typeface="Calibri"/>
              </a:rPr>
              <a:t>Si hay un pastor, hay medida, ¿cuáles </a:t>
            </a:r>
            <a:r>
              <a:rPr b="0" i="1" lang="es-ES" sz="2800" spc="-1" strike="noStrike">
                <a:solidFill>
                  <a:srgbClr val="000000"/>
                </a:solidFill>
                <a:latin typeface="Calibri"/>
              </a:rPr>
              <a:t>nos </a:t>
            </a:r>
            <a:r>
              <a:rPr b="0" lang="es-ES" sz="2800" spc="-1" strike="noStrike">
                <a:solidFill>
                  <a:srgbClr val="000000"/>
                </a:solidFill>
                <a:latin typeface="Calibri"/>
              </a:rPr>
              <a:t>existen?</a:t>
            </a:r>
            <a:endParaRPr b="0" lang="es-AR"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ES" sz="2400" spc="-1" strike="noStrike">
                <a:solidFill>
                  <a:srgbClr val="000000"/>
                </a:solidFill>
                <a:latin typeface="Calibri"/>
              </a:rPr>
              <a:t>El hombre-Dios vs. Pueblo-rey</a:t>
            </a:r>
            <a:endParaRPr b="0" lang="es-AR" sz="24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ES" sz="2400" spc="-1" strike="noStrike">
                <a:solidFill>
                  <a:srgbClr val="000000"/>
                </a:solidFill>
                <a:latin typeface="Calibri"/>
              </a:rPr>
              <a:t>Mercado</a:t>
            </a:r>
            <a:endParaRPr b="0" lang="es-AR" sz="24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ES" sz="2400" spc="-1" strike="noStrike">
                <a:solidFill>
                  <a:srgbClr val="000000"/>
                </a:solidFill>
                <a:latin typeface="Calibri"/>
              </a:rPr>
              <a:t>Riqueza</a:t>
            </a:r>
            <a:endParaRPr b="0" lang="es-AR" sz="24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ES" sz="2400" spc="-1" strike="noStrike">
                <a:solidFill>
                  <a:srgbClr val="000000"/>
                </a:solidFill>
                <a:latin typeface="Calibri"/>
              </a:rPr>
              <a:t>Razón o sabiduría: el conocimiento</a:t>
            </a:r>
            <a:endParaRPr b="0" lang="es-AR" sz="24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ES" sz="2400" spc="-1" strike="noStrike">
                <a:solidFill>
                  <a:srgbClr val="000000"/>
                </a:solidFill>
                <a:latin typeface="Calibri"/>
              </a:rPr>
              <a:t>Naturaleza y la aptitud: justicia por merecimiento</a:t>
            </a:r>
            <a:endParaRPr b="0" lang="es-AR" sz="24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¿Qué pasa si no hay vínculos </a:t>
            </a:r>
            <a:r>
              <a:rPr b="0" lang="es-ES" sz="2800" spc="-1" strike="noStrike">
                <a:solidFill>
                  <a:srgbClr val="ff0000"/>
                </a:solidFill>
                <a:latin typeface="Calibri"/>
              </a:rPr>
              <a:t>trascendentes</a:t>
            </a:r>
            <a:r>
              <a:rPr b="0" lang="es-ES" sz="2800" spc="-1" strike="noStrike">
                <a:solidFill>
                  <a:srgbClr val="000000"/>
                </a:solidFill>
                <a:latin typeface="Calibri"/>
              </a:rPr>
              <a:t> de filiación? ¿Cómo nos organizamos?</a:t>
            </a:r>
            <a:endParaRPr b="0" lang="es-AR"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838080" y="365040"/>
            <a:ext cx="10515240" cy="1325160"/>
          </a:xfrm>
          <a:prstGeom prst="rect">
            <a:avLst/>
          </a:prstGeom>
          <a:noFill/>
          <a:ln>
            <a:noFill/>
          </a:ln>
        </p:spPr>
        <p:txBody>
          <a:bodyPr anchor="ctr">
            <a:normAutofit/>
          </a:bodyPr>
          <a:p>
            <a:pPr>
              <a:lnSpc>
                <a:spcPct val="90000"/>
              </a:lnSpc>
            </a:pPr>
            <a:r>
              <a:rPr b="0" lang="es-ES" sz="2800" spc="-1" strike="noStrike">
                <a:solidFill>
                  <a:srgbClr val="000000"/>
                </a:solidFill>
                <a:latin typeface="Calibri Light"/>
              </a:rPr>
              <a:t>¿Cuál es el </a:t>
            </a:r>
            <a:r>
              <a:rPr b="0" lang="es-ES" sz="2800" spc="-1" strike="noStrike">
                <a:solidFill>
                  <a:srgbClr val="ff0000"/>
                </a:solidFill>
                <a:latin typeface="Calibri Light"/>
              </a:rPr>
              <a:t>ideal político </a:t>
            </a:r>
            <a:r>
              <a:rPr b="0" lang="es-ES" sz="2800" spc="-1" strike="noStrike">
                <a:solidFill>
                  <a:srgbClr val="000000"/>
                </a:solidFill>
                <a:latin typeface="Calibri Light"/>
              </a:rPr>
              <a:t>y </a:t>
            </a:r>
            <a:r>
              <a:rPr b="0" lang="es-ES" sz="2800" spc="-1" strike="noStrike">
                <a:solidFill>
                  <a:srgbClr val="ff0000"/>
                </a:solidFill>
                <a:latin typeface="Calibri Light"/>
              </a:rPr>
              <a:t>universal</a:t>
            </a:r>
            <a:r>
              <a:rPr b="0" lang="es-ES" sz="2800" spc="-1" strike="noStrike">
                <a:solidFill>
                  <a:srgbClr val="000000"/>
                </a:solidFill>
                <a:latin typeface="Calibri Light"/>
              </a:rPr>
              <a:t> de la democracia?</a:t>
            </a:r>
            <a:endParaRPr b="0" lang="es-AR" sz="2800" spc="-1" strike="noStrike">
              <a:solidFill>
                <a:srgbClr val="000000"/>
              </a:solidFill>
              <a:latin typeface="Calibri"/>
            </a:endParaRPr>
          </a:p>
        </p:txBody>
      </p:sp>
      <p:sp>
        <p:nvSpPr>
          <p:cNvPr id="104" name="TextShape 2"/>
          <p:cNvSpPr txBox="1"/>
          <p:nvPr/>
        </p:nvSpPr>
        <p:spPr>
          <a:xfrm>
            <a:off x="1981080" y="1340640"/>
            <a:ext cx="8229240" cy="4785120"/>
          </a:xfrm>
          <a:prstGeom prst="rect">
            <a:avLst/>
          </a:prstGeom>
          <a:solidFill>
            <a:srgbClr val="d0cece"/>
          </a:solidFill>
          <a:ln>
            <a:noFill/>
          </a:ln>
        </p:spPr>
        <p:txBody>
          <a:bodyPr>
            <a:normAutofit/>
          </a:bodyPr>
          <a:p>
            <a:pPr algn="ctr">
              <a:lnSpc>
                <a:spcPct val="90000"/>
              </a:lnSpc>
              <a:spcBef>
                <a:spcPts val="1001"/>
              </a:spcBef>
            </a:pPr>
            <a:r>
              <a:rPr b="0" i="1" lang="es-ES" sz="2800" spc="-1" strike="noStrike">
                <a:solidFill>
                  <a:srgbClr val="000000"/>
                </a:solidFill>
                <a:latin typeface="Calibri"/>
              </a:rPr>
              <a:t>Democracia en Grecia antigua</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i="1" lang="es-ES" sz="2800" spc="-1" strike="noStrike">
                <a:solidFill>
                  <a:srgbClr val="000000"/>
                </a:solidFill>
                <a:latin typeface="Calibri"/>
              </a:rPr>
              <a:t>Parrhesía</a:t>
            </a:r>
            <a:r>
              <a:rPr b="0" lang="es-ES" sz="2800" spc="-1" strike="noStrike">
                <a:solidFill>
                  <a:srgbClr val="000000"/>
                </a:solidFill>
                <a:latin typeface="Calibri"/>
              </a:rPr>
              <a:t>: libertad de palabra en público</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i="1" lang="es-ES" sz="2800" spc="-1" strike="noStrike">
                <a:solidFill>
                  <a:srgbClr val="000000"/>
                </a:solidFill>
                <a:latin typeface="Calibri"/>
              </a:rPr>
              <a:t>Isonomía</a:t>
            </a:r>
            <a:r>
              <a:rPr b="0" lang="es-ES" sz="2800" spc="-1" strike="noStrike">
                <a:solidFill>
                  <a:srgbClr val="000000"/>
                </a:solidFill>
                <a:latin typeface="Calibri"/>
              </a:rPr>
              <a:t>: igualdad ante la ley, ante tribunales</a:t>
            </a:r>
            <a:endParaRPr b="0" lang="es-AR"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i="1" lang="es-ES" sz="2400" spc="-1" strike="noStrike">
                <a:solidFill>
                  <a:srgbClr val="000000"/>
                </a:solidFill>
                <a:latin typeface="Calibri"/>
              </a:rPr>
              <a:t>Nomos</a:t>
            </a:r>
            <a:r>
              <a:rPr b="0" lang="es-ES" sz="2400" spc="-1" strike="noStrike">
                <a:solidFill>
                  <a:srgbClr val="000000"/>
                </a:solidFill>
                <a:latin typeface="Calibri"/>
              </a:rPr>
              <a:t>, es ley civil que regula el derecho privado</a:t>
            </a:r>
            <a:endParaRPr b="0" lang="es-AR" sz="2400" spc="-1" strike="noStrike">
              <a:solidFill>
                <a:srgbClr val="000000"/>
              </a:solidFill>
              <a:latin typeface="Calibri"/>
            </a:endParaRPr>
          </a:p>
          <a:p>
            <a:pPr marL="457200">
              <a:lnSpc>
                <a:spcPct val="90000"/>
              </a:lnSpc>
              <a:spcBef>
                <a:spcPts val="499"/>
              </a:spcBef>
            </a:pPr>
            <a:endParaRPr b="0" lang="es-AR" sz="2400" spc="-1" strike="noStrike">
              <a:solidFill>
                <a:srgbClr val="000000"/>
              </a:solidFill>
              <a:latin typeface="Calibri"/>
            </a:endParaRPr>
          </a:p>
          <a:p>
            <a:pPr marL="457200" algn="ctr">
              <a:lnSpc>
                <a:spcPct val="90000"/>
              </a:lnSpc>
              <a:spcBef>
                <a:spcPts val="499"/>
              </a:spcBef>
            </a:pPr>
            <a:r>
              <a:rPr b="0" lang="es-ES" sz="2400" spc="-1" strike="noStrike">
                <a:solidFill>
                  <a:srgbClr val="7030a0"/>
                </a:solidFill>
                <a:latin typeface="Calibri"/>
              </a:rPr>
              <a:t>Democracia es el conflicto político por la nominación de lo que existe</a:t>
            </a:r>
            <a:endParaRPr b="0" lang="es-AR" sz="2400" spc="-1" strike="noStrike">
              <a:solidFill>
                <a:srgbClr val="000000"/>
              </a:solidFill>
              <a:latin typeface="Calibri"/>
            </a:endParaRPr>
          </a:p>
          <a:p>
            <a:pPr marL="457200">
              <a:lnSpc>
                <a:spcPct val="90000"/>
              </a:lnSpc>
              <a:spcBef>
                <a:spcPts val="499"/>
              </a:spcBef>
            </a:pPr>
            <a:r>
              <a:rPr b="0" lang="es-ES" sz="2400" spc="-1" strike="noStrike">
                <a:solidFill>
                  <a:srgbClr val="000000"/>
                </a:solidFill>
                <a:latin typeface="Calibri"/>
              </a:rPr>
              <a:t>	</a:t>
            </a:r>
            <a:r>
              <a:rPr b="0" lang="es-ES" sz="2000" spc="-1" strike="noStrike">
                <a:solidFill>
                  <a:srgbClr val="ff0000"/>
                </a:solidFill>
                <a:latin typeface="Calibri"/>
              </a:rPr>
              <a:t>¿De qué trata el conflicto? Otra vez, la definición de cosa…</a:t>
            </a:r>
            <a:endParaRPr b="0" lang="es-AR" sz="2000" spc="-1" strike="noStrike">
              <a:solidFill>
                <a:srgbClr val="000000"/>
              </a:solidFill>
              <a:latin typeface="Calibri"/>
            </a:endParaRPr>
          </a:p>
          <a:p>
            <a:pPr marL="457200">
              <a:lnSpc>
                <a:spcPct val="90000"/>
              </a:lnSpc>
              <a:spcBef>
                <a:spcPts val="499"/>
              </a:spcBef>
            </a:pPr>
            <a:r>
              <a:rPr b="0" lang="es-ES" sz="2000" spc="-1" strike="noStrike">
                <a:solidFill>
                  <a:srgbClr val="000000"/>
                </a:solidFill>
                <a:latin typeface="Calibri"/>
              </a:rPr>
              <a:t>¿Quién decide en el conflicto? La asamblea en </a:t>
            </a:r>
            <a:r>
              <a:rPr b="0" i="1" lang="es-ES" sz="2000" spc="-1" strike="noStrike">
                <a:solidFill>
                  <a:srgbClr val="000000"/>
                </a:solidFill>
                <a:latin typeface="Calibri"/>
              </a:rPr>
              <a:t>parrhesía</a:t>
            </a:r>
            <a:r>
              <a:rPr b="0" lang="es-ES" sz="2000" spc="-1" strike="noStrike">
                <a:solidFill>
                  <a:srgbClr val="000000"/>
                </a:solidFill>
                <a:latin typeface="Calibri"/>
              </a:rPr>
              <a:t>, sin jerarquías naturales</a:t>
            </a:r>
            <a:endParaRPr b="0" lang="es-AR"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1981080" y="504000"/>
            <a:ext cx="8229240" cy="352800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La filosofía y la política democrática es “el asesinato del pastor”: Vs. las jerarquías naturalizadas</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Pero Platón cambia a los dioses por la República fundamentada en la “calidad del alma”: los </a:t>
            </a:r>
            <a:r>
              <a:rPr b="0" lang="es-ES" sz="2800" spc="-1" strike="noStrike">
                <a:solidFill>
                  <a:srgbClr val="ff0000"/>
                </a:solidFill>
                <a:latin typeface="Calibri"/>
              </a:rPr>
              <a:t>intérpretes</a:t>
            </a:r>
            <a:r>
              <a:rPr b="0" lang="es-ES" sz="2800" spc="-1" strike="noStrike">
                <a:solidFill>
                  <a:srgbClr val="000000"/>
                </a:solidFill>
                <a:latin typeface="Calibri"/>
              </a:rPr>
              <a:t> adecuados…</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Buen gobierno vs gobierno democrático</a:t>
            </a:r>
            <a:endParaRPr b="0" lang="es-AR" sz="2800" spc="-1" strike="noStrike">
              <a:solidFill>
                <a:srgbClr val="000000"/>
              </a:solidFill>
              <a:latin typeface="Calibri"/>
            </a:endParaRPr>
          </a:p>
          <a:p>
            <a:pPr lvl="4" marL="2057400" indent="-228240">
              <a:lnSpc>
                <a:spcPct val="90000"/>
              </a:lnSpc>
              <a:spcBef>
                <a:spcPts val="499"/>
              </a:spcBef>
              <a:buClr>
                <a:srgbClr val="ff0000"/>
              </a:buClr>
              <a:buFont typeface="Arial"/>
              <a:buChar char="•"/>
            </a:pPr>
            <a:r>
              <a:rPr b="0" lang="es-ES" sz="1800" spc="-1" strike="noStrike">
                <a:solidFill>
                  <a:srgbClr val="ff0000"/>
                </a:solidFill>
                <a:latin typeface="Calibri"/>
              </a:rPr>
              <a:t>Ley abstracta </a:t>
            </a:r>
            <a:r>
              <a:rPr b="0" lang="es-ES" sz="1800" spc="-1" strike="noStrike">
                <a:solidFill>
                  <a:srgbClr val="000000"/>
                </a:solidFill>
                <a:latin typeface="Calibri"/>
              </a:rPr>
              <a:t>es nociva porque vale para todos</a:t>
            </a:r>
            <a:endParaRPr b="0" lang="es-AR"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es-ES" sz="1800" spc="-1" strike="noStrike">
                <a:solidFill>
                  <a:srgbClr val="000000"/>
                </a:solidFill>
                <a:latin typeface="Calibri"/>
              </a:rPr>
              <a:t>Ley abstracta es valiosa porque sirve de instrumento al individuo</a:t>
            </a:r>
            <a:endParaRPr b="0" lang="es-AR" sz="1800" spc="-1" strike="noStrike">
              <a:solidFill>
                <a:srgbClr val="000000"/>
              </a:solidFill>
              <a:latin typeface="Calibri"/>
            </a:endParaRPr>
          </a:p>
          <a:p>
            <a:endParaRPr b="0" lang="es-AR" sz="1800" spc="-1" strike="noStrike">
              <a:solidFill>
                <a:srgbClr val="000000"/>
              </a:solidFill>
              <a:latin typeface="Calibri"/>
            </a:endParaRPr>
          </a:p>
        </p:txBody>
      </p:sp>
      <p:sp>
        <p:nvSpPr>
          <p:cNvPr id="106" name="CustomShape 2"/>
          <p:cNvSpPr/>
          <p:nvPr/>
        </p:nvSpPr>
        <p:spPr>
          <a:xfrm>
            <a:off x="1656000" y="4401000"/>
            <a:ext cx="820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s-ES" sz="1800" spc="-1" strike="noStrike">
                <a:solidFill>
                  <a:srgbClr val="ff0000"/>
                </a:solidFill>
                <a:latin typeface="Calibri"/>
              </a:rPr>
              <a:t>¿Y si la democracia no es la forma de la sociedad, si no el principio de la política? ¿Y si la política debe fundarse en la ausencia de fundamento?</a:t>
            </a:r>
            <a:endParaRPr b="0" lang="es-AR" sz="1800" spc="-1" strike="noStrike">
              <a:latin typeface="Arial"/>
            </a:endParaRPr>
          </a:p>
        </p:txBody>
      </p:sp>
      <p:sp>
        <p:nvSpPr>
          <p:cNvPr id="107" name="CustomShape 3"/>
          <p:cNvSpPr/>
          <p:nvPr/>
        </p:nvSpPr>
        <p:spPr>
          <a:xfrm>
            <a:off x="3239640" y="5625000"/>
            <a:ext cx="734436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800" spc="-1" strike="noStrike">
                <a:solidFill>
                  <a:srgbClr val="0070c0"/>
                </a:solidFill>
                <a:latin typeface="Calibri"/>
              </a:rPr>
              <a:t>Vs. Razón científica (fundamento del saber); razón económica (fundamento de la propiedad); razón colonial (fundamento en la jerarquía)</a:t>
            </a:r>
            <a:endParaRPr b="0" lang="es-AR" sz="1800" spc="-1" strike="noStrike">
              <a:latin typeface="Arial"/>
            </a:endParaRPr>
          </a:p>
        </p:txBody>
      </p:sp>
      <p:sp>
        <p:nvSpPr>
          <p:cNvPr id="108" name="CustomShape 4"/>
          <p:cNvSpPr/>
          <p:nvPr/>
        </p:nvSpPr>
        <p:spPr>
          <a:xfrm>
            <a:off x="3960000" y="5254560"/>
            <a:ext cx="71640" cy="289440"/>
          </a:xfrm>
          <a:prstGeom prst="downArrow">
            <a:avLst>
              <a:gd name="adj1" fmla="val 50000"/>
              <a:gd name="adj2" fmla="val 50000"/>
            </a:avLst>
          </a:prstGeom>
          <a:solidFill>
            <a:srgbClr val="4472c4"/>
          </a:solidFill>
          <a:ln w="12600">
            <a:solidFill>
              <a:srgbClr val="325490"/>
            </a:solidFill>
            <a:miter/>
          </a:ln>
        </p:spPr>
        <p:style>
          <a:lnRef idx="0"/>
          <a:fillRef idx="0"/>
          <a:effectRef idx="0"/>
          <a:fontRef idx="minor"/>
        </p:style>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1847520" y="274680"/>
            <a:ext cx="8362800" cy="1142640"/>
          </a:xfrm>
          <a:prstGeom prst="rect">
            <a:avLst/>
          </a:prstGeom>
          <a:noFill/>
          <a:ln>
            <a:noFill/>
          </a:ln>
        </p:spPr>
        <p:txBody>
          <a:bodyPr anchor="ctr">
            <a:normAutofit/>
          </a:bodyPr>
          <a:p>
            <a:pPr>
              <a:lnSpc>
                <a:spcPct val="90000"/>
              </a:lnSpc>
            </a:pPr>
            <a:r>
              <a:rPr b="0" lang="es-ES" sz="2800" spc="-1" strike="noStrike">
                <a:solidFill>
                  <a:srgbClr val="000000"/>
                </a:solidFill>
                <a:latin typeface="Calibri Light"/>
              </a:rPr>
              <a:t>El orden y los principios: la noción de </a:t>
            </a:r>
            <a:r>
              <a:rPr b="0" i="1" lang="es-ES" sz="2800" spc="-1" strike="noStrike">
                <a:solidFill>
                  <a:srgbClr val="000000"/>
                </a:solidFill>
                <a:latin typeface="Calibri Light"/>
              </a:rPr>
              <a:t>archè</a:t>
            </a:r>
            <a:endParaRPr b="0" lang="es-AR" sz="2800" spc="-1" strike="noStrike">
              <a:solidFill>
                <a:srgbClr val="000000"/>
              </a:solidFill>
              <a:latin typeface="Calibri"/>
            </a:endParaRPr>
          </a:p>
        </p:txBody>
      </p:sp>
      <p:sp>
        <p:nvSpPr>
          <p:cNvPr id="110" name="TextShape 2"/>
          <p:cNvSpPr txBox="1"/>
          <p:nvPr/>
        </p:nvSpPr>
        <p:spPr>
          <a:xfrm>
            <a:off x="838080" y="1825560"/>
            <a:ext cx="10515240" cy="435096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¿Cuál es el principio de gobierno? ¿Hay “títulos” para ser gobernante o gobernado?</a:t>
            </a:r>
            <a:endParaRPr b="0" lang="es-AR"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ES" sz="2800" spc="-1" strike="noStrike">
                <a:solidFill>
                  <a:srgbClr val="000000"/>
                </a:solidFill>
                <a:latin typeface="Calibri"/>
              </a:rPr>
              <a:t>Platón y los títulos naturales</a:t>
            </a:r>
            <a:endParaRPr b="0" lang="es-AR" sz="28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ES" sz="2000" spc="-1" strike="noStrike">
                <a:solidFill>
                  <a:srgbClr val="000000"/>
                </a:solidFill>
                <a:latin typeface="Calibri"/>
              </a:rPr>
              <a:t>Nacimiento: antes o mejor</a:t>
            </a:r>
            <a:endParaRPr b="0" lang="es-AR" sz="20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ES" sz="2000" spc="-1" strike="noStrike">
                <a:solidFill>
                  <a:srgbClr val="000000"/>
                </a:solidFill>
                <a:latin typeface="Calibri"/>
              </a:rPr>
              <a:t>Fuerza: los mejores</a:t>
            </a:r>
            <a:endParaRPr b="0" lang="es-AR" sz="20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ES" sz="2000" spc="-1" strike="noStrike">
                <a:solidFill>
                  <a:srgbClr val="000000"/>
                </a:solidFill>
                <a:latin typeface="Calibri"/>
              </a:rPr>
              <a:t>Jerarquías y continuidades</a:t>
            </a:r>
            <a:endParaRPr b="0" lang="es-AR" sz="20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ES" sz="2000" spc="-1" strike="noStrike">
                <a:solidFill>
                  <a:srgbClr val="000000"/>
                </a:solidFill>
                <a:latin typeface="Calibri"/>
              </a:rPr>
              <a:t>“</a:t>
            </a:r>
            <a:r>
              <a:rPr b="0" lang="es-ES" sz="2000" spc="-1" strike="noStrike">
                <a:solidFill>
                  <a:srgbClr val="000000"/>
                </a:solidFill>
                <a:latin typeface="Calibri"/>
              </a:rPr>
              <a:t>amado por los dioses”: el azar, el sorteo</a:t>
            </a:r>
            <a:endParaRPr b="0" lang="es-AR"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s-ES" sz="1800" spc="-1" strike="noStrike">
                <a:solidFill>
                  <a:srgbClr val="000000"/>
                </a:solidFill>
                <a:latin typeface="Calibri"/>
              </a:rPr>
              <a:t>El escándalo para los mejores, para los intérpretes, para los acreedores de deuda… </a:t>
            </a:r>
            <a:endParaRPr b="0" lang="es-AR" sz="18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es-ES" sz="1800" spc="-1" strike="noStrike">
                <a:solidFill>
                  <a:srgbClr val="000000"/>
                </a:solidFill>
                <a:latin typeface="Calibri"/>
              </a:rPr>
              <a:t>Romper con la necesidad de título: el azar como principio de legitimidad y la pérdida de medida “natural”</a:t>
            </a:r>
            <a:endParaRPr b="0" lang="es-AR" sz="1800" spc="-1" strike="noStrike">
              <a:solidFill>
                <a:srgbClr val="000000"/>
              </a:solidFill>
              <a:latin typeface="Calibri"/>
            </a:endParaRPr>
          </a:p>
        </p:txBody>
      </p:sp>
      <p:sp>
        <p:nvSpPr>
          <p:cNvPr id="111" name="CustomShape 3"/>
          <p:cNvSpPr/>
          <p:nvPr/>
        </p:nvSpPr>
        <p:spPr>
          <a:xfrm>
            <a:off x="7104240" y="3449160"/>
            <a:ext cx="2664000" cy="364680"/>
          </a:xfrm>
          <a:prstGeom prst="rect">
            <a:avLst/>
          </a:prstGeom>
          <a:solidFill>
            <a:srgbClr val="8faadc"/>
          </a:solidFill>
          <a:ln>
            <a:noFill/>
          </a:ln>
        </p:spPr>
        <p:style>
          <a:lnRef idx="0"/>
          <a:fillRef idx="0"/>
          <a:effectRef idx="0"/>
          <a:fontRef idx="minor"/>
        </p:style>
        <p:txBody>
          <a:bodyPr lIns="90000" rIns="90000" tIns="45000" bIns="45000">
            <a:spAutoFit/>
          </a:bodyPr>
          <a:p>
            <a:pPr>
              <a:lnSpc>
                <a:spcPct val="100000"/>
              </a:lnSpc>
            </a:pPr>
            <a:r>
              <a:rPr b="0" lang="es-ES" sz="1800" spc="-1" strike="noStrike">
                <a:solidFill>
                  <a:srgbClr val="000000"/>
                </a:solidFill>
                <a:latin typeface="Calibri"/>
              </a:rPr>
              <a:t>¿Tenemos hoy títulos?</a:t>
            </a:r>
            <a:endParaRPr b="0" lang="es-AR" sz="1800" spc="-1" strike="noStrike">
              <a:latin typeface="Arial"/>
            </a:endParaRPr>
          </a:p>
        </p:txBody>
      </p:sp>
      <p:sp>
        <p:nvSpPr>
          <p:cNvPr id="112" name="CustomShape 4"/>
          <p:cNvSpPr/>
          <p:nvPr/>
        </p:nvSpPr>
        <p:spPr>
          <a:xfrm>
            <a:off x="2711520" y="6237360"/>
            <a:ext cx="6624360" cy="3646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1800" spc="-1" strike="noStrike">
                <a:solidFill>
                  <a:srgbClr val="000000"/>
                </a:solidFill>
                <a:latin typeface="Calibri"/>
              </a:rPr>
              <a:t>El discurso experto vs reformas de Clístenes: trabajar el olvido…</a:t>
            </a:r>
            <a:endParaRPr b="0" lang="es-AR" sz="1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remove" presetClass="emph" presetID="27">
                                  <p:stCondLst>
                                    <p:cond delay="0"/>
                                  </p:stCondLst>
                                  <p:childTnLst>
                                    <p:animClr clrSpc="rgb">
                                      <p:cBhvr>
                                        <p:cTn id="6" dur="10625" autoRev="1" fill="remove"/>
                                        <p:tgtEl>
                                          <p:spTgt spid="111"/>
                                        </p:tgtEl>
                                        <p:attrNameLst>
                                          <p:attrName>style.color</p:attrName>
                                        </p:attrNameLst>
                                      </p:cBhvr>
                                      <p:to>
                                        <a:srgbClr val="ffffff"/>
                                      </p:to>
                                    </p:animClr>
                                    <p:animClr clrSpc="rgb">
                                      <p:cBhvr>
                                        <p:cTn id="7" dur="10625" autoRev="1" fill="remove"/>
                                        <p:tgtEl>
                                          <p:spTgt spid="111"/>
                                        </p:tgtEl>
                                        <p:attrNameLst>
                                          <p:attrName>fillcolor</p:attrName>
                                        </p:attrNameLst>
                                      </p:cBhvr>
                                      <p:to>
                                        <a:srgbClr val="ffffff"/>
                                      </p:to>
                                    </p:animClr>
                                    <p:set>
                                      <p:cBhvr>
                                        <p:cTn id="8" dur="10625" autoRev="1" fill="remove"/>
                                        <p:tgtEl>
                                          <p:spTgt spid="111"/>
                                        </p:tgtEl>
                                        <p:attrNameLst>
                                          <p:attrName>fill.type</p:attrName>
                                        </p:attrNameLst>
                                      </p:cBhvr>
                                      <p:to>
                                        <p:strVal val="solid"/>
                                      </p:to>
                                    </p:set>
                                    <p:set>
                                      <p:cBhvr>
                                        <p:cTn id="9" dur="10625" autoRev="1" fill="remove"/>
                                        <p:tgtEl>
                                          <p:spTgt spid="111"/>
                                        </p:tgtEl>
                                        <p:attrNameLst>
                                          <p:attrName>fill.on</p:attrName>
                                        </p:attrNameLst>
                                      </p:cBhvr>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1775520" y="274680"/>
            <a:ext cx="8434800" cy="1142640"/>
          </a:xfrm>
          <a:prstGeom prst="rect">
            <a:avLst/>
          </a:prstGeom>
          <a:noFill/>
          <a:ln>
            <a:noFill/>
          </a:ln>
        </p:spPr>
        <p:txBody>
          <a:bodyPr anchor="ctr">
            <a:normAutofit/>
          </a:bodyPr>
          <a:p>
            <a:pPr>
              <a:lnSpc>
                <a:spcPct val="90000"/>
              </a:lnSpc>
            </a:pPr>
            <a:r>
              <a:rPr b="0" lang="es-ES" sz="4400" spc="-1" strike="noStrike">
                <a:solidFill>
                  <a:srgbClr val="000000"/>
                </a:solidFill>
                <a:latin typeface="Calibri Light"/>
              </a:rPr>
              <a:t>Grecia y el nacimiento de la Democracia</a:t>
            </a:r>
            <a:endParaRPr b="0" lang="es-AR" sz="4400" spc="-1" strike="noStrike">
              <a:solidFill>
                <a:srgbClr val="000000"/>
              </a:solidFill>
              <a:latin typeface="Calibri"/>
            </a:endParaRPr>
          </a:p>
        </p:txBody>
      </p:sp>
      <p:pic>
        <p:nvPicPr>
          <p:cNvPr id="114" name="3 Marcador de contenido" descr=""/>
          <p:cNvPicPr/>
          <p:nvPr/>
        </p:nvPicPr>
        <p:blipFill>
          <a:blip r:embed="rId1"/>
          <a:stretch/>
        </p:blipFill>
        <p:spPr>
          <a:xfrm>
            <a:off x="1991520" y="1772640"/>
            <a:ext cx="7848360" cy="424836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720000" y="764640"/>
            <a:ext cx="9720000" cy="536112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es-MX" sz="3200" spc="-1" strike="noStrike">
                <a:solidFill>
                  <a:srgbClr val="000000"/>
                </a:solidFill>
                <a:latin typeface="Calibri"/>
              </a:rPr>
              <a:t>¿Qué deberíamos revolucionar para practicar la democracia con nosotrxs y con “la cosa”?</a:t>
            </a:r>
            <a:endParaRPr b="0" lang="es-AR"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MX" sz="3200" spc="-1" strike="noStrike">
                <a:solidFill>
                  <a:srgbClr val="000000"/>
                </a:solidFill>
                <a:latin typeface="Calibri"/>
              </a:rPr>
              <a:t>¿Hasta donde estamos dispuestos a democratizarnos?</a:t>
            </a:r>
            <a:endParaRPr b="0" lang="es-AR"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MX" sz="3200" spc="-1" strike="noStrike">
                <a:solidFill>
                  <a:srgbClr val="000000"/>
                </a:solidFill>
                <a:latin typeface="Calibri"/>
              </a:rPr>
              <a:t>¿Qué impone los límites de nuestra propia democratización?</a:t>
            </a:r>
            <a:endParaRPr b="0" lang="es-AR" sz="32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es-MX" sz="3200" spc="-1" strike="noStrike">
                <a:solidFill>
                  <a:srgbClr val="000000"/>
                </a:solidFill>
                <a:latin typeface="Calibri"/>
              </a:rPr>
              <a:t>¿Qué pone los límites de la democratización?</a:t>
            </a:r>
            <a:endParaRPr b="0" lang="es-AR" sz="32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es-MX" sz="2400" spc="-1" strike="noStrike">
                <a:solidFill>
                  <a:srgbClr val="000000"/>
                </a:solidFill>
                <a:latin typeface="Calibri"/>
              </a:rPr>
              <a:t>Apropiaciones discursivas y prácticas:</a:t>
            </a:r>
            <a:endParaRPr b="0" lang="es-AR"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es-MX" sz="2000" spc="-1" strike="noStrike">
                <a:solidFill>
                  <a:srgbClr val="000000"/>
                </a:solidFill>
                <a:latin typeface="Calibri"/>
              </a:rPr>
              <a:t>NATURALEZA – RAZÓN – HISTORIA: Filosofía “espontánea”, concepción-mundo, sentido común, lenguaje, cultura</a:t>
            </a:r>
            <a:endParaRPr b="0" lang="es-AR"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138</TotalTime>
  <Application>LibreOffice/6.4.3.2$Windows_X86_64 LibreOffice_project/747b5d0ebf89f41c860ec2a39efd7cb15b54f2d8</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2020-05-15T15:00:54Z</dcterms:created>
  <dc:creator>Santiago Polop</dc:creator>
  <dc:description/>
  <dc:language>es-AR</dc:language>
  <cp:lastModifiedBy/>
  <dcterms:modified xsi:type="dcterms:W3CDTF">2020-05-22T16:39:47Z</dcterms:modified>
  <cp:revision>5</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Panorámica</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