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77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172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236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346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022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502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812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493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790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728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188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92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1D3D0-20B3-4F71-9A8F-B804B927E4EB}" type="datetimeFigureOut">
              <a:rPr lang="es-AR" smtClean="0"/>
              <a:t>31/07/2022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ACCCC-A78A-41F3-9FDE-ED8467F5901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984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CuadroTexto"/>
          <p:cNvSpPr txBox="1"/>
          <p:nvPr/>
        </p:nvSpPr>
        <p:spPr>
          <a:xfrm>
            <a:off x="653084" y="1296337"/>
            <a:ext cx="10907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>
                <a:latin typeface="Berlin Sans FB" pitchFamily="34" charset="0"/>
              </a:rPr>
              <a:t>Análisis del impacto de la aplicación agroquímicos y la práctica de inoculación de BSP sobre los HMA en un sistema de rotación </a:t>
            </a:r>
            <a:r>
              <a:rPr lang="es-MX" sz="4000" dirty="0" smtClean="0">
                <a:latin typeface="Berlin Sans FB" pitchFamily="34" charset="0"/>
              </a:rPr>
              <a:t>de cultivos</a:t>
            </a:r>
            <a:endParaRPr lang="es-MX" sz="4000" dirty="0"/>
          </a:p>
        </p:txBody>
      </p:sp>
      <p:sp>
        <p:nvSpPr>
          <p:cNvPr id="11" name="6 CuadroTexto"/>
          <p:cNvSpPr txBox="1"/>
          <p:nvPr/>
        </p:nvSpPr>
        <p:spPr>
          <a:xfrm>
            <a:off x="3190503" y="3418209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 smtClean="0">
                <a:latin typeface="Berlin Sans FB" pitchFamily="34" charset="0"/>
              </a:rPr>
              <a:t>Pilar Fernández Valdés </a:t>
            </a:r>
          </a:p>
          <a:p>
            <a:pPr algn="ctr"/>
            <a:r>
              <a:rPr lang="es-AR" sz="2800" dirty="0" smtClean="0">
                <a:latin typeface="Berlin Sans FB" pitchFamily="34" charset="0"/>
              </a:rPr>
              <a:t>Director: Jorge Angelini</a:t>
            </a:r>
            <a:endParaRPr lang="es-AR" sz="2800" dirty="0">
              <a:latin typeface="Berlin Sans FB" pitchFamily="34" charset="0"/>
            </a:endParaRPr>
          </a:p>
        </p:txBody>
      </p:sp>
      <p:sp>
        <p:nvSpPr>
          <p:cNvPr id="12" name="7 CuadroTexto"/>
          <p:cNvSpPr txBox="1"/>
          <p:nvPr/>
        </p:nvSpPr>
        <p:spPr>
          <a:xfrm>
            <a:off x="4717419" y="5301208"/>
            <a:ext cx="2785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dirty="0" smtClean="0">
                <a:latin typeface="Berlin Sans FB" pitchFamily="34" charset="0"/>
              </a:rPr>
              <a:t>Lugar de trabajo: INIAB</a:t>
            </a:r>
          </a:p>
          <a:p>
            <a:pPr algn="ctr"/>
            <a:r>
              <a:rPr lang="es-AR" sz="2000" dirty="0" smtClean="0">
                <a:latin typeface="Berlin Sans FB" pitchFamily="34" charset="0"/>
              </a:rPr>
              <a:t>Año de Iniciación: 2020</a:t>
            </a:r>
            <a:endParaRPr lang="es-AR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7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8218" y="1172460"/>
            <a:ext cx="57328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latin typeface="Berlin Sans FB" pitchFamily="34" charset="0"/>
              </a:rPr>
              <a:t>Hipótesis: </a:t>
            </a:r>
          </a:p>
          <a:p>
            <a:endParaRPr lang="es-AR" sz="2000" dirty="0">
              <a:latin typeface="Berlin Sans FB" pitchFamily="34" charset="0"/>
            </a:endParaRPr>
          </a:p>
          <a:p>
            <a:endParaRPr lang="es-AR" sz="2000" dirty="0" smtClean="0">
              <a:latin typeface="Berlin Sans FB" pitchFamily="34" charset="0"/>
            </a:endParaRPr>
          </a:p>
          <a:p>
            <a:endParaRPr lang="es-AR" sz="2000" dirty="0">
              <a:latin typeface="Berlin Sans FB" pitchFamily="34" charset="0"/>
            </a:endParaRPr>
          </a:p>
          <a:p>
            <a:endParaRPr lang="es-AR" sz="2000" dirty="0" smtClean="0">
              <a:latin typeface="Berlin Sans FB" pitchFamily="34" charset="0"/>
            </a:endParaRPr>
          </a:p>
          <a:p>
            <a:endParaRPr lang="es-AR" sz="2000" dirty="0">
              <a:latin typeface="Berlin Sans FB" pitchFamily="34" charset="0"/>
            </a:endParaRPr>
          </a:p>
          <a:p>
            <a:endParaRPr lang="es-AR" sz="2000" dirty="0" smtClean="0">
              <a:latin typeface="Berlin Sans FB" pitchFamily="34" charset="0"/>
            </a:endParaRPr>
          </a:p>
          <a:p>
            <a:endParaRPr lang="es-AR" sz="2000" dirty="0">
              <a:latin typeface="Berlin Sans FB" pitchFamily="34" charset="0"/>
            </a:endParaRPr>
          </a:p>
          <a:p>
            <a:endParaRPr lang="es-AR" sz="2000" dirty="0" smtClean="0">
              <a:latin typeface="Berlin Sans FB" pitchFamily="34" charset="0"/>
            </a:endParaRPr>
          </a:p>
          <a:p>
            <a:endParaRPr lang="es-AR" sz="2000" dirty="0">
              <a:latin typeface="Berlin Sans FB" pitchFamily="34" charset="0"/>
            </a:endParaRPr>
          </a:p>
          <a:p>
            <a:r>
              <a:rPr lang="es-AR" sz="2000" dirty="0" smtClean="0">
                <a:latin typeface="Berlin Sans FB" pitchFamily="34" charset="0"/>
              </a:rPr>
              <a:t>Objetivo General:</a:t>
            </a:r>
            <a:endParaRPr lang="es-AR" sz="2000" dirty="0">
              <a:latin typeface="Berlin Sans FB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28218" y="4728142"/>
            <a:ext cx="104372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latin typeface="Berlin Sans FB" pitchFamily="34" charset="0"/>
              </a:rPr>
              <a:t>Analizar </a:t>
            </a:r>
            <a:r>
              <a:rPr lang="es-MX" sz="2000" dirty="0">
                <a:latin typeface="Berlin Sans FB" pitchFamily="34" charset="0"/>
              </a:rPr>
              <a:t>el impacto de la aplicación de agroquímicos empleados en los cultivos de importancia agrícola y la inoculación de BSP, sobre la abundancia y diversidad de HMA nativos, y los potenciales efectos sobre el cultivo sucesor empleado en la rotación.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28217" y="1819223"/>
            <a:ext cx="10437223" cy="1913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000"/>
              </a:spcAft>
            </a:pPr>
            <a:r>
              <a:rPr lang="es-MX" sz="2000" dirty="0" smtClean="0">
                <a:latin typeface="Berlin Sans FB" pitchFamily="34" charset="0"/>
              </a:rPr>
              <a:t>Las </a:t>
            </a:r>
            <a:r>
              <a:rPr lang="es-MX" sz="2000" dirty="0">
                <a:latin typeface="Berlin Sans FB" pitchFamily="34" charset="0"/>
              </a:rPr>
              <a:t>prácticas fitosanitarias estándares disminuyen la diversidad, colonización e inóculo infectivo de los hongos micorrícicos arbusculares en </a:t>
            </a:r>
            <a:r>
              <a:rPr lang="es-MX" sz="2000" dirty="0" smtClean="0">
                <a:latin typeface="Berlin Sans FB" pitchFamily="34" charset="0"/>
              </a:rPr>
              <a:t>el suelo en sistemas </a:t>
            </a:r>
            <a:r>
              <a:rPr lang="es-MX" sz="2000" dirty="0">
                <a:latin typeface="Berlin Sans FB" pitchFamily="34" charset="0"/>
              </a:rPr>
              <a:t>de rotación de </a:t>
            </a:r>
            <a:r>
              <a:rPr lang="es-MX" sz="2000" dirty="0" smtClean="0">
                <a:latin typeface="Berlin Sans FB" pitchFamily="34" charset="0"/>
              </a:rPr>
              <a:t>cultivos.</a:t>
            </a:r>
          </a:p>
          <a:p>
            <a:pPr algn="just">
              <a:spcBef>
                <a:spcPts val="1200"/>
              </a:spcBef>
              <a:spcAft>
                <a:spcPts val="1000"/>
              </a:spcAft>
            </a:pPr>
            <a:r>
              <a:rPr lang="es-MX" sz="2000" dirty="0" smtClean="0">
                <a:latin typeface="Berlin Sans FB" pitchFamily="34" charset="0"/>
              </a:rPr>
              <a:t>La </a:t>
            </a:r>
            <a:r>
              <a:rPr lang="es-MX" sz="2000" dirty="0">
                <a:latin typeface="Berlin Sans FB" pitchFamily="34" charset="0"/>
              </a:rPr>
              <a:t>inoculación con la bacteria solubilizadora de fosfato </a:t>
            </a:r>
            <a:r>
              <a:rPr lang="es-MX" sz="2000" i="1" dirty="0">
                <a:latin typeface="Berlin Sans FB" pitchFamily="34" charset="0"/>
              </a:rPr>
              <a:t>Enterobacter</a:t>
            </a:r>
            <a:r>
              <a:rPr lang="es-MX" sz="2000" dirty="0">
                <a:latin typeface="Berlin Sans FB" pitchFamily="34" charset="0"/>
              </a:rPr>
              <a:t> sp. J49  aumenta la diversidad de la comunidad de los hongos formadores de </a:t>
            </a:r>
            <a:r>
              <a:rPr lang="es-MX" sz="2000" dirty="0" smtClean="0">
                <a:latin typeface="Berlin Sans FB" pitchFamily="34" charset="0"/>
              </a:rPr>
              <a:t>micorrizas, </a:t>
            </a:r>
            <a:r>
              <a:rPr lang="es-MX" sz="2000" dirty="0">
                <a:latin typeface="Berlin Sans FB" pitchFamily="34" charset="0"/>
              </a:rPr>
              <a:t>la disponibilidad de fósforo en los suelos y el rendimiento de los cultivos </a:t>
            </a:r>
            <a:r>
              <a:rPr lang="es-MX" sz="2000" dirty="0" smtClean="0">
                <a:latin typeface="Berlin Sans FB" pitchFamily="34" charset="0"/>
              </a:rPr>
              <a:t>en sistemas </a:t>
            </a:r>
            <a:r>
              <a:rPr lang="es-MX" sz="2000" dirty="0">
                <a:latin typeface="Berlin Sans FB" pitchFamily="34" charset="0"/>
              </a:rPr>
              <a:t>de </a:t>
            </a:r>
            <a:r>
              <a:rPr lang="es-MX" sz="2000" dirty="0" smtClean="0">
                <a:latin typeface="Berlin Sans FB" pitchFamily="34" charset="0"/>
              </a:rPr>
              <a:t>rotación de cultivos.</a:t>
            </a:r>
            <a:endParaRPr lang="es-MX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28218" y="1172460"/>
            <a:ext cx="573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latin typeface="Berlin Sans FB" pitchFamily="34" charset="0"/>
              </a:rPr>
              <a:t>Interés en realizar el seminario:</a:t>
            </a:r>
            <a:endParaRPr lang="es-AR" sz="2000" dirty="0">
              <a:latin typeface="Berlin Sans FB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40526" y="2076994"/>
            <a:ext cx="104372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latin typeface="Berlin Sans FB" pitchFamily="34" charset="0"/>
              </a:rPr>
              <a:t>Dentro de mi plan de trabajo voy a trabajar con una bacteria que será utilizada como </a:t>
            </a:r>
            <a:r>
              <a:rPr lang="es-MX" sz="2000" dirty="0" err="1">
                <a:latin typeface="Berlin Sans FB" pitchFamily="34" charset="0"/>
              </a:rPr>
              <a:t>bioinoculante</a:t>
            </a:r>
            <a:r>
              <a:rPr lang="es-MX" sz="2000" dirty="0">
                <a:latin typeface="Berlin Sans FB" pitchFamily="34" charset="0"/>
              </a:rPr>
              <a:t> en cultivos a campo, en el contexto de estrés abiótico por deficiencia de P</a:t>
            </a:r>
            <a:r>
              <a:rPr lang="es-MX" sz="2000" dirty="0" smtClean="0">
                <a:latin typeface="Berlin Sans FB" pitchFamily="34" charset="0"/>
              </a:rPr>
              <a:t>. Entonces considero que este seminario va a ser muy útil para actualizarme en cuanto a las técnicas utilizadas y la legislación del uso de este tipo de inoculantes. </a:t>
            </a:r>
            <a:endParaRPr lang="en-US" sz="20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196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Nicolas Trolliet</cp:lastModifiedBy>
  <cp:revision>8</cp:revision>
  <dcterms:created xsi:type="dcterms:W3CDTF">2022-07-25T15:28:04Z</dcterms:created>
  <dcterms:modified xsi:type="dcterms:W3CDTF">2022-07-31T10:51:08Z</dcterms:modified>
</cp:coreProperties>
</file>