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7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D3D0-20B3-4F71-9A8F-B804B927E4EB}" type="datetimeFigureOut">
              <a:rPr lang="es-AR" smtClean="0"/>
              <a:pPr/>
              <a:t>31/07/2022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CCCC-A78A-41F3-9FDE-ED8467F5901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17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D3D0-20B3-4F71-9A8F-B804B927E4EB}" type="datetimeFigureOut">
              <a:rPr lang="es-AR" smtClean="0"/>
              <a:pPr/>
              <a:t>31/07/2022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CCCC-A78A-41F3-9FDE-ED8467F5901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236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D3D0-20B3-4F71-9A8F-B804B927E4EB}" type="datetimeFigureOut">
              <a:rPr lang="es-AR" smtClean="0"/>
              <a:pPr/>
              <a:t>31/07/2022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CCCC-A78A-41F3-9FDE-ED8467F5901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346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D3D0-20B3-4F71-9A8F-B804B927E4EB}" type="datetimeFigureOut">
              <a:rPr lang="es-AR" smtClean="0"/>
              <a:pPr/>
              <a:t>31/07/2022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CCCC-A78A-41F3-9FDE-ED8467F5901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022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D3D0-20B3-4F71-9A8F-B804B927E4EB}" type="datetimeFigureOut">
              <a:rPr lang="es-AR" smtClean="0"/>
              <a:pPr/>
              <a:t>31/07/2022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CCCC-A78A-41F3-9FDE-ED8467F5901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502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D3D0-20B3-4F71-9A8F-B804B927E4EB}" type="datetimeFigureOut">
              <a:rPr lang="es-AR" smtClean="0"/>
              <a:pPr/>
              <a:t>31/07/2022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CCCC-A78A-41F3-9FDE-ED8467F5901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812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D3D0-20B3-4F71-9A8F-B804B927E4EB}" type="datetimeFigureOut">
              <a:rPr lang="es-AR" smtClean="0"/>
              <a:pPr/>
              <a:t>31/07/2022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CCCC-A78A-41F3-9FDE-ED8467F5901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493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D3D0-20B3-4F71-9A8F-B804B927E4EB}" type="datetimeFigureOut">
              <a:rPr lang="es-AR" smtClean="0"/>
              <a:pPr/>
              <a:t>31/07/2022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CCCC-A78A-41F3-9FDE-ED8467F5901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790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D3D0-20B3-4F71-9A8F-B804B927E4EB}" type="datetimeFigureOut">
              <a:rPr lang="es-AR" smtClean="0"/>
              <a:pPr/>
              <a:t>31/07/2022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CCCC-A78A-41F3-9FDE-ED8467F5901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728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D3D0-20B3-4F71-9A8F-B804B927E4EB}" type="datetimeFigureOut">
              <a:rPr lang="es-AR" smtClean="0"/>
              <a:pPr/>
              <a:t>31/07/2022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CCCC-A78A-41F3-9FDE-ED8467F5901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18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D3D0-20B3-4F71-9A8F-B804B927E4EB}" type="datetimeFigureOut">
              <a:rPr lang="es-AR" smtClean="0"/>
              <a:pPr/>
              <a:t>31/07/2022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ACCCC-A78A-41F3-9FDE-ED8467F5901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92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1D3D0-20B3-4F71-9A8F-B804B927E4EB}" type="datetimeFigureOut">
              <a:rPr lang="es-AR" smtClean="0"/>
              <a:pPr/>
              <a:t>31/07/2022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CCCC-A78A-41F3-9FDE-ED8467F5901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984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CuadroTexto"/>
          <p:cNvSpPr txBox="1"/>
          <p:nvPr/>
        </p:nvSpPr>
        <p:spPr>
          <a:xfrm>
            <a:off x="780586" y="1169686"/>
            <a:ext cx="987998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u="sng" dirty="0" smtClean="0">
                <a:latin typeface="Arial"/>
                <a:ea typeface="Times New Roman"/>
                <a:cs typeface="Times New Roman"/>
              </a:rPr>
              <a:t>Programa de Investigación:</a:t>
            </a:r>
          </a:p>
          <a:p>
            <a:pPr algn="ctr"/>
            <a:r>
              <a:rPr lang="es-ES_tradnl" sz="2400" b="1" dirty="0" smtClean="0">
                <a:latin typeface="Arial"/>
                <a:ea typeface="Times New Roman"/>
                <a:cs typeface="Times New Roman"/>
              </a:rPr>
              <a:t>ESTUDIOS FISICOS, QUIMICOS Y ECONOMICOS DE PRODUCTOS Y PROCESOS AGROINDUSTRIALES COMO APORTE A  LA ECONOMIA CIRCULAR.</a:t>
            </a:r>
          </a:p>
          <a:p>
            <a:r>
              <a:rPr lang="es-AR" sz="2000" dirty="0" smtClean="0">
                <a:latin typeface="Berlin Sans FB" pitchFamily="34" charset="0"/>
              </a:rPr>
              <a:t>Proyectos:  </a:t>
            </a:r>
          </a:p>
          <a:p>
            <a:r>
              <a:rPr lang="es-ES_tradnl" sz="2000" b="1" dirty="0" smtClean="0"/>
              <a:t>1-Modelos Físico-Matemáticos para cálculos moleculares y estudios experimentales por RMN en compuestos de interés orgánico</a:t>
            </a:r>
            <a:endParaRPr lang="es-AR" sz="2000" dirty="0" smtClean="0">
              <a:latin typeface="Berlin Sans FB" pitchFamily="34" charset="0"/>
            </a:endParaRPr>
          </a:p>
          <a:p>
            <a:r>
              <a:rPr lang="es-ES_tradnl" sz="2000" b="1" dirty="0" smtClean="0"/>
              <a:t>2-Modelado de transporte de energía en burbujas de cavitación por ultrasonido.</a:t>
            </a:r>
            <a:endParaRPr lang="es-AR" sz="2000" dirty="0" smtClean="0">
              <a:latin typeface="Berlin Sans FB" pitchFamily="34" charset="0"/>
            </a:endParaRPr>
          </a:p>
          <a:p>
            <a:r>
              <a:rPr lang="es-ES_tradnl" sz="2000" b="1" dirty="0" smtClean="0"/>
              <a:t>3- El conocimiento científico-tecnológico desarrollado en UNRC y su impacto en el Sistema Regional de Innovación de la Provincia de Córdoba. </a:t>
            </a:r>
            <a:endParaRPr lang="es-AR" sz="2000" dirty="0" smtClean="0">
              <a:latin typeface="Berlin Sans FB" pitchFamily="34" charset="0"/>
            </a:endParaRPr>
          </a:p>
          <a:p>
            <a:r>
              <a:rPr lang="es-ES_tradnl" sz="2000" b="1" dirty="0" smtClean="0"/>
              <a:t>4- Desarrollo de productos de alto valor agregado a partir de residuos agroindustriales, practicas agroecológicas y nuevas tecnologías de aplicación industrial y biomédica como aporte a la economía circular.</a:t>
            </a:r>
            <a:endParaRPr lang="es-AR" sz="2000" dirty="0" smtClean="0">
              <a:latin typeface="Berlin Sans FB" pitchFamily="34" charset="0"/>
            </a:endParaRPr>
          </a:p>
          <a:p>
            <a:pPr algn="ctr"/>
            <a:endParaRPr lang="es-AR" sz="2000" b="1" dirty="0" smtClean="0">
              <a:latin typeface="Berlin Sans FB" pitchFamily="34" charset="0"/>
            </a:endParaRPr>
          </a:p>
          <a:p>
            <a:pPr algn="ctr"/>
            <a:endParaRPr lang="es-AR" sz="4000" dirty="0" smtClean="0">
              <a:latin typeface="Berlin Sans FB" pitchFamily="34" charset="0"/>
            </a:endParaRPr>
          </a:p>
          <a:p>
            <a:pPr algn="ctr"/>
            <a:endParaRPr lang="es-AR" sz="4000" dirty="0">
              <a:latin typeface="Berlin Sans FB" pitchFamily="34" charset="0"/>
            </a:endParaRPr>
          </a:p>
        </p:txBody>
      </p:sp>
      <p:sp>
        <p:nvSpPr>
          <p:cNvPr id="11" name="6 CuadroTexto"/>
          <p:cNvSpPr txBox="1"/>
          <p:nvPr/>
        </p:nvSpPr>
        <p:spPr>
          <a:xfrm>
            <a:off x="3302339" y="3417849"/>
            <a:ext cx="583264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latin typeface="Berlin Sans FB" pitchFamily="34" charset="0"/>
              </a:rPr>
              <a:t> </a:t>
            </a:r>
          </a:p>
          <a:p>
            <a:pPr algn="ctr"/>
            <a:endParaRPr lang="es-AR" sz="2800" dirty="0" smtClean="0">
              <a:latin typeface="Berlin Sans FB" pitchFamily="34" charset="0"/>
            </a:endParaRPr>
          </a:p>
          <a:p>
            <a:pPr algn="ctr"/>
            <a:endParaRPr lang="es-AR" sz="2800" dirty="0" smtClean="0">
              <a:latin typeface="Berlin Sans FB" pitchFamily="34" charset="0"/>
            </a:endParaRPr>
          </a:p>
          <a:p>
            <a:pPr algn="ctr"/>
            <a:endParaRPr lang="es-AR" sz="2800" dirty="0" smtClean="0">
              <a:latin typeface="Berlin Sans FB" pitchFamily="34" charset="0"/>
            </a:endParaRPr>
          </a:p>
          <a:p>
            <a:pPr algn="ctr"/>
            <a:endParaRPr lang="es-AR" sz="2400" dirty="0" smtClean="0">
              <a:latin typeface="Berlin Sans FB" pitchFamily="34" charset="0"/>
            </a:endParaRPr>
          </a:p>
          <a:p>
            <a:pPr algn="ctr"/>
            <a:r>
              <a:rPr lang="es-AR" sz="2400" dirty="0" smtClean="0">
                <a:latin typeface="Berlin Sans FB" pitchFamily="34" charset="0"/>
              </a:rPr>
              <a:t>Director: Dr. Arnaldo T. </a:t>
            </a:r>
            <a:r>
              <a:rPr lang="es-AR" sz="2400" dirty="0" err="1" smtClean="0">
                <a:latin typeface="Berlin Sans FB" pitchFamily="34" charset="0"/>
              </a:rPr>
              <a:t>Soltermann</a:t>
            </a:r>
            <a:endParaRPr lang="es-AR" sz="2400" dirty="0" smtClean="0">
              <a:latin typeface="Berlin Sans FB" pitchFamily="34" charset="0"/>
            </a:endParaRPr>
          </a:p>
          <a:p>
            <a:pPr algn="ctr"/>
            <a:endParaRPr lang="es-AR" sz="2800" dirty="0" smtClean="0">
              <a:latin typeface="Berlin Sans FB" pitchFamily="34" charset="0"/>
            </a:endParaRPr>
          </a:p>
          <a:p>
            <a:pPr algn="ctr"/>
            <a:endParaRPr lang="es-AR" sz="2800" dirty="0" smtClean="0">
              <a:latin typeface="Berlin Sans FB" pitchFamily="34" charset="0"/>
            </a:endParaRPr>
          </a:p>
          <a:p>
            <a:pPr algn="ctr"/>
            <a:endParaRPr lang="es-AR" sz="2800" dirty="0" smtClean="0">
              <a:latin typeface="Berlin Sans FB" pitchFamily="34" charset="0"/>
            </a:endParaRPr>
          </a:p>
        </p:txBody>
      </p:sp>
      <p:sp>
        <p:nvSpPr>
          <p:cNvPr id="12" name="7 CuadroTexto"/>
          <p:cNvSpPr txBox="1"/>
          <p:nvPr/>
        </p:nvSpPr>
        <p:spPr>
          <a:xfrm>
            <a:off x="914400" y="4873084"/>
            <a:ext cx="8954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AR" sz="2000" dirty="0" smtClean="0">
              <a:latin typeface="Berlin Sans FB" pitchFamily="34" charset="0"/>
            </a:endParaRPr>
          </a:p>
          <a:p>
            <a:pPr algn="ctr"/>
            <a:endParaRPr lang="es-AR" sz="2000" dirty="0" smtClean="0">
              <a:latin typeface="Berlin Sans FB" pitchFamily="34" charset="0"/>
            </a:endParaRPr>
          </a:p>
          <a:p>
            <a:pPr algn="ctr"/>
            <a:endParaRPr lang="es-AR" sz="2000" dirty="0" smtClean="0">
              <a:latin typeface="Berlin Sans FB" pitchFamily="34" charset="0"/>
            </a:endParaRPr>
          </a:p>
          <a:p>
            <a:pPr algn="ctr"/>
            <a:r>
              <a:rPr lang="es-AR" sz="2000" dirty="0" err="1" smtClean="0">
                <a:latin typeface="Berlin Sans FB" pitchFamily="34" charset="0"/>
              </a:rPr>
              <a:t>Dto</a:t>
            </a:r>
            <a:r>
              <a:rPr lang="es-AR" sz="2000" dirty="0" smtClean="0">
                <a:latin typeface="Berlin Sans FB" pitchFamily="34" charset="0"/>
              </a:rPr>
              <a:t> de Química y </a:t>
            </a:r>
            <a:r>
              <a:rPr lang="es-AR" sz="2000" dirty="0" err="1" smtClean="0">
                <a:latin typeface="Berlin Sans FB" pitchFamily="34" charset="0"/>
              </a:rPr>
              <a:t>Dto</a:t>
            </a:r>
            <a:r>
              <a:rPr lang="es-AR" sz="2000" dirty="0" smtClean="0">
                <a:latin typeface="Berlin Sans FB" pitchFamily="34" charset="0"/>
              </a:rPr>
              <a:t> de Física (</a:t>
            </a:r>
            <a:r>
              <a:rPr lang="es-AR" sz="2000" dirty="0" err="1" smtClean="0">
                <a:latin typeface="Berlin Sans FB" pitchFamily="34" charset="0"/>
              </a:rPr>
              <a:t>Fac</a:t>
            </a:r>
            <a:r>
              <a:rPr lang="es-AR" sz="2000" dirty="0" smtClean="0">
                <a:latin typeface="Berlin Sans FB" pitchFamily="34" charset="0"/>
              </a:rPr>
              <a:t> </a:t>
            </a:r>
            <a:r>
              <a:rPr lang="es-AR" sz="2000" dirty="0" err="1" smtClean="0">
                <a:latin typeface="Berlin Sans FB" pitchFamily="34" charset="0"/>
              </a:rPr>
              <a:t>Cs.</a:t>
            </a:r>
            <a:r>
              <a:rPr lang="es-AR" sz="2000" dirty="0" smtClean="0">
                <a:latin typeface="Berlin Sans FB" pitchFamily="34" charset="0"/>
              </a:rPr>
              <a:t> Exactas y Naturales) y </a:t>
            </a:r>
            <a:r>
              <a:rPr lang="es-AR" sz="2000" dirty="0" err="1" smtClean="0">
                <a:latin typeface="Berlin Sans FB" pitchFamily="34" charset="0"/>
              </a:rPr>
              <a:t>Dto</a:t>
            </a:r>
            <a:r>
              <a:rPr lang="es-AR" sz="2000" dirty="0" smtClean="0">
                <a:latin typeface="Berlin Sans FB" pitchFamily="34" charset="0"/>
              </a:rPr>
              <a:t> de </a:t>
            </a:r>
            <a:r>
              <a:rPr lang="es-AR" sz="2000" dirty="0" err="1" smtClean="0">
                <a:latin typeface="Berlin Sans FB" pitchFamily="34" charset="0"/>
              </a:rPr>
              <a:t>Cs.</a:t>
            </a:r>
            <a:r>
              <a:rPr lang="es-AR" sz="2000" dirty="0" smtClean="0">
                <a:latin typeface="Berlin Sans FB" pitchFamily="34" charset="0"/>
              </a:rPr>
              <a:t> Jurídicas (</a:t>
            </a:r>
            <a:r>
              <a:rPr lang="es-AR" sz="2000" dirty="0" err="1" smtClean="0">
                <a:latin typeface="Berlin Sans FB" pitchFamily="34" charset="0"/>
              </a:rPr>
              <a:t>Fac</a:t>
            </a:r>
            <a:r>
              <a:rPr lang="es-AR" sz="2000" dirty="0" smtClean="0">
                <a:latin typeface="Berlin Sans FB" pitchFamily="34" charset="0"/>
              </a:rPr>
              <a:t> Cs Humanas) y </a:t>
            </a:r>
            <a:r>
              <a:rPr lang="es-AR" sz="2000" dirty="0" err="1" smtClean="0">
                <a:latin typeface="Berlin Sans FB" pitchFamily="34" charset="0"/>
              </a:rPr>
              <a:t>Dto</a:t>
            </a:r>
            <a:r>
              <a:rPr lang="es-AR" sz="2000" dirty="0" smtClean="0">
                <a:latin typeface="Berlin Sans FB" pitchFamily="34" charset="0"/>
              </a:rPr>
              <a:t> de Economía (</a:t>
            </a:r>
            <a:r>
              <a:rPr lang="es-AR" sz="2000" dirty="0" err="1" smtClean="0">
                <a:latin typeface="Berlin Sans FB" pitchFamily="34" charset="0"/>
              </a:rPr>
              <a:t>Fac</a:t>
            </a:r>
            <a:r>
              <a:rPr lang="es-AR" sz="2000" dirty="0" smtClean="0">
                <a:latin typeface="Berlin Sans FB" pitchFamily="34" charset="0"/>
              </a:rPr>
              <a:t> </a:t>
            </a:r>
            <a:r>
              <a:rPr lang="es-AR" sz="2000" dirty="0" err="1" smtClean="0">
                <a:latin typeface="Berlin Sans FB" pitchFamily="34" charset="0"/>
              </a:rPr>
              <a:t>Cs.</a:t>
            </a:r>
            <a:r>
              <a:rPr lang="es-AR" sz="2000" dirty="0" smtClean="0">
                <a:latin typeface="Berlin Sans FB" pitchFamily="34" charset="0"/>
              </a:rPr>
              <a:t> Económicas) </a:t>
            </a:r>
          </a:p>
          <a:p>
            <a:pPr algn="ctr"/>
            <a:r>
              <a:rPr lang="es-AR" sz="2000" dirty="0" smtClean="0">
                <a:latin typeface="Berlin Sans FB" pitchFamily="34" charset="0"/>
              </a:rPr>
              <a:t>Año de Iniciación del programa:  2010</a:t>
            </a:r>
            <a:endParaRPr lang="es-AR" sz="20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9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CuadroTexto"/>
          <p:cNvSpPr txBox="1"/>
          <p:nvPr/>
        </p:nvSpPr>
        <p:spPr>
          <a:xfrm>
            <a:off x="780586" y="1169686"/>
            <a:ext cx="98799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_tradnl" sz="2400" b="1" u="sng" dirty="0" smtClean="0">
              <a:latin typeface="Arial"/>
              <a:ea typeface="Times New Roman"/>
              <a:cs typeface="Times New Roman"/>
            </a:endParaRPr>
          </a:p>
          <a:p>
            <a:pPr algn="ctr"/>
            <a:r>
              <a:rPr lang="es-ES_tradnl" sz="2400" b="1" u="sng" dirty="0" smtClean="0">
                <a:latin typeface="Arial"/>
                <a:ea typeface="Times New Roman"/>
                <a:cs typeface="Times New Roman"/>
              </a:rPr>
              <a:t>Proyecto de </a:t>
            </a:r>
            <a:r>
              <a:rPr lang="es-ES_tradnl" sz="2400" b="1" u="sng" dirty="0" err="1" smtClean="0">
                <a:latin typeface="Arial"/>
                <a:ea typeface="Times New Roman"/>
                <a:cs typeface="Times New Roman"/>
              </a:rPr>
              <a:t>Extension</a:t>
            </a:r>
            <a:r>
              <a:rPr lang="es-ES_tradnl" sz="2400" b="1" u="sng" dirty="0" smtClean="0">
                <a:latin typeface="Arial"/>
                <a:ea typeface="Times New Roman"/>
                <a:cs typeface="Times New Roman"/>
              </a:rPr>
              <a:t>:</a:t>
            </a:r>
          </a:p>
          <a:p>
            <a:pPr algn="ctr"/>
            <a:r>
              <a:rPr lang="es-AR" sz="2400" b="1" dirty="0" smtClean="0"/>
              <a:t>Gestión de la Calidad e Inocuidad de productos y procesos al interior de las organizaciones participantes de FERICAMBIO como forma de contribución a la economía social regional</a:t>
            </a:r>
            <a:r>
              <a:rPr lang="es-ES_tradnl" sz="2400" b="1" dirty="0" smtClean="0">
                <a:latin typeface="Arial"/>
                <a:ea typeface="Times New Roman"/>
                <a:cs typeface="Times New Roman"/>
              </a:rPr>
              <a:t>.</a:t>
            </a:r>
          </a:p>
          <a:p>
            <a:pPr algn="ctr"/>
            <a:endParaRPr lang="es-AR" sz="2000" b="1" dirty="0" smtClean="0">
              <a:latin typeface="Berlin Sans FB" pitchFamily="34" charset="0"/>
            </a:endParaRPr>
          </a:p>
          <a:p>
            <a:pPr algn="ctr"/>
            <a:endParaRPr lang="es-AR" sz="4000" dirty="0" smtClean="0">
              <a:latin typeface="Berlin Sans FB" pitchFamily="34" charset="0"/>
            </a:endParaRPr>
          </a:p>
          <a:p>
            <a:pPr algn="ctr"/>
            <a:endParaRPr lang="es-AR" sz="4000" dirty="0">
              <a:latin typeface="Berlin Sans FB" pitchFamily="34" charset="0"/>
            </a:endParaRPr>
          </a:p>
        </p:txBody>
      </p:sp>
      <p:sp>
        <p:nvSpPr>
          <p:cNvPr id="11" name="6 CuadroTexto"/>
          <p:cNvSpPr txBox="1"/>
          <p:nvPr/>
        </p:nvSpPr>
        <p:spPr>
          <a:xfrm>
            <a:off x="3302339" y="1366065"/>
            <a:ext cx="583264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latin typeface="Berlin Sans FB" pitchFamily="34" charset="0"/>
              </a:rPr>
              <a:t> </a:t>
            </a:r>
          </a:p>
          <a:p>
            <a:pPr algn="ctr"/>
            <a:endParaRPr lang="es-AR" sz="2800" dirty="0" smtClean="0">
              <a:latin typeface="Berlin Sans FB" pitchFamily="34" charset="0"/>
            </a:endParaRPr>
          </a:p>
          <a:p>
            <a:pPr algn="ctr"/>
            <a:endParaRPr lang="es-AR" sz="2800" dirty="0" smtClean="0">
              <a:latin typeface="Berlin Sans FB" pitchFamily="34" charset="0"/>
            </a:endParaRPr>
          </a:p>
          <a:p>
            <a:pPr algn="ctr"/>
            <a:endParaRPr lang="es-AR" sz="2800" dirty="0" smtClean="0">
              <a:latin typeface="Berlin Sans FB" pitchFamily="34" charset="0"/>
            </a:endParaRPr>
          </a:p>
          <a:p>
            <a:pPr algn="ctr"/>
            <a:endParaRPr lang="es-AR" sz="2400" dirty="0" smtClean="0">
              <a:latin typeface="Berlin Sans FB" pitchFamily="34" charset="0"/>
            </a:endParaRPr>
          </a:p>
          <a:p>
            <a:pPr algn="ctr"/>
            <a:endParaRPr lang="es-AR" sz="2400" dirty="0" smtClean="0">
              <a:latin typeface="Berlin Sans FB" pitchFamily="34" charset="0"/>
            </a:endParaRPr>
          </a:p>
          <a:p>
            <a:pPr algn="ctr"/>
            <a:r>
              <a:rPr lang="es-AR" sz="2400" dirty="0" smtClean="0">
                <a:latin typeface="Berlin Sans FB" pitchFamily="34" charset="0"/>
              </a:rPr>
              <a:t>Director: Dr. Arnaldo T. </a:t>
            </a:r>
            <a:r>
              <a:rPr lang="es-AR" sz="2400" dirty="0" err="1" smtClean="0">
                <a:latin typeface="Berlin Sans FB" pitchFamily="34" charset="0"/>
              </a:rPr>
              <a:t>Soltermann</a:t>
            </a:r>
            <a:endParaRPr lang="es-AR" sz="2400" dirty="0" smtClean="0">
              <a:latin typeface="Berlin Sans FB" pitchFamily="34" charset="0"/>
            </a:endParaRPr>
          </a:p>
          <a:p>
            <a:pPr algn="ctr"/>
            <a:r>
              <a:rPr lang="es-AR" sz="2400" dirty="0" err="1" smtClean="0">
                <a:latin typeface="Berlin Sans FB" pitchFamily="34" charset="0"/>
              </a:rPr>
              <a:t>Coodirectora</a:t>
            </a:r>
            <a:r>
              <a:rPr lang="es-AR" sz="2400" dirty="0" smtClean="0">
                <a:latin typeface="Berlin Sans FB" pitchFamily="34" charset="0"/>
              </a:rPr>
              <a:t>: Dra. Viviana N. Grosso</a:t>
            </a:r>
          </a:p>
          <a:p>
            <a:pPr algn="ctr"/>
            <a:endParaRPr lang="es-AR" sz="2800" dirty="0" smtClean="0">
              <a:latin typeface="Berlin Sans FB" pitchFamily="34" charset="0"/>
            </a:endParaRPr>
          </a:p>
          <a:p>
            <a:pPr algn="ctr"/>
            <a:endParaRPr lang="es-AR" sz="2800" dirty="0" smtClean="0">
              <a:latin typeface="Berlin Sans FB" pitchFamily="34" charset="0"/>
            </a:endParaRPr>
          </a:p>
          <a:p>
            <a:pPr algn="ctr"/>
            <a:endParaRPr lang="es-AR" sz="2800" dirty="0" smtClean="0">
              <a:latin typeface="Berlin Sans FB" pitchFamily="34" charset="0"/>
            </a:endParaRPr>
          </a:p>
        </p:txBody>
      </p:sp>
      <p:sp>
        <p:nvSpPr>
          <p:cNvPr id="12" name="7 CuadroTexto"/>
          <p:cNvSpPr txBox="1"/>
          <p:nvPr/>
        </p:nvSpPr>
        <p:spPr>
          <a:xfrm>
            <a:off x="914400" y="4114816"/>
            <a:ext cx="89544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AR" sz="2000" dirty="0" smtClean="0">
              <a:latin typeface="Berlin Sans FB" pitchFamily="34" charset="0"/>
            </a:endParaRPr>
          </a:p>
          <a:p>
            <a:pPr algn="ctr"/>
            <a:endParaRPr lang="es-AR" sz="2000" dirty="0" smtClean="0">
              <a:latin typeface="Berlin Sans FB" pitchFamily="34" charset="0"/>
            </a:endParaRPr>
          </a:p>
          <a:p>
            <a:pPr algn="ctr"/>
            <a:endParaRPr lang="es-AR" sz="2000" dirty="0" smtClean="0">
              <a:latin typeface="Berlin Sans FB" pitchFamily="34" charset="0"/>
            </a:endParaRPr>
          </a:p>
          <a:p>
            <a:pPr algn="ctr"/>
            <a:r>
              <a:rPr lang="es-AR" sz="2000" dirty="0" err="1" smtClean="0">
                <a:latin typeface="Berlin Sans FB" pitchFamily="34" charset="0"/>
              </a:rPr>
              <a:t>Dto</a:t>
            </a:r>
            <a:r>
              <a:rPr lang="es-AR" sz="2000" dirty="0" smtClean="0">
                <a:latin typeface="Berlin Sans FB" pitchFamily="34" charset="0"/>
              </a:rPr>
              <a:t> de Química y </a:t>
            </a:r>
            <a:r>
              <a:rPr lang="es-AR" sz="2000" dirty="0" err="1" smtClean="0">
                <a:latin typeface="Berlin Sans FB" pitchFamily="34" charset="0"/>
              </a:rPr>
              <a:t>Dto</a:t>
            </a:r>
            <a:r>
              <a:rPr lang="es-AR" sz="2000" dirty="0" smtClean="0">
                <a:latin typeface="Berlin Sans FB" pitchFamily="34" charset="0"/>
              </a:rPr>
              <a:t> de </a:t>
            </a:r>
            <a:r>
              <a:rPr lang="es-AR" sz="2000" dirty="0" err="1" smtClean="0">
                <a:latin typeface="Berlin Sans FB" pitchFamily="34" charset="0"/>
              </a:rPr>
              <a:t>Microbiologia</a:t>
            </a:r>
            <a:r>
              <a:rPr lang="es-AR" sz="2000" dirty="0" smtClean="0">
                <a:latin typeface="Berlin Sans FB" pitchFamily="34" charset="0"/>
              </a:rPr>
              <a:t> (</a:t>
            </a:r>
            <a:r>
              <a:rPr lang="es-AR" sz="2000" dirty="0" err="1" smtClean="0">
                <a:latin typeface="Berlin Sans FB" pitchFamily="34" charset="0"/>
              </a:rPr>
              <a:t>Fac</a:t>
            </a:r>
            <a:r>
              <a:rPr lang="es-AR" sz="2000" dirty="0" smtClean="0">
                <a:latin typeface="Berlin Sans FB" pitchFamily="34" charset="0"/>
              </a:rPr>
              <a:t> </a:t>
            </a:r>
            <a:r>
              <a:rPr lang="es-AR" sz="2000" dirty="0" err="1" smtClean="0">
                <a:latin typeface="Berlin Sans FB" pitchFamily="34" charset="0"/>
              </a:rPr>
              <a:t>Cs.</a:t>
            </a:r>
            <a:r>
              <a:rPr lang="es-AR" sz="2000" dirty="0" smtClean="0">
                <a:latin typeface="Berlin Sans FB" pitchFamily="34" charset="0"/>
              </a:rPr>
              <a:t> Exactas y Naturales) y </a:t>
            </a:r>
            <a:r>
              <a:rPr lang="es-AR" sz="2000" dirty="0" err="1" smtClean="0">
                <a:latin typeface="Berlin Sans FB" pitchFamily="34" charset="0"/>
              </a:rPr>
              <a:t>Dto</a:t>
            </a:r>
            <a:r>
              <a:rPr lang="es-AR" sz="2000" dirty="0" smtClean="0">
                <a:latin typeface="Berlin Sans FB" pitchFamily="34" charset="0"/>
              </a:rPr>
              <a:t> de Salud Publica y </a:t>
            </a:r>
            <a:r>
              <a:rPr lang="es-AR" sz="2000" dirty="0" err="1" smtClean="0">
                <a:latin typeface="Berlin Sans FB" pitchFamily="34" charset="0"/>
              </a:rPr>
              <a:t>Dto</a:t>
            </a:r>
            <a:r>
              <a:rPr lang="es-AR" sz="2000" dirty="0" smtClean="0">
                <a:latin typeface="Berlin Sans FB" pitchFamily="34" charset="0"/>
              </a:rPr>
              <a:t> de </a:t>
            </a:r>
            <a:r>
              <a:rPr lang="es-AR" sz="2000" dirty="0" err="1" smtClean="0">
                <a:latin typeface="Berlin Sans FB" pitchFamily="34" charset="0"/>
              </a:rPr>
              <a:t>Produccion</a:t>
            </a:r>
            <a:r>
              <a:rPr lang="es-AR" sz="2000" dirty="0" smtClean="0">
                <a:latin typeface="Berlin Sans FB" pitchFamily="34" charset="0"/>
              </a:rPr>
              <a:t> Vegetal.  (</a:t>
            </a:r>
            <a:r>
              <a:rPr lang="es-AR" sz="2000" dirty="0" err="1" smtClean="0">
                <a:latin typeface="Berlin Sans FB" pitchFamily="34" charset="0"/>
              </a:rPr>
              <a:t>Fac</a:t>
            </a:r>
            <a:r>
              <a:rPr lang="es-AR" sz="2000" dirty="0" smtClean="0">
                <a:latin typeface="Berlin Sans FB" pitchFamily="34" charset="0"/>
              </a:rPr>
              <a:t> de </a:t>
            </a:r>
            <a:r>
              <a:rPr lang="es-AR" sz="2000" dirty="0" err="1" smtClean="0">
                <a:latin typeface="Berlin Sans FB" pitchFamily="34" charset="0"/>
              </a:rPr>
              <a:t>Agronomia</a:t>
            </a:r>
            <a:r>
              <a:rPr lang="es-AR" sz="2000" dirty="0" smtClean="0">
                <a:latin typeface="Berlin Sans FB" pitchFamily="34" charset="0"/>
              </a:rPr>
              <a:t> y Veterinaria) y </a:t>
            </a:r>
            <a:r>
              <a:rPr lang="es-AR" sz="2000" dirty="0" err="1" smtClean="0">
                <a:latin typeface="Berlin Sans FB" pitchFamily="34" charset="0"/>
              </a:rPr>
              <a:t>Dto</a:t>
            </a:r>
            <a:r>
              <a:rPr lang="es-AR" sz="2000" dirty="0" smtClean="0">
                <a:latin typeface="Berlin Sans FB" pitchFamily="34" charset="0"/>
              </a:rPr>
              <a:t> de Economía (</a:t>
            </a:r>
            <a:r>
              <a:rPr lang="es-AR" sz="2000" dirty="0" err="1" smtClean="0">
                <a:latin typeface="Berlin Sans FB" pitchFamily="34" charset="0"/>
              </a:rPr>
              <a:t>Fac</a:t>
            </a:r>
            <a:r>
              <a:rPr lang="es-AR" sz="2000" dirty="0" smtClean="0">
                <a:latin typeface="Berlin Sans FB" pitchFamily="34" charset="0"/>
              </a:rPr>
              <a:t> </a:t>
            </a:r>
            <a:r>
              <a:rPr lang="es-AR" sz="2000" dirty="0" err="1" smtClean="0">
                <a:latin typeface="Berlin Sans FB" pitchFamily="34" charset="0"/>
              </a:rPr>
              <a:t>Cs.</a:t>
            </a:r>
            <a:r>
              <a:rPr lang="es-AR" sz="2000" dirty="0" smtClean="0">
                <a:latin typeface="Berlin Sans FB" pitchFamily="34" charset="0"/>
              </a:rPr>
              <a:t> Económicas) e INTA AER Río Cuarto.</a:t>
            </a:r>
          </a:p>
          <a:p>
            <a:pPr algn="ctr"/>
            <a:r>
              <a:rPr lang="es-AR" sz="2000" dirty="0" smtClean="0">
                <a:latin typeface="Berlin Sans FB" pitchFamily="34" charset="0"/>
              </a:rPr>
              <a:t>Año de Iniciación del proyecto:  2019</a:t>
            </a:r>
            <a:endParaRPr lang="es-AR" sz="20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9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i="1" dirty="0" smtClean="0"/>
              <a:t/>
            </a:r>
            <a:br>
              <a:rPr lang="es-ES" b="1" i="1" dirty="0" smtClean="0"/>
            </a:br>
            <a:r>
              <a:rPr lang="es-ES" b="1" i="1" dirty="0" smtClean="0"/>
              <a:t> </a:t>
            </a:r>
            <a:br>
              <a:rPr lang="es-ES" b="1" i="1" dirty="0" smtClean="0"/>
            </a:br>
            <a:r>
              <a:rPr lang="es-ES" b="1" i="1" dirty="0" smtClean="0"/>
              <a:t> Proyecto de </a:t>
            </a:r>
            <a:r>
              <a:rPr lang="es-ES" b="1" i="1" dirty="0" err="1" smtClean="0"/>
              <a:t>Extension</a:t>
            </a:r>
            <a:r>
              <a:rPr lang="es-ES" b="1" i="1" dirty="0" smtClean="0"/>
              <a:t>: Casos estudiados </a:t>
            </a:r>
            <a:endParaRPr lang="es-ES" b="1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007435" y="2051556"/>
            <a:ext cx="2784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1- </a:t>
            </a:r>
            <a:r>
              <a:rPr lang="es-ES" b="1" dirty="0" err="1" smtClean="0"/>
              <a:t>Produccion</a:t>
            </a:r>
            <a:r>
              <a:rPr lang="es-ES" b="1" dirty="0" smtClean="0"/>
              <a:t> de </a:t>
            </a:r>
            <a:r>
              <a:rPr lang="es-ES" b="1" dirty="0" smtClean="0">
                <a:solidFill>
                  <a:srgbClr val="FF0000"/>
                </a:solidFill>
              </a:rPr>
              <a:t>Quesos</a:t>
            </a:r>
          </a:p>
          <a:p>
            <a:pPr algn="ctr"/>
            <a:r>
              <a:rPr lang="es-ES" b="1" dirty="0" smtClean="0"/>
              <a:t>Granja </a:t>
            </a:r>
            <a:r>
              <a:rPr lang="es-ES" b="1" dirty="0" err="1" smtClean="0"/>
              <a:t>Siquem</a:t>
            </a:r>
            <a:endParaRPr lang="es-ES" b="1" dirty="0" smtClean="0"/>
          </a:p>
          <a:p>
            <a:pPr algn="ctr"/>
            <a:r>
              <a:rPr lang="es-ES" b="1" dirty="0" smtClean="0"/>
              <a:t>Cooperativa la Soberana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8112224" y="2051556"/>
            <a:ext cx="2784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3- Producción de </a:t>
            </a:r>
            <a:r>
              <a:rPr lang="es-ES" b="1" dirty="0" smtClean="0">
                <a:solidFill>
                  <a:srgbClr val="FF0000"/>
                </a:solidFill>
              </a:rPr>
              <a:t>Mermeladas  Artesanales</a:t>
            </a:r>
          </a:p>
          <a:p>
            <a:pPr algn="ctr"/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103446" y="5291916"/>
            <a:ext cx="5376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4- Estudio de </a:t>
            </a:r>
            <a:r>
              <a:rPr lang="es-ES" b="1" dirty="0" err="1" smtClean="0">
                <a:solidFill>
                  <a:srgbClr val="FF0000"/>
                </a:solidFill>
              </a:rPr>
              <a:t>Biopreparados</a:t>
            </a:r>
            <a:r>
              <a:rPr lang="es-ES" b="1" dirty="0" smtClean="0">
                <a:solidFill>
                  <a:srgbClr val="FF0000"/>
                </a:solidFill>
              </a:rPr>
              <a:t>  </a:t>
            </a:r>
            <a:r>
              <a:rPr lang="es-ES" b="1" dirty="0" err="1" smtClean="0">
                <a:solidFill>
                  <a:srgbClr val="FF0000"/>
                </a:solidFill>
              </a:rPr>
              <a:t>agroecologicos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smtClean="0"/>
              <a:t>para control de plagas.</a:t>
            </a:r>
          </a:p>
          <a:p>
            <a:r>
              <a:rPr lang="es-ES" b="1" dirty="0" smtClean="0"/>
              <a:t>Productores agroecológicos  de la </a:t>
            </a:r>
            <a:r>
              <a:rPr lang="es-ES" b="1" dirty="0" err="1" smtClean="0"/>
              <a:t>region</a:t>
            </a:r>
            <a:r>
              <a:rPr lang="es-ES" b="1" dirty="0" smtClean="0"/>
              <a:t>. 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597608" y="1919902"/>
            <a:ext cx="2784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2- </a:t>
            </a:r>
            <a:r>
              <a:rPr lang="es-ES" b="1" dirty="0" err="1" smtClean="0"/>
              <a:t>Produccion</a:t>
            </a:r>
            <a:r>
              <a:rPr lang="es-ES" b="1" dirty="0" smtClean="0"/>
              <a:t> de Huevos </a:t>
            </a:r>
            <a:r>
              <a:rPr lang="es-ES" b="1" dirty="0" smtClean="0">
                <a:solidFill>
                  <a:srgbClr val="FF0000"/>
                </a:solidFill>
              </a:rPr>
              <a:t>con bienestar animal</a:t>
            </a:r>
          </a:p>
          <a:p>
            <a:endParaRPr lang="es-ES" dirty="0"/>
          </a:p>
        </p:txBody>
      </p:sp>
      <p:pic>
        <p:nvPicPr>
          <p:cNvPr id="9" name="3 Marcador de contenido" descr="J:\fotos quesos nuevas\20180809_11442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2570" y="3080607"/>
            <a:ext cx="2470659" cy="16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48" y="2540345"/>
            <a:ext cx="3326004" cy="2491991"/>
          </a:xfrm>
          <a:prstGeom prst="rect">
            <a:avLst/>
          </a:prstGeom>
          <a:effectLst>
            <a:softEdge rad="774700"/>
          </a:effectLst>
        </p:spPr>
      </p:pic>
      <p:pic>
        <p:nvPicPr>
          <p:cNvPr id="12" name="image14.png"/>
          <p:cNvPicPr/>
          <p:nvPr/>
        </p:nvPicPr>
        <p:blipFill>
          <a:blip r:embed="rId5" cstate="print"/>
          <a:srcRect l="318" t="16533" r="-318"/>
          <a:stretch>
            <a:fillRect/>
          </a:stretch>
        </p:blipFill>
        <p:spPr>
          <a:xfrm>
            <a:off x="7820059" y="2736323"/>
            <a:ext cx="3739996" cy="1535315"/>
          </a:xfrm>
          <a:prstGeom prst="rect">
            <a:avLst/>
          </a:prstGeom>
          <a:ln/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48" y="5197017"/>
            <a:ext cx="3085886" cy="15583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11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1471947"/>
            <a:ext cx="10515600" cy="94355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u="sng" dirty="0" smtClean="0"/>
              <a:t>Empresa de base tecnológica : (spin off 2012)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/>
              <a:t>Cooperativa de Trabajo </a:t>
            </a:r>
            <a:r>
              <a:rPr lang="es-ES" b="1" dirty="0" err="1" smtClean="0"/>
              <a:t>Initia</a:t>
            </a:r>
            <a:r>
              <a:rPr lang="es-ES" b="1" dirty="0" smtClean="0"/>
              <a:t> limitada.</a:t>
            </a:r>
            <a:br>
              <a:rPr lang="es-ES" b="1" dirty="0" smtClean="0"/>
            </a:br>
            <a:r>
              <a:rPr lang="es-ES" b="1" dirty="0" smtClean="0"/>
              <a:t>(www.initia.ar)</a:t>
            </a:r>
            <a:br>
              <a:rPr lang="es-ES" b="1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4226312"/>
            <a:ext cx="10515600" cy="2141033"/>
          </a:xfrm>
        </p:spPr>
        <p:txBody>
          <a:bodyPr>
            <a:normAutofit fontScale="92500" lnSpcReduction="20000"/>
          </a:bodyPr>
          <a:lstStyle/>
          <a:p>
            <a:endParaRPr lang="es-ES" dirty="0" smtClean="0"/>
          </a:p>
          <a:p>
            <a:r>
              <a:rPr lang="es-ES" dirty="0" smtClean="0"/>
              <a:t>Producción de Auxiliares Agroquímicos: </a:t>
            </a:r>
          </a:p>
          <a:p>
            <a:pPr>
              <a:buNone/>
            </a:pPr>
            <a:r>
              <a:rPr lang="es-ES" dirty="0" smtClean="0"/>
              <a:t>	Coadyuvantes varios y fertilizantes foliares (con </a:t>
            </a:r>
            <a:r>
              <a:rPr lang="es-ES" dirty="0" err="1" smtClean="0"/>
              <a:t>nanoparticulas</a:t>
            </a:r>
            <a:r>
              <a:rPr lang="es-ES" dirty="0" smtClean="0"/>
              <a:t>).</a:t>
            </a:r>
          </a:p>
          <a:p>
            <a:r>
              <a:rPr lang="es-ES" dirty="0" smtClean="0"/>
              <a:t>Producción de </a:t>
            </a:r>
            <a:r>
              <a:rPr lang="es-ES" dirty="0" err="1" smtClean="0"/>
              <a:t>Bioinsumos</a:t>
            </a:r>
            <a:r>
              <a:rPr lang="es-ES" dirty="0" smtClean="0"/>
              <a:t> para agricultura agroecológica.</a:t>
            </a:r>
          </a:p>
          <a:p>
            <a:r>
              <a:rPr lang="es-ES" dirty="0" smtClean="0"/>
              <a:t>Agricultura de precisión.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026" name="Imagen 1" descr="membrete arri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9756" y="2899260"/>
            <a:ext cx="76581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28217" y="1172460"/>
            <a:ext cx="100992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latin typeface="Berlin Sans FB" pitchFamily="34" charset="0"/>
              </a:rPr>
              <a:t>Hipótesis y Objetivo General del plan de trabajo</a:t>
            </a:r>
          </a:p>
          <a:p>
            <a:r>
              <a:rPr lang="es-AR" sz="2000" dirty="0" smtClean="0">
                <a:latin typeface="Berlin Sans FB" pitchFamily="34" charset="0"/>
              </a:rPr>
              <a:t>Existe una gran demanda de productos de uso agrícola insatisfecha relacionado a los </a:t>
            </a:r>
            <a:r>
              <a:rPr lang="es-AR" sz="2000" dirty="0" err="1" smtClean="0">
                <a:latin typeface="Berlin Sans FB" pitchFamily="34" charset="0"/>
              </a:rPr>
              <a:t>bioinsumos</a:t>
            </a:r>
            <a:r>
              <a:rPr lang="es-AR" sz="2000" dirty="0" smtClean="0">
                <a:latin typeface="Berlin Sans FB" pitchFamily="34" charset="0"/>
              </a:rPr>
              <a:t>.</a:t>
            </a:r>
          </a:p>
          <a:p>
            <a:endParaRPr lang="es-AR" sz="2000" dirty="0" smtClean="0">
              <a:latin typeface="Berlin Sans FB" pitchFamily="34" charset="0"/>
            </a:endParaRPr>
          </a:p>
          <a:p>
            <a:endParaRPr lang="es-AR" sz="2000" dirty="0" smtClean="0">
              <a:latin typeface="Berlin Sans FB" pitchFamily="34" charset="0"/>
            </a:endParaRPr>
          </a:p>
          <a:p>
            <a:endParaRPr lang="es-AR" sz="2000" dirty="0" smtClean="0">
              <a:latin typeface="Berlin Sans FB" pitchFamily="34" charset="0"/>
            </a:endParaRPr>
          </a:p>
          <a:p>
            <a:endParaRPr lang="es-AR" sz="2000" dirty="0" smtClean="0">
              <a:latin typeface="Berlin Sans FB" pitchFamily="34" charset="0"/>
            </a:endParaRPr>
          </a:p>
          <a:p>
            <a:endParaRPr lang="es-AR" sz="2000" dirty="0">
              <a:latin typeface="Berlin Sans FB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35619" y="2610502"/>
            <a:ext cx="10370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>
                <a:latin typeface="Arial Narrow" pitchFamily="34" charset="0"/>
              </a:rPr>
              <a:t>Objetivos:</a:t>
            </a:r>
          </a:p>
          <a:p>
            <a:r>
              <a:rPr lang="es-AR" dirty="0" smtClean="0">
                <a:latin typeface="Arial Narrow" pitchFamily="34" charset="0"/>
              </a:rPr>
              <a:t>Estudiar los preparados </a:t>
            </a:r>
            <a:r>
              <a:rPr lang="es-AR" dirty="0" err="1" smtClean="0">
                <a:latin typeface="Arial Narrow" pitchFamily="34" charset="0"/>
              </a:rPr>
              <a:t>bioactivos</a:t>
            </a:r>
            <a:r>
              <a:rPr lang="es-AR" dirty="0" smtClean="0">
                <a:latin typeface="Arial Narrow" pitchFamily="34" charset="0"/>
              </a:rPr>
              <a:t> más comunes contra plagas en hortalizas y verduras.</a:t>
            </a:r>
          </a:p>
          <a:p>
            <a:r>
              <a:rPr lang="es-AR" dirty="0" smtClean="0">
                <a:latin typeface="Arial Narrow" pitchFamily="34" charset="0"/>
              </a:rPr>
              <a:t>Desarrollar algunos preparados a escala para ser probados a campo.</a:t>
            </a:r>
          </a:p>
          <a:p>
            <a:r>
              <a:rPr lang="es-AR" dirty="0" smtClean="0">
                <a:latin typeface="Arial Narrow" pitchFamily="34" charset="0"/>
              </a:rPr>
              <a:t>Desarrollo de </a:t>
            </a:r>
            <a:r>
              <a:rPr lang="es-AR" dirty="0" err="1" smtClean="0">
                <a:latin typeface="Arial Narrow" pitchFamily="34" charset="0"/>
              </a:rPr>
              <a:t>bioinsumos</a:t>
            </a:r>
            <a:r>
              <a:rPr lang="es-AR" dirty="0" smtClean="0">
                <a:latin typeface="Arial Narrow" pitchFamily="34" charset="0"/>
              </a:rPr>
              <a:t> con </a:t>
            </a:r>
            <a:r>
              <a:rPr lang="es-AR" dirty="0" err="1" smtClean="0">
                <a:latin typeface="Arial Narrow" pitchFamily="34" charset="0"/>
              </a:rPr>
              <a:t>bio</a:t>
            </a:r>
            <a:r>
              <a:rPr lang="es-AR" dirty="0" smtClean="0">
                <a:latin typeface="Arial Narrow" pitchFamily="34" charset="0"/>
              </a:rPr>
              <a:t> y </a:t>
            </a:r>
            <a:r>
              <a:rPr lang="es-AR" dirty="0" err="1" smtClean="0">
                <a:latin typeface="Arial Narrow" pitchFamily="34" charset="0"/>
              </a:rPr>
              <a:t>nanotecnologia</a:t>
            </a:r>
            <a:r>
              <a:rPr lang="es-AR" dirty="0" smtClean="0">
                <a:latin typeface="Arial Narrow" pitchFamily="34" charset="0"/>
              </a:rPr>
              <a:t>.</a:t>
            </a:r>
            <a:endParaRPr lang="es-AR" dirty="0">
              <a:latin typeface="Arial Narrow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03558" y="4215146"/>
            <a:ext cx="87303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u="sng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Preparados y plagas comunes ensayados a la fecha:</a:t>
            </a:r>
          </a:p>
          <a:p>
            <a:endParaRPr lang="es-AR" dirty="0" smtClean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AR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Tabaco y </a:t>
            </a:r>
            <a:r>
              <a:rPr lang="es-AR" dirty="0" err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jabon</a:t>
            </a:r>
            <a:r>
              <a:rPr lang="es-AR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neutro.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Caldo </a:t>
            </a:r>
            <a:r>
              <a:rPr lang="es-AR" dirty="0" err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Sulfocalcico</a:t>
            </a:r>
            <a:r>
              <a:rPr lang="es-AR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Extracto de ajo y </a:t>
            </a:r>
            <a:r>
              <a:rPr lang="es-AR" dirty="0" err="1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aji</a:t>
            </a:r>
            <a:r>
              <a:rPr lang="es-AR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picante en alcohol.</a:t>
            </a:r>
          </a:p>
          <a:p>
            <a:r>
              <a:rPr lang="es-AR" u="sng" dirty="0" smtClean="0">
                <a:solidFill>
                  <a:schemeClr val="accent6"/>
                </a:solidFill>
                <a:latin typeface="Arial Narrow" pitchFamily="34" charset="0"/>
              </a:rPr>
              <a:t>Otros: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6"/>
                </a:solidFill>
              </a:rPr>
              <a:t>Coadyuvantes </a:t>
            </a:r>
            <a:r>
              <a:rPr lang="es-ES" dirty="0" err="1" smtClean="0">
                <a:solidFill>
                  <a:schemeClr val="accent6"/>
                </a:solidFill>
              </a:rPr>
              <a:t>organicos</a:t>
            </a:r>
            <a:r>
              <a:rPr lang="es-ES" dirty="0" smtClean="0">
                <a:solidFill>
                  <a:schemeClr val="accent6"/>
                </a:solidFill>
              </a:rPr>
              <a:t> biodegradables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6"/>
                </a:solidFill>
              </a:rPr>
              <a:t>Fertilizantes foliares.</a:t>
            </a:r>
            <a:endParaRPr lang="es-E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28218" y="1172460"/>
            <a:ext cx="98316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latin typeface="Berlin Sans FB" pitchFamily="34" charset="0"/>
              </a:rPr>
              <a:t>Interés en realizar el seminario</a:t>
            </a:r>
          </a:p>
          <a:p>
            <a:endParaRPr lang="es-AR" sz="2000" dirty="0" smtClean="0">
              <a:latin typeface="Berlin Sans FB" pitchFamily="34" charset="0"/>
            </a:endParaRPr>
          </a:p>
          <a:p>
            <a:r>
              <a:rPr lang="es-AR" sz="2000" dirty="0" smtClean="0">
                <a:latin typeface="Berlin Sans FB" pitchFamily="34" charset="0"/>
              </a:rPr>
              <a:t>Conocer avances en el desarrollo de </a:t>
            </a:r>
            <a:r>
              <a:rPr lang="es-AR" sz="2000" dirty="0" err="1" smtClean="0">
                <a:latin typeface="Berlin Sans FB" pitchFamily="34" charset="0"/>
              </a:rPr>
              <a:t>bioinsumos</a:t>
            </a:r>
            <a:r>
              <a:rPr lang="es-AR" sz="2000" dirty="0" smtClean="0">
                <a:latin typeface="Berlin Sans FB" pitchFamily="34" charset="0"/>
              </a:rPr>
              <a:t>  aplicables al desarrollo y la </a:t>
            </a:r>
            <a:r>
              <a:rPr lang="es-AR" sz="2000" dirty="0" err="1" smtClean="0">
                <a:latin typeface="Berlin Sans FB" pitchFamily="34" charset="0"/>
              </a:rPr>
              <a:t>produccion</a:t>
            </a:r>
            <a:r>
              <a:rPr lang="es-AR" sz="2000" dirty="0" smtClean="0">
                <a:latin typeface="Berlin Sans FB" pitchFamily="34" charset="0"/>
              </a:rPr>
              <a:t> agrícola argentina. </a:t>
            </a:r>
          </a:p>
          <a:p>
            <a:endParaRPr lang="es-AR" sz="2000" dirty="0" smtClean="0">
              <a:latin typeface="Berlin Sans FB" pitchFamily="34" charset="0"/>
            </a:endParaRPr>
          </a:p>
          <a:p>
            <a:r>
              <a:rPr lang="es-AR" sz="2000" dirty="0" smtClean="0">
                <a:latin typeface="Berlin Sans FB" pitchFamily="34" charset="0"/>
              </a:rPr>
              <a:t>El interés es de tipo académico pero también nos interesa sus aplicaciones practicas a la agroecología y a la agricultura en general desde su producción en escala hasta su comercialización.</a:t>
            </a:r>
          </a:p>
          <a:p>
            <a:endParaRPr lang="es-AR" sz="20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446</Words>
  <Application>Microsoft Office PowerPoint</Application>
  <PresentationFormat>Panorámica</PresentationFormat>
  <Paragraphs>77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Berlin Sans FB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    Proyecto de Extension: Casos estudiados </vt:lpstr>
      <vt:lpstr>    Empresa de base tecnológica : (spin off 2012)  Cooperativa de Trabajo Initia limitada. (www.initia.ar) 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Pablo Nicolas Trolliet</cp:lastModifiedBy>
  <cp:revision>7</cp:revision>
  <dcterms:created xsi:type="dcterms:W3CDTF">2022-07-25T15:28:04Z</dcterms:created>
  <dcterms:modified xsi:type="dcterms:W3CDTF">2022-07-31T11:02:51Z</dcterms:modified>
</cp:coreProperties>
</file>