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7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172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236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346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022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502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812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493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790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728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188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92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984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CuadroTexto"/>
          <p:cNvSpPr txBox="1"/>
          <p:nvPr/>
        </p:nvSpPr>
        <p:spPr>
          <a:xfrm>
            <a:off x="764345" y="1936527"/>
            <a:ext cx="106633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latin typeface="Berlin Sans FB" pitchFamily="34" charset="0"/>
              </a:rPr>
              <a:t>IDENTIFICACIÓN DE LOCI PARA RESISTENCIA A BACTERIOSIS EN MAÍZ </a:t>
            </a:r>
            <a:endParaRPr lang="es-AR" sz="4000" dirty="0">
              <a:latin typeface="Berlin Sans FB" pitchFamily="34" charset="0"/>
            </a:endParaRPr>
          </a:p>
        </p:txBody>
      </p:sp>
      <p:sp>
        <p:nvSpPr>
          <p:cNvPr id="11" name="6 CuadroTexto"/>
          <p:cNvSpPr txBox="1"/>
          <p:nvPr/>
        </p:nvSpPr>
        <p:spPr>
          <a:xfrm>
            <a:off x="3418826" y="3696286"/>
            <a:ext cx="5832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>
                <a:latin typeface="Berlin Sans FB" pitchFamily="34" charset="0"/>
              </a:rPr>
              <a:t>Ing. Agr. Ruiz Marcos</a:t>
            </a:r>
          </a:p>
          <a:p>
            <a:pPr algn="ctr"/>
            <a:r>
              <a:rPr lang="es-AR" sz="2800" dirty="0">
                <a:latin typeface="Berlin Sans FB" pitchFamily="34" charset="0"/>
              </a:rPr>
              <a:t>Dir. Dra. </a:t>
            </a:r>
            <a:r>
              <a:rPr lang="es-AR" sz="2800" dirty="0" err="1">
                <a:latin typeface="Berlin Sans FB" pitchFamily="34" charset="0"/>
              </a:rPr>
              <a:t>Bonamico</a:t>
            </a:r>
            <a:r>
              <a:rPr lang="es-AR" sz="2800" dirty="0">
                <a:latin typeface="Berlin Sans FB" pitchFamily="34" charset="0"/>
              </a:rPr>
              <a:t> Natalia</a:t>
            </a:r>
          </a:p>
          <a:p>
            <a:pPr algn="ctr"/>
            <a:r>
              <a:rPr lang="es-AR" sz="2800" dirty="0">
                <a:latin typeface="Berlin Sans FB" pitchFamily="34" charset="0"/>
              </a:rPr>
              <a:t>Cod. Dra. </a:t>
            </a:r>
            <a:r>
              <a:rPr lang="es-AR" sz="2800" dirty="0" err="1">
                <a:latin typeface="Berlin Sans FB" pitchFamily="34" charset="0"/>
              </a:rPr>
              <a:t>Balzarini</a:t>
            </a:r>
            <a:r>
              <a:rPr lang="es-AR" sz="2800" dirty="0">
                <a:latin typeface="Berlin Sans FB" pitchFamily="34" charset="0"/>
              </a:rPr>
              <a:t> Mónica</a:t>
            </a:r>
          </a:p>
        </p:txBody>
      </p:sp>
      <p:sp>
        <p:nvSpPr>
          <p:cNvPr id="12" name="7 CuadroTexto"/>
          <p:cNvSpPr txBox="1"/>
          <p:nvPr/>
        </p:nvSpPr>
        <p:spPr>
          <a:xfrm>
            <a:off x="4093724" y="5517601"/>
            <a:ext cx="4482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>
                <a:latin typeface="Berlin Sans FB" pitchFamily="34" charset="0"/>
              </a:rPr>
              <a:t>INIAB (CONICET-UNRC) y FAV (UNRC)</a:t>
            </a:r>
          </a:p>
          <a:p>
            <a:pPr algn="ctr"/>
            <a:r>
              <a:rPr lang="es-AR" sz="2000" dirty="0">
                <a:latin typeface="Berlin Sans FB" pitchFamily="34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74297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28218" y="1172460"/>
            <a:ext cx="573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latin typeface="Berlin Sans FB" panose="020E0602020502020306" pitchFamily="34" charset="0"/>
              </a:rPr>
              <a:t>Hipótesis y Objetivo General del plan de trabajo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48A7868-9BB7-303D-1E33-5771ABB81D35}"/>
              </a:ext>
            </a:extLst>
          </p:cNvPr>
          <p:cNvSpPr txBox="1"/>
          <p:nvPr/>
        </p:nvSpPr>
        <p:spPr>
          <a:xfrm>
            <a:off x="742070" y="1824335"/>
            <a:ext cx="103995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Berlin Sans FB" panose="020E0602020502020306" pitchFamily="34" charset="0"/>
              </a:rPr>
              <a:t>Hipótesis</a:t>
            </a:r>
          </a:p>
          <a:p>
            <a:pPr algn="just"/>
            <a:endParaRPr lang="es-ES" sz="2400" dirty="0">
              <a:latin typeface="Berlin Sans FB" panose="020E0602020502020306" pitchFamily="34" charset="0"/>
            </a:endParaRPr>
          </a:p>
          <a:p>
            <a:pPr algn="just"/>
            <a:r>
              <a:rPr lang="es-ES" sz="2400" dirty="0">
                <a:latin typeface="Berlin Sans FB" panose="020E0602020502020306" pitchFamily="34" charset="0"/>
              </a:rPr>
              <a:t>En una población diversa de líneas de maíz existe suficiente variabilidad genética para identificar loci asociados con resistencia a </a:t>
            </a:r>
            <a:r>
              <a:rPr lang="es-ES" sz="2400" dirty="0" err="1">
                <a:latin typeface="Berlin Sans FB" panose="020E0602020502020306" pitchFamily="34" charset="0"/>
              </a:rPr>
              <a:t>bacteriosis</a:t>
            </a:r>
            <a:r>
              <a:rPr lang="es-ES" sz="2400" dirty="0">
                <a:latin typeface="Berlin Sans FB" panose="020E0602020502020306" pitchFamily="34" charset="0"/>
              </a:rPr>
              <a:t>. 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462B9E88-9902-6F51-6D8F-874A5370E61B}"/>
              </a:ext>
            </a:extLst>
          </p:cNvPr>
          <p:cNvSpPr txBox="1"/>
          <p:nvPr/>
        </p:nvSpPr>
        <p:spPr>
          <a:xfrm>
            <a:off x="742070" y="4034828"/>
            <a:ext cx="103995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AR"/>
            </a:defPPr>
            <a:lvl1pPr algn="just">
              <a:defRPr sz="2000"/>
            </a:lvl1pPr>
          </a:lstStyle>
          <a:p>
            <a:r>
              <a:rPr lang="es-AR" sz="2400" dirty="0">
                <a:latin typeface="Berlin Sans FB" panose="020E0602020502020306" pitchFamily="34" charset="0"/>
              </a:rPr>
              <a:t>Objetivo general</a:t>
            </a:r>
          </a:p>
          <a:p>
            <a:endParaRPr lang="es-AR" sz="2400" dirty="0">
              <a:latin typeface="Berlin Sans FB" panose="020E0602020502020306" pitchFamily="34" charset="0"/>
            </a:endParaRPr>
          </a:p>
          <a:p>
            <a:r>
              <a:rPr lang="es-AR" sz="2400" dirty="0">
                <a:latin typeface="Berlin Sans FB" panose="020E0602020502020306" pitchFamily="34" charset="0"/>
              </a:rPr>
              <a:t>Aumentar la eficiencia de programas de mejoramiento de maíz en el desarrollo de genotipos resistentes a </a:t>
            </a:r>
            <a:r>
              <a:rPr lang="es-AR" sz="2400" dirty="0" err="1">
                <a:latin typeface="Berlin Sans FB" panose="020E0602020502020306" pitchFamily="34" charset="0"/>
              </a:rPr>
              <a:t>bacteriosis</a:t>
            </a:r>
            <a:r>
              <a:rPr lang="es-AR" sz="2400" dirty="0">
                <a:latin typeface="Berlin Sans FB" panose="020E0602020502020306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414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28218" y="1172460"/>
            <a:ext cx="573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>
                <a:latin typeface="Berlin Sans FB" pitchFamily="34" charset="0"/>
              </a:rPr>
              <a:t>Interés en realizar el seminario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9DB4A15A-3ADF-0B46-BB92-9C9AFD6DA22E}"/>
              </a:ext>
            </a:extLst>
          </p:cNvPr>
          <p:cNvSpPr txBox="1"/>
          <p:nvPr/>
        </p:nvSpPr>
        <p:spPr>
          <a:xfrm>
            <a:off x="844061" y="2117580"/>
            <a:ext cx="101709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solidFill>
                  <a:srgbClr val="222222"/>
                </a:solidFill>
                <a:latin typeface="Berlin Sans FB" panose="020E0602020502020306" pitchFamily="34" charset="0"/>
              </a:rPr>
              <a:t>C</a:t>
            </a:r>
            <a:r>
              <a:rPr lang="es-ES" sz="2400" b="0" i="0" dirty="0">
                <a:solidFill>
                  <a:srgbClr val="222222"/>
                </a:solidFill>
                <a:effectLst/>
                <a:latin typeface="Berlin Sans FB" panose="020E0602020502020306" pitchFamily="34" charset="0"/>
              </a:rPr>
              <a:t>omprender </a:t>
            </a:r>
            <a:r>
              <a:rPr lang="es-ES" sz="2400" dirty="0">
                <a:solidFill>
                  <a:srgbClr val="222222"/>
                </a:solidFill>
                <a:latin typeface="Berlin Sans FB" panose="020E0602020502020306" pitchFamily="34" charset="0"/>
              </a:rPr>
              <a:t>el impacto de la aplicación de </a:t>
            </a:r>
            <a:r>
              <a:rPr lang="es-ES" sz="2400" dirty="0" err="1">
                <a:solidFill>
                  <a:srgbClr val="222222"/>
                </a:solidFill>
                <a:latin typeface="Berlin Sans FB" panose="020E0602020502020306" pitchFamily="34" charset="0"/>
              </a:rPr>
              <a:t>bioinsumos</a:t>
            </a:r>
            <a:r>
              <a:rPr lang="es-ES" sz="2400" dirty="0">
                <a:solidFill>
                  <a:srgbClr val="222222"/>
                </a:solidFill>
                <a:latin typeface="Berlin Sans FB" panose="020E0602020502020306" pitchFamily="34" charset="0"/>
              </a:rPr>
              <a:t> en cultivos regionales</a:t>
            </a:r>
            <a:r>
              <a:rPr lang="es-ES" sz="2400" b="0" i="0" dirty="0">
                <a:solidFill>
                  <a:srgbClr val="222222"/>
                </a:solidFill>
                <a:effectLst/>
                <a:latin typeface="Berlin Sans FB" panose="020E0602020502020306" pitchFamily="34" charset="0"/>
              </a:rPr>
              <a:t> para identificar y mejorar genotipos superiores. </a:t>
            </a:r>
            <a:endParaRPr lang="es-AR" sz="2400" dirty="0">
              <a:latin typeface="Berlin Sans FB" panose="020E0602020502020306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1BA286E6-FEA9-71F5-25A5-3C39987167CF}"/>
              </a:ext>
            </a:extLst>
          </p:cNvPr>
          <p:cNvSpPr txBox="1"/>
          <p:nvPr/>
        </p:nvSpPr>
        <p:spPr>
          <a:xfrm>
            <a:off x="844060" y="3447759"/>
            <a:ext cx="101709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solidFill>
                  <a:srgbClr val="222222"/>
                </a:solidFill>
                <a:latin typeface="Berlin Sans FB" panose="020E0602020502020306" pitchFamily="34" charset="0"/>
              </a:rPr>
              <a:t>Profundizar el conocimiento de las vías metabólicas afectadas en la mitigación de estrés biótico y abiótico en los cultivos de interés regional.</a:t>
            </a:r>
            <a:endParaRPr lang="es-AR" sz="24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525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126</Words>
  <Application>Microsoft Office PowerPoint</Application>
  <PresentationFormat>Panorámica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Pablo Nicolas Trolliet</cp:lastModifiedBy>
  <cp:revision>8</cp:revision>
  <dcterms:created xsi:type="dcterms:W3CDTF">2022-07-25T15:28:04Z</dcterms:created>
  <dcterms:modified xsi:type="dcterms:W3CDTF">2022-07-31T11:08:00Z</dcterms:modified>
</cp:coreProperties>
</file>