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7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172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236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346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022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502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7812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493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790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728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188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92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984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CuadroTexto"/>
          <p:cNvSpPr txBox="1"/>
          <p:nvPr/>
        </p:nvSpPr>
        <p:spPr>
          <a:xfrm>
            <a:off x="984737" y="1379585"/>
            <a:ext cx="103280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>
                <a:latin typeface="Berlin Sans FB" pitchFamily="34" charset="0"/>
              </a:rPr>
              <a:t>Desarrollo de una tecnología para la deshidratación de cepas de </a:t>
            </a:r>
            <a:r>
              <a:rPr lang="es-AR" sz="2800" dirty="0" err="1">
                <a:latin typeface="Berlin Sans FB" pitchFamily="34" charset="0"/>
              </a:rPr>
              <a:t>rizobacterias</a:t>
            </a:r>
            <a:r>
              <a:rPr lang="es-AR" sz="2800" dirty="0">
                <a:latin typeface="Berlin Sans FB" pitchFamily="34" charset="0"/>
              </a:rPr>
              <a:t> y su aplicación como </a:t>
            </a:r>
            <a:r>
              <a:rPr lang="es-AR" sz="2800" dirty="0" err="1">
                <a:latin typeface="Berlin Sans FB" pitchFamily="34" charset="0"/>
              </a:rPr>
              <a:t>biofertilizantes</a:t>
            </a:r>
            <a:r>
              <a:rPr lang="es-AR" sz="2800" dirty="0">
                <a:latin typeface="Berlin Sans FB" pitchFamily="34" charset="0"/>
              </a:rPr>
              <a:t> en cultivos de importancia agroeconómica en Argentina </a:t>
            </a:r>
          </a:p>
        </p:txBody>
      </p:sp>
      <p:sp>
        <p:nvSpPr>
          <p:cNvPr id="11" name="6 CuadroTexto"/>
          <p:cNvSpPr txBox="1"/>
          <p:nvPr/>
        </p:nvSpPr>
        <p:spPr>
          <a:xfrm>
            <a:off x="2332892" y="3159370"/>
            <a:ext cx="751449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 smtClean="0">
                <a:latin typeface="Berlin Sans FB" pitchFamily="34" charset="0"/>
              </a:rPr>
              <a:t>Alumna: </a:t>
            </a:r>
          </a:p>
          <a:p>
            <a:pPr algn="ctr"/>
            <a:r>
              <a:rPr lang="es-AR" sz="2800" dirty="0" err="1" smtClean="0">
                <a:latin typeface="Berlin Sans FB" pitchFamily="34" charset="0"/>
              </a:rPr>
              <a:t>Alvarez</a:t>
            </a:r>
            <a:r>
              <a:rPr lang="es-AR" sz="2800" dirty="0" smtClean="0">
                <a:latin typeface="Berlin Sans FB" pitchFamily="34" charset="0"/>
              </a:rPr>
              <a:t> </a:t>
            </a:r>
            <a:r>
              <a:rPr lang="es-AR" sz="2800" dirty="0" err="1">
                <a:latin typeface="Berlin Sans FB" pitchFamily="34" charset="0"/>
              </a:rPr>
              <a:t>Strazzi</a:t>
            </a:r>
            <a:r>
              <a:rPr lang="es-AR" sz="2800" dirty="0">
                <a:latin typeface="Berlin Sans FB" pitchFamily="34" charset="0"/>
              </a:rPr>
              <a:t>, Florencia </a:t>
            </a:r>
            <a:endParaRPr lang="es-AR" sz="2800" dirty="0" smtClean="0">
              <a:latin typeface="Berlin Sans FB" pitchFamily="34" charset="0"/>
            </a:endParaRPr>
          </a:p>
          <a:p>
            <a:pPr algn="ctr"/>
            <a:r>
              <a:rPr lang="es-AR" sz="2800" dirty="0" smtClean="0">
                <a:latin typeface="Berlin Sans FB" pitchFamily="34" charset="0"/>
              </a:rPr>
              <a:t>Director: </a:t>
            </a:r>
          </a:p>
          <a:p>
            <a:pPr algn="ctr"/>
            <a:r>
              <a:rPr lang="es-AR" sz="2800" dirty="0" smtClean="0">
                <a:latin typeface="Berlin Sans FB" pitchFamily="34" charset="0"/>
              </a:rPr>
              <a:t>Walter Giordano</a:t>
            </a:r>
          </a:p>
          <a:p>
            <a:pPr algn="ctr"/>
            <a:endParaRPr lang="es-AR" sz="2800" dirty="0">
              <a:latin typeface="Berlin Sans FB" pitchFamily="34" charset="0"/>
            </a:endParaRPr>
          </a:p>
        </p:txBody>
      </p:sp>
      <p:sp>
        <p:nvSpPr>
          <p:cNvPr id="12" name="7 CuadroTexto"/>
          <p:cNvSpPr txBox="1"/>
          <p:nvPr/>
        </p:nvSpPr>
        <p:spPr>
          <a:xfrm>
            <a:off x="2766647" y="5301208"/>
            <a:ext cx="6846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Berlin Sans FB" pitchFamily="34" charset="0"/>
              </a:rPr>
              <a:t> Dpto. de Biología Molecular </a:t>
            </a:r>
            <a:r>
              <a:rPr lang="es-AR" sz="2000" dirty="0" smtClean="0">
                <a:latin typeface="Berlin Sans FB" pitchFamily="34" charset="0"/>
              </a:rPr>
              <a:t> UNRC. Instituto </a:t>
            </a:r>
            <a:r>
              <a:rPr lang="es-AR" sz="2000" dirty="0">
                <a:latin typeface="Berlin Sans FB" pitchFamily="34" charset="0"/>
              </a:rPr>
              <a:t>de Biotecnología Ambiental y Salud (</a:t>
            </a:r>
            <a:r>
              <a:rPr lang="es-AR" sz="2000" dirty="0" smtClean="0">
                <a:latin typeface="Berlin Sans FB" pitchFamily="34" charset="0"/>
              </a:rPr>
              <a:t>INBIAS)</a:t>
            </a:r>
          </a:p>
          <a:p>
            <a:pPr algn="ctr"/>
            <a:r>
              <a:rPr lang="es-AR" sz="2000" dirty="0" smtClean="0">
                <a:latin typeface="Berlin Sans FB" pitchFamily="34" charset="0"/>
              </a:rPr>
              <a:t>Fecha inicio: 2020</a:t>
            </a:r>
            <a:endParaRPr lang="es-AR" sz="20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9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28218" y="1172460"/>
            <a:ext cx="5732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>
                <a:latin typeface="Berlin Sans FB" pitchFamily="34" charset="0"/>
              </a:rPr>
              <a:t>Hipótesis</a:t>
            </a:r>
            <a:endParaRPr lang="es-AR" sz="2800" dirty="0">
              <a:latin typeface="Berlin Sans FB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61999" y="1664677"/>
            <a:ext cx="105156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400" dirty="0" smtClean="0"/>
              <a:t>La </a:t>
            </a:r>
            <a:r>
              <a:rPr lang="es-AR" sz="2400" dirty="0"/>
              <a:t>innovación en los procesos de producción de fertilizantes biológicos, sumado a la optimización de su aplicación agronómica, producirá cambios cruciales en la morfología y crecimiento de la planta, los cuales se pondrán de manifiesto como una mayor producción de materia vegetal, conduciendo a un aumento en el rendimiento de los cultivos.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61999" y="3691316"/>
            <a:ext cx="5885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>
                <a:latin typeface="Berlin Sans FB" pitchFamily="34" charset="0"/>
              </a:rPr>
              <a:t>Objetivo General</a:t>
            </a:r>
            <a:endParaRPr lang="es-AR" sz="2800" dirty="0">
              <a:latin typeface="Berlin Sans FB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61999" y="4345015"/>
            <a:ext cx="1056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400" dirty="0" smtClean="0"/>
              <a:t>Desarrollo </a:t>
            </a:r>
            <a:r>
              <a:rPr lang="es-AR" sz="2400" dirty="0"/>
              <a:t>de un nuevo fertilizante biológico en polvo para leguminosas, con el propósito de incrementar el rendimiento y de mejorar la practicidad en cuanto a la preservación, el almacenamiento y la logística de su aplicación. </a:t>
            </a:r>
          </a:p>
        </p:txBody>
      </p:sp>
    </p:spTree>
    <p:extLst>
      <p:ext uri="{BB962C8B-B14F-4D97-AF65-F5344CB8AC3E}">
        <p14:creationId xmlns:p14="http://schemas.microsoft.com/office/powerpoint/2010/main" val="290414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28218" y="1172460"/>
            <a:ext cx="5732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latin typeface="Berlin Sans FB" pitchFamily="34" charset="0"/>
              </a:rPr>
              <a:t>Interés en realizar el seminario</a:t>
            </a:r>
            <a:endParaRPr lang="es-AR" sz="3200" dirty="0">
              <a:latin typeface="Berlin Sans FB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97168" y="1757235"/>
            <a:ext cx="1025769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800" dirty="0" smtClean="0"/>
              <a:t>Adquisición </a:t>
            </a:r>
            <a:r>
              <a:rPr lang="es-AR" sz="2800" dirty="0"/>
              <a:t>de conocimientos que </a:t>
            </a:r>
            <a:r>
              <a:rPr lang="es-AR" sz="2800" dirty="0" smtClean="0"/>
              <a:t>permitan dilucidar </a:t>
            </a:r>
            <a:r>
              <a:rPr lang="es-AR" sz="2800" dirty="0"/>
              <a:t>aquellos mecanismos que ponen en </a:t>
            </a:r>
            <a:r>
              <a:rPr lang="es-AR" sz="2800" dirty="0" smtClean="0"/>
              <a:t>funcionamiento  </a:t>
            </a:r>
            <a:r>
              <a:rPr lang="es-AR" sz="2800" dirty="0"/>
              <a:t>los microorganismos frente </a:t>
            </a:r>
            <a:r>
              <a:rPr lang="es-AR" sz="2800" dirty="0" smtClean="0"/>
              <a:t>a diferentes </a:t>
            </a:r>
            <a:r>
              <a:rPr lang="es-AR" sz="2800" dirty="0"/>
              <a:t>condiciones de </a:t>
            </a:r>
            <a:r>
              <a:rPr lang="es-AR" sz="2800" dirty="0" smtClean="0"/>
              <a:t>estrés. (estrés </a:t>
            </a:r>
            <a:r>
              <a:rPr lang="es-AR" sz="2800" dirty="0"/>
              <a:t>por temperatura y por </a:t>
            </a:r>
            <a:r>
              <a:rPr lang="es-AR" sz="2800" dirty="0" smtClean="0"/>
              <a:t>deshidratación).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800" dirty="0"/>
              <a:t>H</a:t>
            </a:r>
            <a:r>
              <a:rPr lang="es-AR" sz="2800" dirty="0" smtClean="0"/>
              <a:t>erramientas </a:t>
            </a:r>
            <a:r>
              <a:rPr lang="es-AR" sz="2800" dirty="0"/>
              <a:t>para cumplir con un objetivo </a:t>
            </a:r>
            <a:r>
              <a:rPr lang="es-AR" sz="2800" dirty="0" smtClean="0"/>
              <a:t>del </a:t>
            </a:r>
            <a:r>
              <a:rPr lang="es-AR" sz="2800" dirty="0"/>
              <a:t>plan de trabajo que es evaluar la </a:t>
            </a:r>
            <a:r>
              <a:rPr lang="es-AR" sz="2800" dirty="0" smtClean="0"/>
              <a:t>capacidad promotora </a:t>
            </a:r>
            <a:r>
              <a:rPr lang="es-AR" sz="2800" dirty="0"/>
              <a:t>del crecimiento vegetal de las cepas en estudio. </a:t>
            </a:r>
            <a:endParaRPr lang="es-AR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800" dirty="0" smtClean="0"/>
              <a:t>Como </a:t>
            </a:r>
            <a:r>
              <a:rPr lang="es-AR" sz="2800" dirty="0"/>
              <a:t>se apunta </a:t>
            </a:r>
            <a:r>
              <a:rPr lang="es-AR" sz="2800" dirty="0" smtClean="0"/>
              <a:t>a obtener </a:t>
            </a:r>
            <a:r>
              <a:rPr lang="es-AR" sz="2800" dirty="0"/>
              <a:t>un </a:t>
            </a:r>
            <a:r>
              <a:rPr lang="es-AR" sz="2800" dirty="0" err="1"/>
              <a:t>biofertilizante</a:t>
            </a:r>
            <a:r>
              <a:rPr lang="es-AR" sz="2800" dirty="0"/>
              <a:t> de aplicación en el mercado, el conocimiento de la legislación </a:t>
            </a:r>
            <a:r>
              <a:rPr lang="es-AR" sz="2800" dirty="0" smtClean="0"/>
              <a:t>ambiental al </a:t>
            </a:r>
            <a:r>
              <a:rPr lang="es-AR" sz="2800" dirty="0"/>
              <a:t>respecto es imprescindible.</a:t>
            </a:r>
          </a:p>
        </p:txBody>
      </p:sp>
    </p:spTree>
    <p:extLst>
      <p:ext uri="{BB962C8B-B14F-4D97-AF65-F5344CB8AC3E}">
        <p14:creationId xmlns:p14="http://schemas.microsoft.com/office/powerpoint/2010/main" val="13605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235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Pablo Nicolas Trolliet</cp:lastModifiedBy>
  <cp:revision>10</cp:revision>
  <dcterms:created xsi:type="dcterms:W3CDTF">2022-07-25T15:28:04Z</dcterms:created>
  <dcterms:modified xsi:type="dcterms:W3CDTF">2022-07-31T11:07:08Z</dcterms:modified>
</cp:coreProperties>
</file>